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15"/>
  </p:notesMasterIdLst>
  <p:sldIdLst>
    <p:sldId id="271" r:id="rId3"/>
    <p:sldId id="257" r:id="rId4"/>
    <p:sldId id="273" r:id="rId5"/>
    <p:sldId id="272" r:id="rId6"/>
    <p:sldId id="259" r:id="rId7"/>
    <p:sldId id="277" r:id="rId8"/>
    <p:sldId id="261" r:id="rId9"/>
    <p:sldId id="262" r:id="rId10"/>
    <p:sldId id="276" r:id="rId11"/>
    <p:sldId id="275" r:id="rId12"/>
    <p:sldId id="267" r:id="rId13"/>
    <p:sldId id="269" r:id="rId14"/>
  </p:sldIdLst>
  <p:sldSz cx="12192000" cy="6858000"/>
  <p:notesSz cx="12192000" cy="6858000"/>
  <p:defaultTextStyle>
    <a:defPPr>
      <a:defRPr lang="en-US"/>
    </a:defPPr>
    <a:lvl1pPr marL="0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1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2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25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68" y="-2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678" y="-78"/>
      </p:cViewPr>
      <p:guideLst>
        <p:guide orient="horz" pos="2160"/>
        <p:guide pos="38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258D3-180E-489C-823C-719C7683099D}" type="datetimeFigureOut">
              <a:rPr lang="en-IN" smtClean="0"/>
              <a:t>05-07-2017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29AAD-ED9E-48A9-98E5-F584386CBB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574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1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2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5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29AAD-ED9E-48A9-98E5-F584386CBB7A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848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1"/>
            <a:ext cx="1036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1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9" y="274635"/>
            <a:ext cx="1097280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1535115"/>
            <a:ext cx="5386917" cy="639765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77071" indent="0">
              <a:buNone/>
              <a:defRPr sz="3000" b="1"/>
            </a:lvl2pPr>
            <a:lvl3pPr marL="1354142" indent="0">
              <a:buNone/>
              <a:defRPr sz="2900" b="1"/>
            </a:lvl3pPr>
            <a:lvl4pPr marL="2031214" indent="0">
              <a:buNone/>
              <a:defRPr sz="2300" b="1"/>
            </a:lvl4pPr>
            <a:lvl5pPr marL="2708282" indent="0">
              <a:buNone/>
              <a:defRPr sz="2300" b="1"/>
            </a:lvl5pPr>
            <a:lvl6pPr marL="3385355" indent="0">
              <a:buNone/>
              <a:defRPr sz="2300" b="1"/>
            </a:lvl6pPr>
            <a:lvl7pPr marL="4062425" indent="0">
              <a:buNone/>
              <a:defRPr sz="2300" b="1"/>
            </a:lvl7pPr>
            <a:lvl8pPr marL="4739497" indent="0">
              <a:buNone/>
              <a:defRPr sz="2300" b="1"/>
            </a:lvl8pPr>
            <a:lvl9pPr marL="541656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6" y="2174880"/>
            <a:ext cx="5386917" cy="3951285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9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5"/>
            <a:ext cx="5389033" cy="639765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77071" indent="0">
              <a:buNone/>
              <a:defRPr sz="3000" b="1"/>
            </a:lvl2pPr>
            <a:lvl3pPr marL="1354142" indent="0">
              <a:buNone/>
              <a:defRPr sz="2900" b="1"/>
            </a:lvl3pPr>
            <a:lvl4pPr marL="2031214" indent="0">
              <a:buNone/>
              <a:defRPr sz="2300" b="1"/>
            </a:lvl4pPr>
            <a:lvl5pPr marL="2708282" indent="0">
              <a:buNone/>
              <a:defRPr sz="2300" b="1"/>
            </a:lvl5pPr>
            <a:lvl6pPr marL="3385355" indent="0">
              <a:buNone/>
              <a:defRPr sz="2300" b="1"/>
            </a:lvl6pPr>
            <a:lvl7pPr marL="4062425" indent="0">
              <a:buNone/>
              <a:defRPr sz="2300" b="1"/>
            </a:lvl7pPr>
            <a:lvl8pPr marL="4739497" indent="0">
              <a:buNone/>
              <a:defRPr sz="2300" b="1"/>
            </a:lvl8pPr>
            <a:lvl9pPr marL="541656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80"/>
            <a:ext cx="5389033" cy="3951285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9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5BAB-EA5E-4D15-BF8F-79E861398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67"/>
            <a:ext cx="2844800" cy="365123"/>
          </a:xfrm>
          <a:prstGeom prst="rect">
            <a:avLst/>
          </a:prstGeom>
        </p:spPr>
        <p:txBody>
          <a:bodyPr lIns="154761" tIns="77379" rIns="154761" bIns="77379"/>
          <a:lstStyle/>
          <a:p>
            <a:pPr defTabSz="1354142"/>
            <a:fld id="{D330EFE5-E728-4438-9A7F-9F4B14095DCD}" type="slidenum">
              <a:rPr lang="en-US" sz="2900" smtClean="0">
                <a:solidFill>
                  <a:prstClr val="black"/>
                </a:solidFill>
              </a:rPr>
              <a:pPr defTabSz="1354142"/>
              <a:t>‹#›</a:t>
            </a:fld>
            <a:endParaRPr lang="en-US" sz="2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57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5BAB-EA5E-4D15-BF8F-79E861398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67"/>
            <a:ext cx="2844800" cy="365123"/>
          </a:xfrm>
          <a:prstGeom prst="rect">
            <a:avLst/>
          </a:prstGeom>
        </p:spPr>
        <p:txBody>
          <a:bodyPr lIns="154761" tIns="77379" rIns="154761" bIns="77379"/>
          <a:lstStyle/>
          <a:p>
            <a:pPr defTabSz="1354142"/>
            <a:fld id="{D330EFE5-E728-4438-9A7F-9F4B14095DCD}" type="slidenum">
              <a:rPr lang="en-US" sz="2900" smtClean="0">
                <a:solidFill>
                  <a:prstClr val="black"/>
                </a:solidFill>
              </a:rPr>
              <a:pPr defTabSz="1354142"/>
              <a:t>‹#›</a:t>
            </a:fld>
            <a:endParaRPr lang="en-US" sz="2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2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5BAB-EA5E-4D15-BF8F-79E861398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67"/>
            <a:ext cx="2844800" cy="365123"/>
          </a:xfrm>
          <a:prstGeom prst="rect">
            <a:avLst/>
          </a:prstGeom>
        </p:spPr>
        <p:txBody>
          <a:bodyPr lIns="154761" tIns="77379" rIns="154761" bIns="77379"/>
          <a:lstStyle/>
          <a:p>
            <a:pPr defTabSz="1354142"/>
            <a:fld id="{D330EFE5-E728-4438-9A7F-9F4B14095DCD}" type="slidenum">
              <a:rPr lang="en-US" sz="2900" smtClean="0">
                <a:solidFill>
                  <a:prstClr val="black"/>
                </a:solidFill>
              </a:rPr>
              <a:pPr defTabSz="1354142"/>
              <a:t>‹#›</a:t>
            </a:fld>
            <a:endParaRPr lang="en-US" sz="2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626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4"/>
            <a:ext cx="4011085" cy="116205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64"/>
            <a:ext cx="6815667" cy="5853113"/>
          </a:xfrm>
        </p:spPr>
        <p:txBody>
          <a:bodyPr/>
          <a:lstStyle>
            <a:lvl1pPr>
              <a:defRPr sz="4600"/>
            </a:lvl1pPr>
            <a:lvl2pPr>
              <a:defRPr sz="44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13"/>
            <a:ext cx="4011085" cy="4691063"/>
          </a:xfrm>
        </p:spPr>
        <p:txBody>
          <a:bodyPr/>
          <a:lstStyle>
            <a:lvl1pPr marL="0" indent="0">
              <a:buNone/>
              <a:defRPr sz="2100"/>
            </a:lvl1pPr>
            <a:lvl2pPr marL="677071" indent="0">
              <a:buNone/>
              <a:defRPr sz="1800"/>
            </a:lvl2pPr>
            <a:lvl3pPr marL="1354142" indent="0">
              <a:buNone/>
              <a:defRPr sz="1700"/>
            </a:lvl3pPr>
            <a:lvl4pPr marL="2031214" indent="0">
              <a:buNone/>
              <a:defRPr sz="1300"/>
            </a:lvl4pPr>
            <a:lvl5pPr marL="2708282" indent="0">
              <a:buNone/>
              <a:defRPr sz="1300"/>
            </a:lvl5pPr>
            <a:lvl6pPr marL="3385355" indent="0">
              <a:buNone/>
              <a:defRPr sz="1300"/>
            </a:lvl6pPr>
            <a:lvl7pPr marL="4062425" indent="0">
              <a:buNone/>
              <a:defRPr sz="1300"/>
            </a:lvl7pPr>
            <a:lvl8pPr marL="4739497" indent="0">
              <a:buNone/>
              <a:defRPr sz="1300"/>
            </a:lvl8pPr>
            <a:lvl9pPr marL="541656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5BAB-EA5E-4D15-BF8F-79E861398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67"/>
            <a:ext cx="2844800" cy="365123"/>
          </a:xfrm>
          <a:prstGeom prst="rect">
            <a:avLst/>
          </a:prstGeom>
        </p:spPr>
        <p:txBody>
          <a:bodyPr lIns="154761" tIns="77379" rIns="154761" bIns="77379"/>
          <a:lstStyle/>
          <a:p>
            <a:pPr defTabSz="1354142"/>
            <a:fld id="{D330EFE5-E728-4438-9A7F-9F4B14095DCD}" type="slidenum">
              <a:rPr lang="en-US" sz="2900" smtClean="0">
                <a:solidFill>
                  <a:prstClr val="black"/>
                </a:solidFill>
              </a:rPr>
              <a:pPr defTabSz="1354142"/>
              <a:t>‹#›</a:t>
            </a:fld>
            <a:endParaRPr lang="en-US" sz="2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52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20"/>
            <a:ext cx="7315200" cy="566738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3"/>
            <a:ext cx="7315200" cy="4114800"/>
          </a:xfrm>
        </p:spPr>
        <p:txBody>
          <a:bodyPr/>
          <a:lstStyle>
            <a:lvl1pPr marL="0" indent="0">
              <a:buNone/>
              <a:defRPr sz="4600"/>
            </a:lvl1pPr>
            <a:lvl2pPr marL="677071" indent="0">
              <a:buNone/>
              <a:defRPr sz="4400"/>
            </a:lvl2pPr>
            <a:lvl3pPr marL="1354142" indent="0">
              <a:buNone/>
              <a:defRPr sz="3400"/>
            </a:lvl3pPr>
            <a:lvl4pPr marL="2031214" indent="0">
              <a:buNone/>
              <a:defRPr sz="3000"/>
            </a:lvl4pPr>
            <a:lvl5pPr marL="2708282" indent="0">
              <a:buNone/>
              <a:defRPr sz="3000"/>
            </a:lvl5pPr>
            <a:lvl6pPr marL="3385355" indent="0">
              <a:buNone/>
              <a:defRPr sz="3000"/>
            </a:lvl6pPr>
            <a:lvl7pPr marL="4062425" indent="0">
              <a:buNone/>
              <a:defRPr sz="3000"/>
            </a:lvl7pPr>
            <a:lvl8pPr marL="4739497" indent="0">
              <a:buNone/>
              <a:defRPr sz="3000"/>
            </a:lvl8pPr>
            <a:lvl9pPr marL="5416569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50"/>
            <a:ext cx="7315200" cy="804863"/>
          </a:xfrm>
        </p:spPr>
        <p:txBody>
          <a:bodyPr/>
          <a:lstStyle>
            <a:lvl1pPr marL="0" indent="0">
              <a:buNone/>
              <a:defRPr sz="2100"/>
            </a:lvl1pPr>
            <a:lvl2pPr marL="677071" indent="0">
              <a:buNone/>
              <a:defRPr sz="1800"/>
            </a:lvl2pPr>
            <a:lvl3pPr marL="1354142" indent="0">
              <a:buNone/>
              <a:defRPr sz="1700"/>
            </a:lvl3pPr>
            <a:lvl4pPr marL="2031214" indent="0">
              <a:buNone/>
              <a:defRPr sz="1300"/>
            </a:lvl4pPr>
            <a:lvl5pPr marL="2708282" indent="0">
              <a:buNone/>
              <a:defRPr sz="1300"/>
            </a:lvl5pPr>
            <a:lvl6pPr marL="3385355" indent="0">
              <a:buNone/>
              <a:defRPr sz="1300"/>
            </a:lvl6pPr>
            <a:lvl7pPr marL="4062425" indent="0">
              <a:buNone/>
              <a:defRPr sz="1300"/>
            </a:lvl7pPr>
            <a:lvl8pPr marL="4739497" indent="0">
              <a:buNone/>
              <a:defRPr sz="1300"/>
            </a:lvl8pPr>
            <a:lvl9pPr marL="541656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5BAB-EA5E-4D15-BF8F-79E861398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67"/>
            <a:ext cx="2844800" cy="365123"/>
          </a:xfrm>
          <a:prstGeom prst="rect">
            <a:avLst/>
          </a:prstGeom>
        </p:spPr>
        <p:txBody>
          <a:bodyPr lIns="154761" tIns="77379" rIns="154761" bIns="77379"/>
          <a:lstStyle/>
          <a:p>
            <a:pPr defTabSz="1354142"/>
            <a:fld id="{D330EFE5-E728-4438-9A7F-9F4B14095DCD}" type="slidenum">
              <a:rPr lang="en-US" sz="2900" smtClean="0">
                <a:solidFill>
                  <a:prstClr val="black"/>
                </a:solidFill>
              </a:rPr>
              <a:pPr defTabSz="1354142"/>
              <a:t>‹#›</a:t>
            </a:fld>
            <a:endParaRPr lang="en-US" sz="2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994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5BAB-EA5E-4D15-BF8F-79E861398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67"/>
            <a:ext cx="2844800" cy="365123"/>
          </a:xfrm>
          <a:prstGeom prst="rect">
            <a:avLst/>
          </a:prstGeom>
        </p:spPr>
        <p:txBody>
          <a:bodyPr lIns="154761" tIns="77379" rIns="154761" bIns="77379"/>
          <a:lstStyle/>
          <a:p>
            <a:pPr defTabSz="1354142"/>
            <a:fld id="{D330EFE5-E728-4438-9A7F-9F4B14095DCD}" type="slidenum">
              <a:rPr lang="en-US" sz="2900" smtClean="0">
                <a:solidFill>
                  <a:prstClr val="black"/>
                </a:solidFill>
              </a:rPr>
              <a:pPr defTabSz="1354142"/>
              <a:t>‹#›</a:t>
            </a:fld>
            <a:endParaRPr lang="en-US" sz="2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17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19086"/>
            <a:ext cx="2743200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19086"/>
            <a:ext cx="8026400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5BAB-EA5E-4D15-BF8F-79E861398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67"/>
            <a:ext cx="2844800" cy="365123"/>
          </a:xfrm>
          <a:prstGeom prst="rect">
            <a:avLst/>
          </a:prstGeom>
        </p:spPr>
        <p:txBody>
          <a:bodyPr lIns="154761" tIns="77379" rIns="154761" bIns="77379"/>
          <a:lstStyle/>
          <a:p>
            <a:pPr defTabSz="1354142"/>
            <a:fld id="{D330EFE5-E728-4438-9A7F-9F4B14095DCD}" type="slidenum">
              <a:rPr lang="en-US" sz="2900" smtClean="0">
                <a:solidFill>
                  <a:prstClr val="black"/>
                </a:solidFill>
              </a:rPr>
              <a:pPr defTabSz="1354142"/>
              <a:t>‹#›</a:t>
            </a:fld>
            <a:endParaRPr lang="en-US" sz="2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419100"/>
            <a:ext cx="11277600" cy="276999"/>
          </a:xfr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419100"/>
            <a:ext cx="11277600" cy="276999"/>
          </a:xfr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419100"/>
            <a:ext cx="11277600" cy="276999"/>
          </a:xfr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40"/>
            <a:ext cx="103632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1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7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4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1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8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85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62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9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16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5BAB-EA5E-4D15-BF8F-79E861398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67"/>
            <a:ext cx="2844800" cy="365123"/>
          </a:xfrm>
          <a:prstGeom prst="rect">
            <a:avLst/>
          </a:prstGeom>
        </p:spPr>
        <p:txBody>
          <a:bodyPr lIns="154761" tIns="77379" rIns="154761" bIns="77379"/>
          <a:lstStyle/>
          <a:p>
            <a:pPr defTabSz="1354142"/>
            <a:fld id="{D330EFE5-E728-4438-9A7F-9F4B14095DCD}" type="slidenum">
              <a:rPr lang="en-US" sz="2900" smtClean="0">
                <a:solidFill>
                  <a:prstClr val="black"/>
                </a:solidFill>
              </a:rPr>
              <a:pPr defTabSz="1354142"/>
              <a:t>‹#›</a:t>
            </a:fld>
            <a:endParaRPr lang="en-US" sz="2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56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5BAB-EA5E-4D15-BF8F-79E861398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67"/>
            <a:ext cx="2844800" cy="365123"/>
          </a:xfrm>
          <a:prstGeom prst="rect">
            <a:avLst/>
          </a:prstGeom>
        </p:spPr>
        <p:txBody>
          <a:bodyPr lIns="154761" tIns="77379" rIns="154761" bIns="77379"/>
          <a:lstStyle/>
          <a:p>
            <a:pPr defTabSz="1354142"/>
            <a:fld id="{D330EFE5-E728-4438-9A7F-9F4B14095DCD}" type="slidenum">
              <a:rPr lang="en-US" sz="2900" smtClean="0">
                <a:solidFill>
                  <a:prstClr val="black"/>
                </a:solidFill>
              </a:rPr>
              <a:pPr defTabSz="1354142"/>
              <a:t>‹#›</a:t>
            </a:fld>
            <a:endParaRPr lang="en-US" sz="2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9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4"/>
            <a:ext cx="10363200" cy="1362075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26"/>
            <a:ext cx="10363200" cy="1500188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707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35414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3121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82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8535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62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949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165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5BAB-EA5E-4D15-BF8F-79E861398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67"/>
            <a:ext cx="2844800" cy="365123"/>
          </a:xfrm>
          <a:prstGeom prst="rect">
            <a:avLst/>
          </a:prstGeom>
        </p:spPr>
        <p:txBody>
          <a:bodyPr lIns="154761" tIns="77379" rIns="154761" bIns="77379"/>
          <a:lstStyle/>
          <a:p>
            <a:pPr defTabSz="1354142"/>
            <a:fld id="{D330EFE5-E728-4438-9A7F-9F4B14095DCD}" type="slidenum">
              <a:rPr lang="en-US" sz="2900" smtClean="0">
                <a:solidFill>
                  <a:prstClr val="black"/>
                </a:solidFill>
              </a:rPr>
              <a:pPr defTabSz="1354142"/>
              <a:t>‹#›</a:t>
            </a:fld>
            <a:endParaRPr lang="en-US" sz="2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75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11" y="1279530"/>
            <a:ext cx="5384799" cy="3621090"/>
          </a:xfrm>
        </p:spPr>
        <p:txBody>
          <a:bodyPr/>
          <a:lstStyle>
            <a:lvl1pPr>
              <a:defRPr sz="4400"/>
            </a:lvl1pPr>
            <a:lvl2pPr>
              <a:defRPr sz="3400"/>
            </a:lvl2pPr>
            <a:lvl3pPr>
              <a:defRPr sz="30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10" y="1279530"/>
            <a:ext cx="5384799" cy="3621090"/>
          </a:xfrm>
        </p:spPr>
        <p:txBody>
          <a:bodyPr/>
          <a:lstStyle>
            <a:lvl1pPr>
              <a:defRPr sz="4400"/>
            </a:lvl1pPr>
            <a:lvl2pPr>
              <a:defRPr sz="3400"/>
            </a:lvl2pPr>
            <a:lvl3pPr>
              <a:defRPr sz="30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5BAB-EA5E-4D15-BF8F-79E861398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67"/>
            <a:ext cx="2844800" cy="365123"/>
          </a:xfrm>
          <a:prstGeom prst="rect">
            <a:avLst/>
          </a:prstGeom>
        </p:spPr>
        <p:txBody>
          <a:bodyPr lIns="154761" tIns="77379" rIns="154761" bIns="77379"/>
          <a:lstStyle/>
          <a:p>
            <a:pPr defTabSz="1354142"/>
            <a:fld id="{D330EFE5-E728-4438-9A7F-9F4B14095DCD}" type="slidenum">
              <a:rPr lang="en-US" sz="2900" smtClean="0">
                <a:solidFill>
                  <a:prstClr val="black"/>
                </a:solidFill>
              </a:rPr>
              <a:pPr defTabSz="1354142"/>
              <a:t>‹#›</a:t>
            </a:fld>
            <a:endParaRPr lang="en-US" sz="2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79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419101"/>
            <a:ext cx="11277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3600" y="2768601"/>
            <a:ext cx="10464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6033807"/>
            <a:ext cx="1143000" cy="7970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71">
        <a:defRPr>
          <a:latin typeface="+mn-lt"/>
          <a:ea typeface="+mn-ea"/>
          <a:cs typeface="+mn-cs"/>
        </a:defRPr>
      </a:lvl2pPr>
      <a:lvl3pPr marL="914341">
        <a:defRPr>
          <a:latin typeface="+mn-lt"/>
          <a:ea typeface="+mn-ea"/>
          <a:cs typeface="+mn-cs"/>
        </a:defRPr>
      </a:lvl3pPr>
      <a:lvl4pPr marL="1371512">
        <a:defRPr>
          <a:latin typeface="+mn-lt"/>
          <a:ea typeface="+mn-ea"/>
          <a:cs typeface="+mn-cs"/>
        </a:defRPr>
      </a:lvl4pPr>
      <a:lvl5pPr marL="1828682">
        <a:defRPr>
          <a:latin typeface="+mn-lt"/>
          <a:ea typeface="+mn-ea"/>
          <a:cs typeface="+mn-cs"/>
        </a:defRPr>
      </a:lvl5pPr>
      <a:lvl6pPr marL="2285854">
        <a:defRPr>
          <a:latin typeface="+mn-lt"/>
          <a:ea typeface="+mn-ea"/>
          <a:cs typeface="+mn-cs"/>
        </a:defRPr>
      </a:lvl6pPr>
      <a:lvl7pPr marL="2743025">
        <a:defRPr>
          <a:latin typeface="+mn-lt"/>
          <a:ea typeface="+mn-ea"/>
          <a:cs typeface="+mn-cs"/>
        </a:defRPr>
      </a:lvl7pPr>
      <a:lvl8pPr marL="3200195">
        <a:defRPr>
          <a:latin typeface="+mn-lt"/>
          <a:ea typeface="+mn-ea"/>
          <a:cs typeface="+mn-cs"/>
        </a:defRPr>
      </a:lvl8pPr>
      <a:lvl9pPr marL="36573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71">
        <a:defRPr>
          <a:latin typeface="+mn-lt"/>
          <a:ea typeface="+mn-ea"/>
          <a:cs typeface="+mn-cs"/>
        </a:defRPr>
      </a:lvl2pPr>
      <a:lvl3pPr marL="914341">
        <a:defRPr>
          <a:latin typeface="+mn-lt"/>
          <a:ea typeface="+mn-ea"/>
          <a:cs typeface="+mn-cs"/>
        </a:defRPr>
      </a:lvl3pPr>
      <a:lvl4pPr marL="1371512">
        <a:defRPr>
          <a:latin typeface="+mn-lt"/>
          <a:ea typeface="+mn-ea"/>
          <a:cs typeface="+mn-cs"/>
        </a:defRPr>
      </a:lvl4pPr>
      <a:lvl5pPr marL="1828682">
        <a:defRPr>
          <a:latin typeface="+mn-lt"/>
          <a:ea typeface="+mn-ea"/>
          <a:cs typeface="+mn-cs"/>
        </a:defRPr>
      </a:lvl5pPr>
      <a:lvl6pPr marL="2285854">
        <a:defRPr>
          <a:latin typeface="+mn-lt"/>
          <a:ea typeface="+mn-ea"/>
          <a:cs typeface="+mn-cs"/>
        </a:defRPr>
      </a:lvl6pPr>
      <a:lvl7pPr marL="2743025">
        <a:defRPr>
          <a:latin typeface="+mn-lt"/>
          <a:ea typeface="+mn-ea"/>
          <a:cs typeface="+mn-cs"/>
        </a:defRPr>
      </a:lvl7pPr>
      <a:lvl8pPr marL="3200195">
        <a:defRPr>
          <a:latin typeface="+mn-lt"/>
          <a:ea typeface="+mn-ea"/>
          <a:cs typeface="+mn-cs"/>
        </a:defRPr>
      </a:lvl8pPr>
      <a:lvl9pPr marL="3657366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9" y="274635"/>
            <a:ext cx="10972803" cy="1143000"/>
          </a:xfrm>
          <a:prstGeom prst="rect">
            <a:avLst/>
          </a:prstGeom>
        </p:spPr>
        <p:txBody>
          <a:bodyPr vert="horz" lIns="135413" tIns="67708" rIns="135413" bIns="677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9" y="1600200"/>
            <a:ext cx="10972803" cy="4525965"/>
          </a:xfrm>
          <a:prstGeom prst="rect">
            <a:avLst/>
          </a:prstGeom>
        </p:spPr>
        <p:txBody>
          <a:bodyPr vert="horz" lIns="135413" tIns="67708" rIns="135413" bIns="677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7"/>
            <a:ext cx="2844800" cy="365123"/>
          </a:xfrm>
          <a:prstGeom prst="rect">
            <a:avLst/>
          </a:prstGeom>
        </p:spPr>
        <p:txBody>
          <a:bodyPr vert="horz" lIns="135413" tIns="67708" rIns="135413" bIns="67708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54142"/>
            <a:fld id="{F6BB5BAB-EA5E-4D15-BF8F-79E861398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354142"/>
              <a:t>7/5/2017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3" y="6356367"/>
            <a:ext cx="3860800" cy="365123"/>
          </a:xfrm>
          <a:prstGeom prst="rect">
            <a:avLst/>
          </a:prstGeom>
        </p:spPr>
        <p:txBody>
          <a:bodyPr vert="horz" lIns="135413" tIns="67708" rIns="135413" bIns="67708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5414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900" y="6224802"/>
            <a:ext cx="796483" cy="56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09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1354142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805" indent="-507805" algn="l" defTabSz="1354142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00241" indent="-423170" algn="l" defTabSz="1354142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692679" indent="-338537" algn="l" defTabSz="135414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369748" indent="-338537" algn="l" defTabSz="135414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6821" indent="-338537" algn="l" defTabSz="1354142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23891" indent="-338537" algn="l" defTabSz="135414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00963" indent="-338537" algn="l" defTabSz="135414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78034" indent="-338537" algn="l" defTabSz="135414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55104" indent="-338537" algn="l" defTabSz="135414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4142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7071" algn="l" defTabSz="1354142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354142" algn="l" defTabSz="1354142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031214" algn="l" defTabSz="1354142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708282" algn="l" defTabSz="1354142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385355" algn="l" defTabSz="1354142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062425" algn="l" defTabSz="1354142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739497" algn="l" defTabSz="1354142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416569" algn="l" defTabSz="1354142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5.jpg"/><Relationship Id="rId7" Type="http://schemas.openxmlformats.org/officeDocument/2006/relationships/image" Target="../media/image18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11" Type="http://schemas.microsoft.com/office/2007/relationships/hdphoto" Target="../media/hdphoto3.wdp"/><Relationship Id="rId5" Type="http://schemas.microsoft.com/office/2007/relationships/hdphoto" Target="../media/hdphoto1.wdp"/><Relationship Id="rId10" Type="http://schemas.openxmlformats.org/officeDocument/2006/relationships/image" Target="../media/image20.jpeg"/><Relationship Id="rId4" Type="http://schemas.openxmlformats.org/officeDocument/2006/relationships/image" Target="../media/image16.jpeg"/><Relationship Id="rId9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ntationanalytic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2894" y="3048000"/>
            <a:ext cx="6526213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INSURANCE ANALYTICS SUITE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87725" y="1752600"/>
            <a:ext cx="541655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400" b="1" spc="-130" dirty="0">
                <a:latin typeface="+mj-lt"/>
                <a:cs typeface="Calibri Light"/>
              </a:rPr>
              <a:t>PENTATION</a:t>
            </a:r>
            <a:r>
              <a:rPr sz="4400" b="1" spc="-275" dirty="0">
                <a:latin typeface="+mj-lt"/>
                <a:cs typeface="Calibri Light"/>
              </a:rPr>
              <a:t> </a:t>
            </a:r>
            <a:r>
              <a:rPr sz="4400" b="1" spc="-55" dirty="0">
                <a:latin typeface="+mj-lt"/>
                <a:cs typeface="Calibri Light"/>
              </a:rPr>
              <a:t>ANALYTICS</a:t>
            </a:r>
            <a:endParaRPr sz="4400" b="1" dirty="0">
              <a:latin typeface="+mj-l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86101" y="4555564"/>
            <a:ext cx="601979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000" b="1" spc="-60" dirty="0">
                <a:solidFill>
                  <a:srgbClr val="44536A"/>
                </a:solidFill>
                <a:latin typeface="Calibri"/>
                <a:cs typeface="Calibri"/>
              </a:rPr>
              <a:t>ACTIVATE </a:t>
            </a:r>
            <a:r>
              <a:rPr sz="2000" b="1" spc="-35" dirty="0">
                <a:solidFill>
                  <a:srgbClr val="44536A"/>
                </a:solidFill>
                <a:latin typeface="Calibri"/>
                <a:cs typeface="Calibri"/>
              </a:rPr>
              <a:t>YOUR </a:t>
            </a:r>
            <a:r>
              <a:rPr sz="2000" b="1" spc="10" dirty="0">
                <a:solidFill>
                  <a:srgbClr val="44536A"/>
                </a:solidFill>
                <a:latin typeface="Calibri"/>
                <a:cs typeface="Calibri"/>
              </a:rPr>
              <a:t>BUSINESS.</a:t>
            </a:r>
            <a:r>
              <a:rPr sz="2000" b="1" spc="10" dirty="0">
                <a:solidFill>
                  <a:srgbClr val="C00000"/>
                </a:solidFill>
                <a:latin typeface="Calibri"/>
                <a:cs typeface="Calibri"/>
              </a:rPr>
              <a:t>MANAGE </a:t>
            </a:r>
            <a:r>
              <a:rPr sz="2000" b="1" spc="-25" dirty="0">
                <a:solidFill>
                  <a:srgbClr val="C00000"/>
                </a:solidFill>
                <a:latin typeface="Calibri"/>
                <a:cs typeface="Calibri"/>
              </a:rPr>
              <a:t>THE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RISKS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84550" y="5386192"/>
            <a:ext cx="5422900" cy="1264780"/>
          </a:xfrm>
          <a:prstGeom prst="rect">
            <a:avLst/>
          </a:prstGeom>
          <a:blipFill>
            <a:blip r:embed="rId2" cstate="print"/>
            <a:srcRect/>
            <a:stretch>
              <a:fillRect t="-38569" b="-1"/>
            </a:stretch>
          </a:blip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25236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19100"/>
            <a:ext cx="112776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+mn-lt"/>
              </a:rPr>
              <a:t># </a:t>
            </a:r>
            <a:r>
              <a:rPr sz="2000" spc="10" dirty="0">
                <a:latin typeface="+mn-lt"/>
              </a:rPr>
              <a:t>INSURANCE</a:t>
            </a:r>
            <a:r>
              <a:rPr sz="2000" spc="-120" dirty="0">
                <a:latin typeface="+mn-lt"/>
              </a:rPr>
              <a:t> </a:t>
            </a:r>
            <a:r>
              <a:rPr sz="2000" spc="-5" dirty="0">
                <a:latin typeface="+mn-lt"/>
              </a:rPr>
              <a:t>ANALYTICS</a:t>
            </a:r>
            <a:r>
              <a:rPr sz="2000" spc="-120" dirty="0">
                <a:latin typeface="+mn-lt"/>
              </a:rPr>
              <a:t> </a:t>
            </a:r>
            <a:r>
              <a:rPr sz="2000" spc="15" dirty="0">
                <a:latin typeface="+mn-lt"/>
              </a:rPr>
              <a:t>SUITE</a:t>
            </a:r>
            <a:r>
              <a:rPr sz="2000" spc="-130" dirty="0">
                <a:latin typeface="+mn-lt"/>
              </a:rPr>
              <a:t> </a:t>
            </a:r>
            <a:r>
              <a:rPr sz="2000" dirty="0">
                <a:latin typeface="+mn-lt"/>
              </a:rPr>
              <a:t>–</a:t>
            </a:r>
            <a:r>
              <a:rPr sz="2000" spc="-100" dirty="0">
                <a:latin typeface="+mn-lt"/>
              </a:rPr>
              <a:t> </a:t>
            </a:r>
            <a:r>
              <a:rPr sz="2000" spc="20" dirty="0">
                <a:latin typeface="+mn-lt"/>
              </a:rPr>
              <a:t>RETENTION</a:t>
            </a:r>
            <a:r>
              <a:rPr sz="2000" spc="-120" dirty="0">
                <a:latin typeface="+mn-lt"/>
              </a:rPr>
              <a:t> </a:t>
            </a:r>
            <a:r>
              <a:rPr sz="2000" dirty="0">
                <a:latin typeface="+mn-lt"/>
              </a:rPr>
              <a:t>–</a:t>
            </a:r>
            <a:r>
              <a:rPr sz="2000" spc="-100" dirty="0">
                <a:latin typeface="+mn-lt"/>
              </a:rPr>
              <a:t> </a:t>
            </a:r>
            <a:r>
              <a:rPr sz="2000" spc="-5" dirty="0">
                <a:latin typeface="+mn-lt"/>
              </a:rPr>
              <a:t>PRODUCT</a:t>
            </a:r>
            <a:r>
              <a:rPr sz="2000" spc="-30" dirty="0">
                <a:latin typeface="+mn-lt"/>
              </a:rPr>
              <a:t> </a:t>
            </a:r>
            <a:r>
              <a:rPr sz="2000" spc="-10" dirty="0">
                <a:latin typeface="+mn-lt"/>
              </a:rPr>
              <a:t>IMPLEMENTATION</a:t>
            </a:r>
            <a:r>
              <a:rPr sz="2000" spc="-155" dirty="0">
                <a:latin typeface="+mn-lt"/>
              </a:rPr>
              <a:t> </a:t>
            </a:r>
            <a:r>
              <a:rPr sz="2000" spc="-25" dirty="0">
                <a:latin typeface="+mn-lt"/>
              </a:rPr>
              <a:t>IMPACT</a:t>
            </a:r>
          </a:p>
        </p:txBody>
      </p:sp>
      <p:sp>
        <p:nvSpPr>
          <p:cNvPr id="3" name="object 3"/>
          <p:cNvSpPr/>
          <p:nvPr/>
        </p:nvSpPr>
        <p:spPr>
          <a:xfrm>
            <a:off x="740232" y="5594705"/>
            <a:ext cx="10885805" cy="0"/>
          </a:xfrm>
          <a:custGeom>
            <a:avLst/>
            <a:gdLst/>
            <a:ahLst/>
            <a:cxnLst/>
            <a:rect l="l" t="t" r="r" b="b"/>
            <a:pathLst>
              <a:path w="10885805">
                <a:moveTo>
                  <a:pt x="0" y="0"/>
                </a:moveTo>
                <a:lnTo>
                  <a:pt x="1088572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39950"/>
              </p:ext>
            </p:extLst>
          </p:nvPr>
        </p:nvGraphicFramePr>
        <p:xfrm>
          <a:off x="740232" y="1204722"/>
          <a:ext cx="10885727" cy="43132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0770"/>
                <a:gridCol w="3762591"/>
                <a:gridCol w="3982366"/>
              </a:tblGrid>
              <a:tr h="413029">
                <a:tc>
                  <a:txBody>
                    <a:bodyPr/>
                    <a:lstStyle/>
                    <a:p>
                      <a:pPr marL="91440">
                        <a:lnSpc>
                          <a:spcPts val="1995"/>
                        </a:lnSpc>
                      </a:pPr>
                      <a:r>
                        <a:rPr sz="1800" b="1" spc="-5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RETENTION</a:t>
                      </a:r>
                      <a:r>
                        <a:rPr sz="1800" b="1" spc="-204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METRIC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9120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BEFORE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ts val="1995"/>
                        </a:lnSpc>
                      </a:pPr>
                      <a:r>
                        <a:rPr sz="18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AFTER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3105">
                <a:tc>
                  <a:txBody>
                    <a:bodyPr/>
                    <a:lstStyle/>
                    <a:p>
                      <a:pPr marL="91440">
                        <a:lnSpc>
                          <a:spcPts val="2045"/>
                        </a:lnSpc>
                      </a:pPr>
                      <a:r>
                        <a:rPr sz="18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FOCUS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9120">
                        <a:lnSpc>
                          <a:spcPts val="2045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PROCESS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ts val="2045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RESULTS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13054">
                <a:tc>
                  <a:txBody>
                    <a:bodyPr/>
                    <a:lstStyle/>
                    <a:p>
                      <a:pPr marL="91440">
                        <a:lnSpc>
                          <a:spcPts val="2045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KEY</a:t>
                      </a:r>
                      <a:r>
                        <a:rPr sz="1800" spc="-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DRIVER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9120">
                        <a:lnSpc>
                          <a:spcPts val="2045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MIS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ts val="2045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EXPECTED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VALUE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254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RENEWALS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713028">
                <a:tc>
                  <a:txBody>
                    <a:bodyPr/>
                    <a:lstStyle/>
                    <a:p>
                      <a:pPr marL="91440">
                        <a:lnSpc>
                          <a:spcPts val="2050"/>
                        </a:lnSpc>
                      </a:pPr>
                      <a:r>
                        <a:rPr sz="18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MEASUREMENT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9120">
                        <a:lnSpc>
                          <a:spcPts val="205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PERIODIC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(DAILY,MONTHLY)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ts val="2050"/>
                        </a:lnSpc>
                      </a:pPr>
                      <a:r>
                        <a:rPr sz="18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AFTER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EVERY </a:t>
                      </a:r>
                      <a:r>
                        <a:rPr sz="18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ROUNDOF</a:t>
                      </a:r>
                      <a:r>
                        <a:rPr sz="1800" spc="-1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EFFORT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13105">
                <a:tc>
                  <a:txBody>
                    <a:bodyPr/>
                    <a:lstStyle/>
                    <a:p>
                      <a:pPr marL="91440">
                        <a:lnSpc>
                          <a:spcPts val="2055"/>
                        </a:lnSpc>
                      </a:pPr>
                      <a:r>
                        <a:rPr sz="18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INTELLIGENCE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9120">
                        <a:lnSpc>
                          <a:spcPts val="197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SUMMARIZED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VIA 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MIS,</a:t>
                      </a:r>
                      <a:r>
                        <a:rPr sz="1800" spc="-1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TEAM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579120">
                        <a:lnSpc>
                          <a:spcPts val="2125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MEETINGS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ts val="2055"/>
                        </a:lnSpc>
                      </a:pPr>
                      <a:r>
                        <a:rPr sz="18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AUTOMATED, </a:t>
                      </a:r>
                      <a:r>
                        <a:rPr sz="18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DRILL</a:t>
                      </a:r>
                      <a:r>
                        <a:rPr sz="1800" spc="-2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DOWN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580707">
                <a:tc>
                  <a:txBody>
                    <a:bodyPr/>
                    <a:lstStyle/>
                    <a:p>
                      <a:pPr marL="91440">
                        <a:lnSpc>
                          <a:spcPts val="2055"/>
                        </a:lnSpc>
                      </a:pPr>
                      <a:r>
                        <a:rPr sz="18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INTERVENTION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9120">
                        <a:lnSpc>
                          <a:spcPts val="2055"/>
                        </a:lnSpc>
                      </a:pPr>
                      <a:r>
                        <a:rPr sz="18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BASIS</a:t>
                      </a:r>
                      <a:r>
                        <a:rPr sz="1800" spc="-19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EXPERIENCE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ts val="1970"/>
                        </a:lnSpc>
                      </a:pPr>
                      <a:r>
                        <a:rPr sz="18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AUTOMATED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sz="1800" spc="-1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RESPONSIVETO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45770">
                        <a:lnSpc>
                          <a:spcPts val="2125"/>
                        </a:lnSpc>
                      </a:pPr>
                      <a:r>
                        <a:rPr sz="18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RESULTSEMERGING</a:t>
                      </a:r>
                      <a:r>
                        <a:rPr sz="1800" spc="-1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0847"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ts val="2095"/>
                        </a:lnSpc>
                      </a:pPr>
                      <a:r>
                        <a:rPr sz="18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RETENTIONPROCESS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6422">
                <a:tc>
                  <a:txBody>
                    <a:bodyPr/>
                    <a:lstStyle/>
                    <a:p>
                      <a:pPr marL="91440">
                        <a:lnSpc>
                          <a:spcPts val="206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PORTFOLIO</a:t>
                      </a:r>
                      <a:r>
                        <a:rPr sz="1800" spc="-19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PROFITABILITY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9120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800" spc="-1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CONSIDERED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45770">
                        <a:lnSpc>
                          <a:spcPts val="2060"/>
                        </a:lnSpc>
                      </a:pPr>
                      <a:r>
                        <a:rPr sz="18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DIRECTEDEFFORT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7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41300"/>
            <a:ext cx="8886064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dirty="0">
                <a:latin typeface="+mn-lt"/>
              </a:rPr>
              <a:t># </a:t>
            </a:r>
            <a:r>
              <a:rPr sz="2000" spc="-40" dirty="0">
                <a:latin typeface="+mn-lt"/>
              </a:rPr>
              <a:t>PENTATION </a:t>
            </a:r>
            <a:r>
              <a:rPr sz="2000" dirty="0">
                <a:latin typeface="+mn-lt"/>
              </a:rPr>
              <a:t>INSURANCE </a:t>
            </a:r>
            <a:r>
              <a:rPr sz="2000" spc="-30" dirty="0">
                <a:latin typeface="+mn-lt"/>
              </a:rPr>
              <a:t>ANALYTICS </a:t>
            </a:r>
            <a:r>
              <a:rPr sz="2000" dirty="0">
                <a:latin typeface="+mn-lt"/>
              </a:rPr>
              <a:t>SUITE – RETENTION - SPECIAL</a:t>
            </a:r>
            <a:r>
              <a:rPr sz="2000" spc="-155" dirty="0">
                <a:latin typeface="+mn-lt"/>
              </a:rPr>
              <a:t> </a:t>
            </a:r>
            <a:r>
              <a:rPr sz="2000" dirty="0">
                <a:latin typeface="+mn-lt"/>
              </a:rPr>
              <a:t>BENEFITS</a:t>
            </a:r>
          </a:p>
        </p:txBody>
      </p:sp>
      <p:sp>
        <p:nvSpPr>
          <p:cNvPr id="4" name="object 4"/>
          <p:cNvSpPr/>
          <p:nvPr/>
        </p:nvSpPr>
        <p:spPr>
          <a:xfrm>
            <a:off x="9044459" y="1866900"/>
            <a:ext cx="1930400" cy="139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43800" y="2430145"/>
            <a:ext cx="1416051" cy="516255"/>
          </a:xfrm>
          <a:custGeom>
            <a:avLst/>
            <a:gdLst/>
            <a:ahLst/>
            <a:cxnLst/>
            <a:rect l="l" t="t" r="r" b="b"/>
            <a:pathLst>
              <a:path w="1416050" h="516255">
                <a:moveTo>
                  <a:pt x="1158166" y="386788"/>
                </a:moveTo>
                <a:lnTo>
                  <a:pt x="1158166" y="515719"/>
                </a:lnTo>
                <a:lnTo>
                  <a:pt x="1416024" y="257859"/>
                </a:lnTo>
                <a:lnTo>
                  <a:pt x="1158166" y="0"/>
                </a:lnTo>
                <a:lnTo>
                  <a:pt x="1158166" y="128929"/>
                </a:lnTo>
                <a:lnTo>
                  <a:pt x="0" y="128929"/>
                </a:lnTo>
                <a:lnTo>
                  <a:pt x="0" y="386788"/>
                </a:lnTo>
                <a:lnTo>
                  <a:pt x="1158166" y="38678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7848600" y="2573179"/>
            <a:ext cx="7620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b="1" dirty="0">
                <a:solidFill>
                  <a:srgbClr val="002060"/>
                </a:solidFill>
                <a:cs typeface="Trebuchet MS"/>
              </a:rPr>
              <a:t>Im</a:t>
            </a:r>
            <a:r>
              <a:rPr sz="1600" b="1" spc="-5" dirty="0">
                <a:solidFill>
                  <a:srgbClr val="002060"/>
                </a:solidFill>
                <a:cs typeface="Trebuchet MS"/>
              </a:rPr>
              <a:t>pac</a:t>
            </a:r>
            <a:r>
              <a:rPr sz="1600" b="1" dirty="0">
                <a:solidFill>
                  <a:srgbClr val="002060"/>
                </a:solidFill>
                <a:cs typeface="Trebuchet MS"/>
              </a:rPr>
              <a:t>t</a:t>
            </a:r>
            <a:endParaRPr sz="1600" b="1" dirty="0"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69607" y="3441700"/>
            <a:ext cx="3547745" cy="1531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0500"/>
            <a:r>
              <a:rPr sz="1600" b="1" dirty="0">
                <a:cs typeface="Trebuchet MS"/>
              </a:rPr>
              <a:t>Renewal Rate</a:t>
            </a:r>
            <a:r>
              <a:rPr sz="1600" b="1" spc="-90" dirty="0">
                <a:cs typeface="Trebuchet MS"/>
              </a:rPr>
              <a:t> </a:t>
            </a:r>
            <a:r>
              <a:rPr sz="1600" b="1" spc="-5" dirty="0">
                <a:cs typeface="Trebuchet MS"/>
              </a:rPr>
              <a:t>Increase</a:t>
            </a:r>
            <a:endParaRPr sz="1600" dirty="0">
              <a:cs typeface="Trebuchet MS"/>
            </a:endParaRPr>
          </a:p>
          <a:p>
            <a:pPr marL="377801" indent="-365102">
              <a:lnSpc>
                <a:spcPts val="1639"/>
              </a:lnSpc>
              <a:spcBef>
                <a:spcPts val="440"/>
              </a:spcBef>
              <a:buFont typeface="Arial"/>
              <a:buChar char="•"/>
              <a:tabLst>
                <a:tab pos="377801" algn="l"/>
                <a:tab pos="378435" algn="l"/>
              </a:tabLst>
            </a:pPr>
            <a:r>
              <a:rPr sz="1600" dirty="0">
                <a:cs typeface="Trebuchet MS"/>
              </a:rPr>
              <a:t>Significant increase in overall</a:t>
            </a:r>
            <a:r>
              <a:rPr sz="1600" spc="-100" dirty="0">
                <a:cs typeface="Trebuchet MS"/>
              </a:rPr>
              <a:t> </a:t>
            </a:r>
            <a:r>
              <a:rPr sz="1600" dirty="0">
                <a:cs typeface="Trebuchet MS"/>
              </a:rPr>
              <a:t>retention</a:t>
            </a:r>
          </a:p>
          <a:p>
            <a:pPr marL="377801" indent="-365102">
              <a:lnSpc>
                <a:spcPts val="1600"/>
              </a:lnSpc>
              <a:buFont typeface="Arial"/>
              <a:buChar char="•"/>
              <a:tabLst>
                <a:tab pos="377801" algn="l"/>
                <a:tab pos="378435" algn="l"/>
              </a:tabLst>
            </a:pPr>
            <a:r>
              <a:rPr sz="1600" dirty="0">
                <a:cs typeface="Trebuchet MS"/>
              </a:rPr>
              <a:t>Higher Increase in </a:t>
            </a:r>
            <a:r>
              <a:rPr sz="1600" spc="-10" dirty="0">
                <a:cs typeface="Trebuchet MS"/>
              </a:rPr>
              <a:t>Profitable</a:t>
            </a:r>
            <a:r>
              <a:rPr sz="1600" spc="-70" dirty="0">
                <a:cs typeface="Trebuchet MS"/>
              </a:rPr>
              <a:t> </a:t>
            </a:r>
            <a:r>
              <a:rPr sz="1600" dirty="0">
                <a:cs typeface="Trebuchet MS"/>
              </a:rPr>
              <a:t>segments</a:t>
            </a:r>
          </a:p>
          <a:p>
            <a:pPr marL="377801" indent="-365102">
              <a:lnSpc>
                <a:spcPts val="1600"/>
              </a:lnSpc>
              <a:buFont typeface="Arial"/>
              <a:buChar char="•"/>
              <a:tabLst>
                <a:tab pos="377801" algn="l"/>
                <a:tab pos="378435" algn="l"/>
              </a:tabLst>
            </a:pPr>
            <a:r>
              <a:rPr sz="1600" dirty="0">
                <a:cs typeface="Trebuchet MS"/>
              </a:rPr>
              <a:t>Easy</a:t>
            </a:r>
            <a:r>
              <a:rPr sz="1600" spc="-100" dirty="0">
                <a:cs typeface="Trebuchet MS"/>
              </a:rPr>
              <a:t> </a:t>
            </a:r>
            <a:r>
              <a:rPr sz="1600" dirty="0">
                <a:cs typeface="Trebuchet MS"/>
              </a:rPr>
              <a:t>Monitoring</a:t>
            </a:r>
          </a:p>
          <a:p>
            <a:pPr marL="377801" indent="-365102">
              <a:lnSpc>
                <a:spcPts val="1600"/>
              </a:lnSpc>
              <a:buFont typeface="Arial"/>
              <a:buChar char="•"/>
              <a:tabLst>
                <a:tab pos="377801" algn="l"/>
                <a:tab pos="378435" algn="l"/>
              </a:tabLst>
            </a:pPr>
            <a:r>
              <a:rPr sz="1600" spc="-10" dirty="0">
                <a:cs typeface="Trebuchet MS"/>
              </a:rPr>
              <a:t>Reduce</a:t>
            </a:r>
            <a:r>
              <a:rPr sz="1600" spc="-85" dirty="0">
                <a:cs typeface="Trebuchet MS"/>
              </a:rPr>
              <a:t> </a:t>
            </a:r>
            <a:r>
              <a:rPr sz="1600" spc="-5" dirty="0">
                <a:cs typeface="Trebuchet MS"/>
              </a:rPr>
              <a:t>Costs</a:t>
            </a:r>
            <a:endParaRPr sz="1600" dirty="0">
              <a:cs typeface="Trebuchet MS"/>
            </a:endParaRPr>
          </a:p>
          <a:p>
            <a:pPr marL="377801" indent="-365102">
              <a:lnSpc>
                <a:spcPts val="1639"/>
              </a:lnSpc>
              <a:buFont typeface="Arial"/>
              <a:buChar char="•"/>
              <a:tabLst>
                <a:tab pos="377801" algn="l"/>
                <a:tab pos="378435" algn="l"/>
              </a:tabLst>
            </a:pPr>
            <a:r>
              <a:rPr sz="1600" spc="-5" dirty="0">
                <a:cs typeface="Trebuchet MS"/>
              </a:rPr>
              <a:t>Increase Brand Brand</a:t>
            </a:r>
            <a:r>
              <a:rPr sz="1600" spc="-40" dirty="0">
                <a:cs typeface="Trebuchet MS"/>
              </a:rPr>
              <a:t> </a:t>
            </a:r>
            <a:r>
              <a:rPr sz="1600" spc="-30" dirty="0">
                <a:cs typeface="Trebuchet MS"/>
              </a:rPr>
              <a:t>Value</a:t>
            </a:r>
            <a:endParaRPr sz="1600" dirty="0"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6400" y="2209800"/>
            <a:ext cx="1244600" cy="1155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6400" y="2197105"/>
            <a:ext cx="1244600" cy="1155700"/>
          </a:xfrm>
          <a:custGeom>
            <a:avLst/>
            <a:gdLst/>
            <a:ahLst/>
            <a:cxnLst/>
            <a:rect l="l" t="t" r="r" b="b"/>
            <a:pathLst>
              <a:path w="1244600" h="1155700">
                <a:moveTo>
                  <a:pt x="0" y="0"/>
                </a:moveTo>
                <a:lnTo>
                  <a:pt x="1244599" y="0"/>
                </a:lnTo>
                <a:lnTo>
                  <a:pt x="1244599" y="1155699"/>
                </a:lnTo>
                <a:lnTo>
                  <a:pt x="0" y="11556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27200" y="2420910"/>
            <a:ext cx="187388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79"/>
            <a:r>
              <a:rPr sz="1400" b="1" dirty="0">
                <a:cs typeface="Trebuchet MS"/>
              </a:rPr>
              <a:t>Use </a:t>
            </a:r>
            <a:r>
              <a:rPr sz="1400" b="1" spc="-5" dirty="0">
                <a:cs typeface="Trebuchet MS"/>
              </a:rPr>
              <a:t>of Unstructured data</a:t>
            </a:r>
            <a:r>
              <a:rPr sz="1400" spc="-5" dirty="0">
                <a:cs typeface="Trebuchet MS"/>
              </a:rPr>
              <a:t>:  </a:t>
            </a:r>
            <a:r>
              <a:rPr sz="1400" dirty="0">
                <a:cs typeface="Trebuchet MS"/>
              </a:rPr>
              <a:t>Ontological</a:t>
            </a:r>
            <a:r>
              <a:rPr sz="1400" spc="-100" dirty="0">
                <a:cs typeface="Trebuchet MS"/>
              </a:rPr>
              <a:t> </a:t>
            </a:r>
            <a:r>
              <a:rPr sz="1400" dirty="0">
                <a:cs typeface="Trebuchet MS"/>
              </a:rPr>
              <a:t>analysis</a:t>
            </a:r>
          </a:p>
        </p:txBody>
      </p:sp>
      <p:sp>
        <p:nvSpPr>
          <p:cNvPr id="13" name="object 13"/>
          <p:cNvSpPr/>
          <p:nvPr/>
        </p:nvSpPr>
        <p:spPr>
          <a:xfrm>
            <a:off x="381001" y="3886200"/>
            <a:ext cx="1257300" cy="1181100"/>
          </a:xfrm>
          <a:prstGeom prst="rect">
            <a:avLst/>
          </a:prstGeom>
          <a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1001" y="3898905"/>
            <a:ext cx="1257300" cy="1181100"/>
          </a:xfrm>
          <a:custGeom>
            <a:avLst/>
            <a:gdLst/>
            <a:ahLst/>
            <a:cxnLst/>
            <a:rect l="l" t="t" r="r" b="b"/>
            <a:pathLst>
              <a:path w="1257300" h="1181100">
                <a:moveTo>
                  <a:pt x="0" y="0"/>
                </a:moveTo>
                <a:lnTo>
                  <a:pt x="1257299" y="0"/>
                </a:lnTo>
                <a:lnTo>
                  <a:pt x="1257299" y="1181100"/>
                </a:lnTo>
                <a:lnTo>
                  <a:pt x="0" y="11811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76401" y="4135409"/>
            <a:ext cx="1997711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79"/>
            <a:r>
              <a:rPr sz="1400" b="1" dirty="0">
                <a:cs typeface="Trebuchet MS"/>
              </a:rPr>
              <a:t>Role based </a:t>
            </a:r>
            <a:r>
              <a:rPr sz="1400" b="1" spc="-5" dirty="0">
                <a:cs typeface="Trebuchet MS"/>
              </a:rPr>
              <a:t>Use</a:t>
            </a:r>
            <a:r>
              <a:rPr sz="1400" spc="-5" dirty="0">
                <a:cs typeface="Trebuchet MS"/>
              </a:rPr>
              <a:t>: </a:t>
            </a:r>
            <a:r>
              <a:rPr sz="1400" spc="-16" dirty="0">
                <a:cs typeface="Trebuchet MS"/>
              </a:rPr>
              <a:t>Power</a:t>
            </a:r>
            <a:r>
              <a:rPr sz="1400" spc="-65" dirty="0">
                <a:cs typeface="Trebuchet MS"/>
              </a:rPr>
              <a:t> </a:t>
            </a:r>
            <a:r>
              <a:rPr sz="1400" spc="-40" dirty="0">
                <a:cs typeface="Trebuchet MS"/>
              </a:rPr>
              <a:t>User,  </a:t>
            </a:r>
            <a:r>
              <a:rPr sz="1400" dirty="0">
                <a:cs typeface="Trebuchet MS"/>
              </a:rPr>
              <a:t>Middle Management, Sales  </a:t>
            </a:r>
            <a:r>
              <a:rPr sz="1400" spc="-25" dirty="0">
                <a:cs typeface="Trebuchet MS"/>
              </a:rPr>
              <a:t>Manager, </a:t>
            </a:r>
            <a:r>
              <a:rPr sz="1400" spc="-40" dirty="0">
                <a:cs typeface="Trebuchet MS"/>
              </a:rPr>
              <a:t>Team </a:t>
            </a:r>
            <a:r>
              <a:rPr sz="1400" dirty="0">
                <a:cs typeface="Trebuchet MS"/>
              </a:rPr>
              <a:t>lead, </a:t>
            </a:r>
            <a:r>
              <a:rPr sz="1400" spc="-25" dirty="0">
                <a:cs typeface="Trebuchet MS"/>
              </a:rPr>
              <a:t>Caller,  </a:t>
            </a:r>
            <a:r>
              <a:rPr sz="1400" dirty="0">
                <a:cs typeface="Trebuchet MS"/>
              </a:rPr>
              <a:t>agent are served with role  </a:t>
            </a:r>
            <a:r>
              <a:rPr sz="1400" spc="-5" dirty="0">
                <a:cs typeface="Trebuchet MS"/>
              </a:rPr>
              <a:t>based</a:t>
            </a:r>
            <a:r>
              <a:rPr sz="1400" spc="-65" dirty="0">
                <a:cs typeface="Trebuchet MS"/>
              </a:rPr>
              <a:t> </a:t>
            </a:r>
            <a:r>
              <a:rPr sz="1400" spc="-5" dirty="0">
                <a:cs typeface="Trebuchet MS"/>
              </a:rPr>
              <a:t>modules</a:t>
            </a:r>
            <a:endParaRPr sz="1400" dirty="0"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06401" y="5562600"/>
            <a:ext cx="1257300" cy="1181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6401" y="5562604"/>
            <a:ext cx="1257300" cy="1181100"/>
          </a:xfrm>
          <a:custGeom>
            <a:avLst/>
            <a:gdLst/>
            <a:ahLst/>
            <a:cxnLst/>
            <a:rect l="l" t="t" r="r" b="b"/>
            <a:pathLst>
              <a:path w="1257300" h="1181100">
                <a:moveTo>
                  <a:pt x="0" y="0"/>
                </a:moveTo>
                <a:lnTo>
                  <a:pt x="1257299" y="0"/>
                </a:lnTo>
                <a:lnTo>
                  <a:pt x="1257299" y="1181100"/>
                </a:lnTo>
                <a:lnTo>
                  <a:pt x="0" y="11811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89101" y="5773709"/>
            <a:ext cx="1932939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79"/>
            <a:r>
              <a:rPr sz="1400" b="1" spc="-10" dirty="0">
                <a:cs typeface="Trebuchet MS"/>
              </a:rPr>
              <a:t>Portfolio </a:t>
            </a:r>
            <a:r>
              <a:rPr sz="1400" b="1" dirty="0">
                <a:cs typeface="Trebuchet MS"/>
              </a:rPr>
              <a:t>Segmentation</a:t>
            </a:r>
            <a:r>
              <a:rPr sz="1400" dirty="0">
                <a:cs typeface="Trebuchet MS"/>
              </a:rPr>
              <a:t>:</a:t>
            </a:r>
            <a:r>
              <a:rPr sz="1400" spc="-130" dirty="0">
                <a:cs typeface="Trebuchet MS"/>
              </a:rPr>
              <a:t> </a:t>
            </a:r>
            <a:r>
              <a:rPr sz="1400" dirty="0">
                <a:cs typeface="Trebuchet MS"/>
              </a:rPr>
              <a:t>All  policy segmented bases on  </a:t>
            </a:r>
            <a:r>
              <a:rPr sz="1400" spc="-5" dirty="0">
                <a:cs typeface="Trebuchet MS"/>
              </a:rPr>
              <a:t>risks, 40% difference is  </a:t>
            </a:r>
            <a:r>
              <a:rPr sz="1400" dirty="0">
                <a:cs typeface="Trebuchet MS"/>
              </a:rPr>
              <a:t>witnessed across</a:t>
            </a:r>
            <a:r>
              <a:rPr sz="1400" spc="-100" dirty="0">
                <a:cs typeface="Trebuchet MS"/>
              </a:rPr>
              <a:t> </a:t>
            </a:r>
            <a:r>
              <a:rPr sz="1400" dirty="0">
                <a:cs typeface="Trebuchet MS"/>
              </a:rPr>
              <a:t>segments</a:t>
            </a:r>
          </a:p>
        </p:txBody>
      </p:sp>
      <p:sp>
        <p:nvSpPr>
          <p:cNvPr id="19" name="object 19"/>
          <p:cNvSpPr/>
          <p:nvPr/>
        </p:nvSpPr>
        <p:spPr>
          <a:xfrm>
            <a:off x="3860800" y="4013200"/>
            <a:ext cx="1244600" cy="1181100"/>
          </a:xfrm>
          <a:prstGeom prst="rect">
            <a:avLst/>
          </a:prstGeom>
          <a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47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60803" y="3898901"/>
            <a:ext cx="1244600" cy="1181100"/>
          </a:xfrm>
          <a:custGeom>
            <a:avLst/>
            <a:gdLst/>
            <a:ahLst/>
            <a:cxnLst/>
            <a:rect l="l" t="t" r="r" b="b"/>
            <a:pathLst>
              <a:path w="1244600" h="1181100">
                <a:moveTo>
                  <a:pt x="0" y="0"/>
                </a:moveTo>
                <a:lnTo>
                  <a:pt x="1244599" y="0"/>
                </a:lnTo>
                <a:lnTo>
                  <a:pt x="1244599" y="1181099"/>
                </a:lnTo>
                <a:lnTo>
                  <a:pt x="0" y="11810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73500" y="2171700"/>
            <a:ext cx="1244600" cy="11049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78187" y="2167166"/>
            <a:ext cx="1236980" cy="1113790"/>
          </a:xfrm>
          <a:custGeom>
            <a:avLst/>
            <a:gdLst/>
            <a:ahLst/>
            <a:cxnLst/>
            <a:rect l="l" t="t" r="r" b="b"/>
            <a:pathLst>
              <a:path w="1236979" h="1113789">
                <a:moveTo>
                  <a:pt x="0" y="0"/>
                </a:moveTo>
                <a:lnTo>
                  <a:pt x="0" y="1113233"/>
                </a:lnTo>
                <a:lnTo>
                  <a:pt x="1236662" y="1113233"/>
                </a:lnTo>
                <a:lnTo>
                  <a:pt x="1236662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73500" y="5715000"/>
            <a:ext cx="1320800" cy="1092200"/>
          </a:xfrm>
          <a:prstGeom prst="rect">
            <a:avLst/>
          </a:prstGeom>
          <a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70096" y="5599050"/>
            <a:ext cx="1330325" cy="1097915"/>
          </a:xfrm>
          <a:custGeom>
            <a:avLst/>
            <a:gdLst/>
            <a:ahLst/>
            <a:cxnLst/>
            <a:rect l="l" t="t" r="r" b="b"/>
            <a:pathLst>
              <a:path w="1330325" h="1097915">
                <a:moveTo>
                  <a:pt x="0" y="0"/>
                </a:moveTo>
                <a:lnTo>
                  <a:pt x="0" y="1097360"/>
                </a:lnTo>
                <a:lnTo>
                  <a:pt x="1329931" y="1097360"/>
                </a:lnTo>
                <a:lnTo>
                  <a:pt x="1329931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245101" y="5817018"/>
            <a:ext cx="2012951" cy="8745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400" b="1" spc="-5" dirty="0">
                <a:cs typeface="Trebuchet MS"/>
              </a:rPr>
              <a:t>Automated</a:t>
            </a:r>
            <a:r>
              <a:rPr sz="1400" b="1" spc="-155" dirty="0">
                <a:cs typeface="Trebuchet MS"/>
              </a:rPr>
              <a:t> </a:t>
            </a:r>
            <a:r>
              <a:rPr sz="1400" b="1" dirty="0">
                <a:cs typeface="Trebuchet MS"/>
              </a:rPr>
              <a:t>Allotment</a:t>
            </a:r>
            <a:r>
              <a:rPr sz="1400" dirty="0">
                <a:cs typeface="Trebuchet MS"/>
              </a:rPr>
              <a:t>:</a:t>
            </a:r>
          </a:p>
          <a:p>
            <a:pPr marL="12700" marR="5079">
              <a:spcBef>
                <a:spcPts val="60"/>
              </a:spcBef>
            </a:pPr>
            <a:r>
              <a:rPr sz="1400" dirty="0">
                <a:cs typeface="Trebuchet MS"/>
              </a:rPr>
              <a:t>Best mix for focus for both  live </a:t>
            </a:r>
            <a:r>
              <a:rPr sz="1400" spc="-5" dirty="0">
                <a:cs typeface="Trebuchet MS"/>
              </a:rPr>
              <a:t>intermediary </a:t>
            </a:r>
            <a:r>
              <a:rPr sz="1400" dirty="0">
                <a:cs typeface="Trebuchet MS"/>
              </a:rPr>
              <a:t>and</a:t>
            </a:r>
            <a:r>
              <a:rPr sz="1400" spc="-60" dirty="0">
                <a:cs typeface="Trebuchet MS"/>
              </a:rPr>
              <a:t> </a:t>
            </a:r>
            <a:r>
              <a:rPr sz="1400" dirty="0">
                <a:cs typeface="Trebuchet MS"/>
              </a:rPr>
              <a:t>orphan  </a:t>
            </a:r>
            <a:r>
              <a:rPr sz="1400" spc="-5" dirty="0">
                <a:cs typeface="Trebuchet MS"/>
              </a:rPr>
              <a:t>policies</a:t>
            </a:r>
            <a:endParaRPr sz="1400" dirty="0"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07001" y="2395510"/>
            <a:ext cx="2160271" cy="1305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60682"/>
            <a:r>
              <a:rPr sz="1400" b="1" dirty="0">
                <a:cs typeface="Trebuchet MS"/>
              </a:rPr>
              <a:t>Alert Flags</a:t>
            </a:r>
            <a:r>
              <a:rPr sz="1400" dirty="0">
                <a:cs typeface="Trebuchet MS"/>
              </a:rPr>
              <a:t>:</a:t>
            </a:r>
            <a:r>
              <a:rPr sz="1400" spc="-95" dirty="0">
                <a:cs typeface="Trebuchet MS"/>
              </a:rPr>
              <a:t> </a:t>
            </a:r>
            <a:r>
              <a:rPr sz="1400" spc="-5" dirty="0">
                <a:cs typeface="Trebuchet MS"/>
              </a:rPr>
              <a:t>Enables  preventive</a:t>
            </a:r>
            <a:r>
              <a:rPr sz="1400" spc="-95" dirty="0">
                <a:cs typeface="Trebuchet MS"/>
              </a:rPr>
              <a:t> </a:t>
            </a:r>
            <a:r>
              <a:rPr sz="1400" dirty="0">
                <a:cs typeface="Trebuchet MS"/>
              </a:rPr>
              <a:t>steps</a:t>
            </a:r>
          </a:p>
          <a:p>
            <a:pPr marL="38098" marR="5079" algn="just">
              <a:spcBef>
                <a:spcPts val="100"/>
              </a:spcBef>
            </a:pPr>
            <a:r>
              <a:rPr sz="1400" b="1" dirty="0">
                <a:cs typeface="Trebuchet MS"/>
              </a:rPr>
              <a:t>10-12% </a:t>
            </a:r>
            <a:r>
              <a:rPr sz="1400" spc="-5" dirty="0">
                <a:cs typeface="Trebuchet MS"/>
              </a:rPr>
              <a:t>increase in renewal on  escalated policies and defined  </a:t>
            </a:r>
            <a:r>
              <a:rPr sz="1400" dirty="0">
                <a:cs typeface="Trebuchet MS"/>
              </a:rPr>
              <a:t>segments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194302" y="4060525"/>
            <a:ext cx="2021839" cy="900887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700" marR="5079">
              <a:spcBef>
                <a:spcPts val="105"/>
              </a:spcBef>
            </a:pPr>
            <a:r>
              <a:rPr sz="1400" b="1" dirty="0">
                <a:cs typeface="Trebuchet MS"/>
              </a:rPr>
              <a:t>Process </a:t>
            </a:r>
            <a:r>
              <a:rPr sz="1400" b="1" spc="-5" dirty="0">
                <a:cs typeface="Trebuchet MS"/>
              </a:rPr>
              <a:t>Monitoring</a:t>
            </a:r>
            <a:r>
              <a:rPr sz="1400" spc="-5" dirty="0">
                <a:cs typeface="Trebuchet MS"/>
              </a:rPr>
              <a:t>: </a:t>
            </a:r>
            <a:r>
              <a:rPr sz="1400" spc="-16" dirty="0">
                <a:cs typeface="Trebuchet MS"/>
              </a:rPr>
              <a:t>Timely  </a:t>
            </a:r>
            <a:r>
              <a:rPr sz="1400" spc="-5" dirty="0">
                <a:cs typeface="Trebuchet MS"/>
              </a:rPr>
              <a:t>and Effective</a:t>
            </a:r>
            <a:r>
              <a:rPr sz="1400" spc="-55" dirty="0">
                <a:cs typeface="Trebuchet MS"/>
              </a:rPr>
              <a:t> </a:t>
            </a:r>
            <a:r>
              <a:rPr sz="1400" spc="-5" dirty="0">
                <a:cs typeface="Trebuchet MS"/>
              </a:rPr>
              <a:t>efforts</a:t>
            </a:r>
            <a:endParaRPr sz="1400" dirty="0">
              <a:cs typeface="Trebuchet MS"/>
            </a:endParaRPr>
          </a:p>
          <a:p>
            <a:pPr marL="12700" marR="5079">
              <a:spcBef>
                <a:spcPts val="201"/>
              </a:spcBef>
            </a:pPr>
            <a:r>
              <a:rPr sz="1400" spc="-5" dirty="0">
                <a:cs typeface="Trebuchet MS"/>
              </a:rPr>
              <a:t>Decreased Ineffective efforts  by</a:t>
            </a:r>
            <a:r>
              <a:rPr sz="1400" spc="-95" dirty="0">
                <a:cs typeface="Trebuchet MS"/>
              </a:rPr>
              <a:t> </a:t>
            </a:r>
            <a:r>
              <a:rPr sz="1400" b="1" dirty="0">
                <a:cs typeface="Trebuchet MS"/>
              </a:rPr>
              <a:t>50%</a:t>
            </a:r>
            <a:endParaRPr sz="1400" dirty="0"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5882" y="685801"/>
            <a:ext cx="6850259" cy="980395"/>
          </a:xfrm>
          <a:prstGeom prst="rect">
            <a:avLst/>
          </a:prstGeom>
          <a:solidFill>
            <a:srgbClr val="DDDDDD"/>
          </a:solidFill>
        </p:spPr>
        <p:txBody>
          <a:bodyPr vert="horz" wrap="square" lIns="0" tIns="31113" rIns="0" bIns="0" rtlCol="0">
            <a:spAutoFit/>
          </a:bodyPr>
          <a:lstStyle/>
          <a:p>
            <a:pPr marL="45716">
              <a:lnSpc>
                <a:spcPts val="1775"/>
              </a:lnSpc>
              <a:spcBef>
                <a:spcPts val="245"/>
              </a:spcBef>
              <a:tabLst>
                <a:tab pos="231126" algn="l"/>
              </a:tabLst>
            </a:pPr>
            <a:r>
              <a:rPr sz="1400" b="1" spc="-16" dirty="0">
                <a:cs typeface="Trebuchet MS"/>
              </a:rPr>
              <a:t>Policy </a:t>
            </a:r>
            <a:r>
              <a:rPr sz="1400" b="1" spc="-5" dirty="0">
                <a:cs typeface="Trebuchet MS"/>
              </a:rPr>
              <a:t>Level</a:t>
            </a:r>
            <a:r>
              <a:rPr sz="1400" b="1" spc="-109" dirty="0">
                <a:cs typeface="Trebuchet MS"/>
              </a:rPr>
              <a:t> </a:t>
            </a:r>
            <a:r>
              <a:rPr sz="1400" b="1" spc="-5" dirty="0">
                <a:cs typeface="Trebuchet MS"/>
              </a:rPr>
              <a:t>Analytics</a:t>
            </a:r>
            <a:endParaRPr sz="1400" dirty="0">
              <a:cs typeface="Trebuchet MS"/>
            </a:endParaRPr>
          </a:p>
          <a:p>
            <a:pPr marL="769593" lvl="1" indent="-342900">
              <a:lnSpc>
                <a:spcPts val="1394"/>
              </a:lnSpc>
              <a:buFont typeface="Arial" pitchFamily="34" charset="0"/>
              <a:buChar char="•"/>
              <a:tabLst>
                <a:tab pos="612101" algn="l"/>
              </a:tabLst>
            </a:pPr>
            <a:r>
              <a:rPr sz="2000" baseline="2314" dirty="0">
                <a:cs typeface="Trebuchet MS"/>
              </a:rPr>
              <a:t>Not Dependent on creating intelligence from</a:t>
            </a:r>
            <a:r>
              <a:rPr sz="2000" spc="-150" baseline="2314" dirty="0">
                <a:cs typeface="Trebuchet MS"/>
              </a:rPr>
              <a:t> </a:t>
            </a:r>
            <a:r>
              <a:rPr sz="2000" baseline="2314" dirty="0">
                <a:cs typeface="Trebuchet MS"/>
              </a:rPr>
              <a:t>Segments</a:t>
            </a:r>
          </a:p>
          <a:p>
            <a:pPr marL="769593" lvl="1" indent="-342900">
              <a:lnSpc>
                <a:spcPts val="1400"/>
              </a:lnSpc>
              <a:buFont typeface="Arial" pitchFamily="34" charset="0"/>
              <a:buChar char="•"/>
              <a:tabLst>
                <a:tab pos="612101" algn="l"/>
              </a:tabLst>
            </a:pPr>
            <a:r>
              <a:rPr sz="2000" spc="-7" baseline="2314" dirty="0">
                <a:cs typeface="Trebuchet MS"/>
              </a:rPr>
              <a:t>Direct Focus on </a:t>
            </a:r>
            <a:r>
              <a:rPr sz="2000" spc="-22" baseline="2314" dirty="0">
                <a:cs typeface="Trebuchet MS"/>
              </a:rPr>
              <a:t>Policy </a:t>
            </a:r>
            <a:r>
              <a:rPr sz="2000" spc="-7" baseline="2314" dirty="0">
                <a:cs typeface="Trebuchet MS"/>
              </a:rPr>
              <a:t>Level</a:t>
            </a:r>
            <a:r>
              <a:rPr sz="2000" spc="-66" baseline="2314" dirty="0">
                <a:cs typeface="Trebuchet MS"/>
              </a:rPr>
              <a:t> </a:t>
            </a:r>
            <a:r>
              <a:rPr sz="2000" spc="-7" baseline="2314" dirty="0">
                <a:cs typeface="Trebuchet MS"/>
              </a:rPr>
              <a:t>Action</a:t>
            </a:r>
            <a:endParaRPr sz="2000" baseline="2314" dirty="0">
              <a:cs typeface="Trebuchet MS"/>
            </a:endParaRPr>
          </a:p>
          <a:p>
            <a:pPr marL="769593" lvl="1" indent="-342900">
              <a:lnSpc>
                <a:spcPts val="1400"/>
              </a:lnSpc>
              <a:buFont typeface="Arial" pitchFamily="34" charset="0"/>
              <a:buChar char="•"/>
              <a:tabLst>
                <a:tab pos="612101" algn="l"/>
              </a:tabLst>
            </a:pPr>
            <a:r>
              <a:rPr sz="2000" baseline="2314" dirty="0">
                <a:cs typeface="Trebuchet MS"/>
              </a:rPr>
              <a:t>Meaningful</a:t>
            </a:r>
            <a:r>
              <a:rPr sz="2000" spc="-150" baseline="2314" dirty="0">
                <a:cs typeface="Trebuchet MS"/>
              </a:rPr>
              <a:t> </a:t>
            </a:r>
            <a:r>
              <a:rPr sz="2000" baseline="2314" dirty="0">
                <a:cs typeface="Trebuchet MS"/>
              </a:rPr>
              <a:t>Conversations</a:t>
            </a:r>
          </a:p>
          <a:p>
            <a:pPr marL="769593" lvl="1" indent="-342900">
              <a:lnSpc>
                <a:spcPts val="1420"/>
              </a:lnSpc>
              <a:buFont typeface="Arial" pitchFamily="34" charset="0"/>
              <a:buChar char="•"/>
              <a:tabLst>
                <a:tab pos="612101" algn="l"/>
              </a:tabLst>
            </a:pPr>
            <a:r>
              <a:rPr sz="2000" baseline="2314" dirty="0">
                <a:cs typeface="Trebuchet MS"/>
              </a:rPr>
              <a:t>Flexible Segmentations Increase Business</a:t>
            </a:r>
            <a:r>
              <a:rPr sz="2000" spc="-150" baseline="2314" dirty="0">
                <a:cs typeface="Trebuchet MS"/>
              </a:rPr>
              <a:t> </a:t>
            </a:r>
            <a:r>
              <a:rPr sz="2000" baseline="2314" dirty="0">
                <a:cs typeface="Trebuchet MS"/>
              </a:rPr>
              <a:t>Intelligence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601" y="2768600"/>
            <a:ext cx="9588500" cy="3126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spc="10" dirty="0">
                <a:solidFill>
                  <a:srgbClr val="002060"/>
                </a:solidFill>
                <a:latin typeface="Arial"/>
                <a:cs typeface="Arial"/>
              </a:rPr>
              <a:t>Contacts</a:t>
            </a:r>
            <a:r>
              <a:rPr sz="2000" spc="-7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sz="2000" dirty="0">
              <a:latin typeface="Arial"/>
              <a:cs typeface="Arial"/>
            </a:endParaRPr>
          </a:p>
          <a:p>
            <a:pPr>
              <a:spcBef>
                <a:spcPts val="10"/>
              </a:spcBef>
            </a:pPr>
            <a:endParaRPr dirty="0">
              <a:latin typeface="Times New Roman"/>
              <a:cs typeface="Times New Roman"/>
            </a:endParaRPr>
          </a:p>
          <a:p>
            <a:pPr marL="12700" marR="5079">
              <a:lnSpc>
                <a:spcPts val="2200"/>
              </a:lnSpc>
            </a:pPr>
            <a:r>
              <a:rPr sz="2000" spc="10" dirty="0">
                <a:solidFill>
                  <a:srgbClr val="002060"/>
                </a:solidFill>
                <a:latin typeface="Arial"/>
                <a:cs typeface="Arial"/>
              </a:rPr>
              <a:t>Office </a:t>
            </a:r>
            <a:r>
              <a:rPr sz="2000" spc="25" dirty="0">
                <a:solidFill>
                  <a:srgbClr val="002060"/>
                </a:solidFill>
                <a:latin typeface="Arial"/>
                <a:cs typeface="Arial"/>
              </a:rPr>
              <a:t>address </a:t>
            </a:r>
            <a:r>
              <a:rPr sz="20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sz="2000" spc="25" dirty="0">
                <a:solidFill>
                  <a:srgbClr val="002060"/>
                </a:solidFill>
                <a:latin typeface="Arial"/>
                <a:cs typeface="Arial"/>
              </a:rPr>
              <a:t>3</a:t>
            </a:r>
            <a:r>
              <a:rPr sz="2000" spc="36" baseline="19230" dirty="0">
                <a:solidFill>
                  <a:srgbClr val="002060"/>
                </a:solidFill>
                <a:latin typeface="Arial"/>
                <a:cs typeface="Arial"/>
              </a:rPr>
              <a:t>rd </a:t>
            </a:r>
            <a:r>
              <a:rPr sz="2000" spc="-49" dirty="0">
                <a:solidFill>
                  <a:srgbClr val="002060"/>
                </a:solidFill>
                <a:latin typeface="Arial"/>
                <a:cs typeface="Arial"/>
              </a:rPr>
              <a:t>Floor, </a:t>
            </a:r>
            <a:r>
              <a:rPr sz="2000" spc="16" dirty="0">
                <a:solidFill>
                  <a:srgbClr val="002060"/>
                </a:solidFill>
                <a:latin typeface="Arial"/>
                <a:cs typeface="Arial"/>
              </a:rPr>
              <a:t>Nucleus </a:t>
            </a:r>
            <a:r>
              <a:rPr sz="2000" spc="-5" dirty="0">
                <a:solidFill>
                  <a:srgbClr val="002060"/>
                </a:solidFill>
                <a:latin typeface="Arial"/>
                <a:cs typeface="Arial"/>
              </a:rPr>
              <a:t>House, </a:t>
            </a:r>
            <a:r>
              <a:rPr sz="2000" spc="-30" dirty="0">
                <a:solidFill>
                  <a:srgbClr val="002060"/>
                </a:solidFill>
                <a:latin typeface="Arial"/>
                <a:cs typeface="Arial"/>
              </a:rPr>
              <a:t>Saki </a:t>
            </a:r>
            <a:r>
              <a:rPr sz="2000" spc="-35" dirty="0">
                <a:solidFill>
                  <a:srgbClr val="002060"/>
                </a:solidFill>
                <a:latin typeface="Arial"/>
                <a:cs typeface="Arial"/>
              </a:rPr>
              <a:t>Vihar </a:t>
            </a:r>
            <a:r>
              <a:rPr sz="2000" spc="-5" dirty="0">
                <a:solidFill>
                  <a:srgbClr val="002060"/>
                </a:solidFill>
                <a:latin typeface="Arial"/>
                <a:cs typeface="Arial"/>
              </a:rPr>
              <a:t>Road, </a:t>
            </a:r>
            <a:r>
              <a:rPr sz="2000" spc="16" dirty="0">
                <a:solidFill>
                  <a:srgbClr val="002060"/>
                </a:solidFill>
                <a:latin typeface="Arial"/>
                <a:cs typeface="Arial"/>
              </a:rPr>
              <a:t>Andheri </a:t>
            </a:r>
            <a:r>
              <a:rPr sz="2000" spc="-20" dirty="0">
                <a:solidFill>
                  <a:srgbClr val="002060"/>
                </a:solidFill>
                <a:latin typeface="Arial"/>
                <a:cs typeface="Arial"/>
              </a:rPr>
              <a:t>(East) </a:t>
            </a:r>
            <a:r>
              <a:rPr sz="2000" spc="16" dirty="0">
                <a:solidFill>
                  <a:srgbClr val="002060"/>
                </a:solidFill>
                <a:latin typeface="Arial"/>
                <a:cs typeface="Arial"/>
              </a:rPr>
              <a:t>Mumbai </a:t>
            </a:r>
            <a:r>
              <a:rPr sz="2000" spc="-115" dirty="0">
                <a:solidFill>
                  <a:srgbClr val="002060"/>
                </a:solidFill>
                <a:latin typeface="Arial"/>
                <a:cs typeface="Arial"/>
              </a:rPr>
              <a:t>–  </a:t>
            </a:r>
            <a:r>
              <a:rPr sz="2000" spc="-5" dirty="0">
                <a:solidFill>
                  <a:srgbClr val="002060"/>
                </a:solidFill>
                <a:latin typeface="Arial"/>
                <a:cs typeface="Arial"/>
              </a:rPr>
              <a:t>400072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ts val="2299"/>
              </a:lnSpc>
              <a:spcBef>
                <a:spcPts val="1660"/>
              </a:spcBef>
            </a:pPr>
            <a:r>
              <a:rPr sz="2000" spc="20" dirty="0">
                <a:solidFill>
                  <a:srgbClr val="002060"/>
                </a:solidFill>
                <a:latin typeface="Arial"/>
                <a:cs typeface="Arial"/>
              </a:rPr>
              <a:t>India </a:t>
            </a:r>
            <a:r>
              <a:rPr sz="20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sz="2000" spc="150" dirty="0">
                <a:solidFill>
                  <a:srgbClr val="002060"/>
                </a:solidFill>
                <a:latin typeface="Arial"/>
                <a:cs typeface="Arial"/>
              </a:rPr>
              <a:t>+ </a:t>
            </a:r>
            <a:r>
              <a:rPr sz="2000" spc="-5" dirty="0">
                <a:solidFill>
                  <a:srgbClr val="002060"/>
                </a:solidFill>
                <a:latin typeface="Arial"/>
                <a:cs typeface="Arial"/>
              </a:rPr>
              <a:t>91 22 2858</a:t>
            </a:r>
            <a:r>
              <a:rPr sz="2000" spc="-18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2060"/>
                </a:solidFill>
                <a:latin typeface="Arial"/>
                <a:cs typeface="Arial"/>
              </a:rPr>
              <a:t>3381-88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299"/>
              </a:lnSpc>
            </a:pPr>
            <a:r>
              <a:rPr sz="2000" spc="-60" dirty="0">
                <a:solidFill>
                  <a:srgbClr val="002060"/>
                </a:solidFill>
                <a:latin typeface="Arial"/>
                <a:cs typeface="Arial"/>
              </a:rPr>
              <a:t>US </a:t>
            </a:r>
            <a:r>
              <a:rPr sz="20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sz="2000" spc="76" dirty="0">
                <a:solidFill>
                  <a:srgbClr val="002060"/>
                </a:solidFill>
                <a:latin typeface="Arial"/>
                <a:cs typeface="Arial"/>
              </a:rPr>
              <a:t>+1 </a:t>
            </a:r>
            <a:r>
              <a:rPr sz="2000" spc="-5" dirty="0">
                <a:solidFill>
                  <a:srgbClr val="002060"/>
                </a:solidFill>
                <a:latin typeface="Arial"/>
                <a:cs typeface="Arial"/>
              </a:rPr>
              <a:t>408 400</a:t>
            </a:r>
            <a:r>
              <a:rPr sz="2000" spc="-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2060"/>
                </a:solidFill>
                <a:latin typeface="Arial"/>
                <a:cs typeface="Arial"/>
              </a:rPr>
              <a:t>3786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spcBef>
                <a:spcPts val="16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/>
            <a:r>
              <a:rPr sz="2000" u="sng" spc="5" dirty="0">
                <a:solidFill>
                  <a:srgbClr val="0563C1"/>
                </a:solidFill>
                <a:latin typeface="Arial"/>
                <a:cs typeface="Arial"/>
                <a:hlinkClick r:id="rId2"/>
              </a:rPr>
              <a:t>www.pentationanalytics.com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63602" y="1107441"/>
            <a:ext cx="9843135" cy="552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79">
              <a:lnSpc>
                <a:spcPts val="2100"/>
              </a:lnSpc>
            </a:pPr>
            <a:r>
              <a:rPr sz="2400" b="1" spc="-10" dirty="0">
                <a:latin typeface="+mn-lt"/>
              </a:rPr>
              <a:t>Pentation </a:t>
            </a:r>
            <a:r>
              <a:rPr sz="2400" b="1" dirty="0">
                <a:latin typeface="+mn-lt"/>
              </a:rPr>
              <a:t>Analytics has implemented ISO 27001:2013, an Information Security</a:t>
            </a:r>
            <a:r>
              <a:rPr sz="2400" b="1" spc="-185" dirty="0">
                <a:latin typeface="+mn-lt"/>
              </a:rPr>
              <a:t> </a:t>
            </a:r>
            <a:r>
              <a:rPr sz="2400" b="1" dirty="0">
                <a:latin typeface="+mn-lt"/>
              </a:rPr>
              <a:t>Management  </a:t>
            </a:r>
            <a:r>
              <a:rPr sz="2400" b="1" spc="-5" dirty="0">
                <a:latin typeface="+mn-lt"/>
              </a:rPr>
              <a:t>System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1" y="508001"/>
            <a:ext cx="289559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dirty="0">
                <a:latin typeface="Calibri" panose="020F0502020204030204" pitchFamily="34" charset="0"/>
                <a:cs typeface="Trebuchet MS"/>
              </a:rPr>
              <a:t># </a:t>
            </a:r>
            <a:r>
              <a:rPr sz="2000" spc="-30" dirty="0">
                <a:latin typeface="Calibri" panose="020F0502020204030204" pitchFamily="34" charset="0"/>
                <a:cs typeface="Trebuchet MS"/>
              </a:rPr>
              <a:t>PRESENTATION</a:t>
            </a:r>
            <a:r>
              <a:rPr sz="2000" spc="-90" dirty="0">
                <a:latin typeface="Calibri" panose="020F0502020204030204" pitchFamily="34" charset="0"/>
                <a:cs typeface="Trebuchet MS"/>
              </a:rPr>
              <a:t> </a:t>
            </a:r>
            <a:r>
              <a:rPr sz="2000" dirty="0">
                <a:latin typeface="Calibri" panose="020F0502020204030204" pitchFamily="34" charset="0"/>
                <a:cs typeface="Trebuchet MS"/>
              </a:rPr>
              <a:t>FLOW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6423" y="1905000"/>
            <a:ext cx="535432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6363" indent="-233663">
              <a:buFont typeface="Arial"/>
              <a:buChar char="•"/>
              <a:tabLst>
                <a:tab pos="246363" algn="l"/>
              </a:tabLst>
            </a:pPr>
            <a:r>
              <a:rPr sz="2800" spc="-16" dirty="0">
                <a:latin typeface="Calibri" panose="020F0502020204030204" pitchFamily="34" charset="0"/>
              </a:rPr>
              <a:t>Pentation </a:t>
            </a:r>
            <a:r>
              <a:rPr sz="2800" spc="-5" dirty="0">
                <a:latin typeface="Calibri" panose="020F0502020204030204" pitchFamily="34" charset="0"/>
              </a:rPr>
              <a:t>Analytics:</a:t>
            </a:r>
            <a:r>
              <a:rPr sz="2800" spc="-171" dirty="0">
                <a:latin typeface="Calibri" panose="020F0502020204030204" pitchFamily="34" charset="0"/>
              </a:rPr>
              <a:t> </a:t>
            </a:r>
            <a:r>
              <a:rPr sz="2800" spc="-5" dirty="0">
                <a:latin typeface="Calibri" panose="020F0502020204030204" pitchFamily="34" charset="0"/>
              </a:rPr>
              <a:t>Credentials</a:t>
            </a:r>
            <a:endParaRPr sz="2800" dirty="0">
              <a:latin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6423" y="2438400"/>
            <a:ext cx="4310380" cy="18543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6363" indent="-233663">
              <a:buFont typeface="Arial"/>
              <a:buChar char="•"/>
              <a:tabLst>
                <a:tab pos="246363" algn="l"/>
              </a:tabLst>
            </a:pPr>
            <a:r>
              <a:rPr sz="2800" dirty="0">
                <a:cs typeface="Trebuchet MS"/>
              </a:rPr>
              <a:t>Insurance </a:t>
            </a:r>
            <a:r>
              <a:rPr sz="2800" spc="-5" dirty="0">
                <a:cs typeface="Trebuchet MS"/>
              </a:rPr>
              <a:t>Analytics</a:t>
            </a:r>
            <a:r>
              <a:rPr sz="2800" spc="-215" dirty="0">
                <a:cs typeface="Trebuchet MS"/>
              </a:rPr>
              <a:t> </a:t>
            </a:r>
            <a:r>
              <a:rPr sz="2800" dirty="0">
                <a:cs typeface="Trebuchet MS"/>
              </a:rPr>
              <a:t>Suite</a:t>
            </a:r>
          </a:p>
          <a:p>
            <a:pPr>
              <a:spcBef>
                <a:spcPts val="16"/>
              </a:spcBef>
              <a:buClr>
                <a:srgbClr val="002060"/>
              </a:buClr>
              <a:buFont typeface="Arial"/>
              <a:buChar char="•"/>
            </a:pPr>
            <a:endParaRPr dirty="0">
              <a:cs typeface="Times New Roman"/>
            </a:endParaRPr>
          </a:p>
          <a:p>
            <a:pPr marL="703534" lvl="1" indent="-233663">
              <a:buFont typeface="Arial"/>
              <a:buChar char="•"/>
              <a:tabLst>
                <a:tab pos="703534" algn="l"/>
              </a:tabLst>
            </a:pPr>
            <a:r>
              <a:rPr sz="2400" spc="-16" dirty="0">
                <a:latin typeface="Calibri" panose="020F0502020204030204" pitchFamily="34" charset="0"/>
                <a:ea typeface="+mj-ea"/>
                <a:cs typeface="Trebuchet MS"/>
              </a:rPr>
              <a:t>Modules</a:t>
            </a:r>
          </a:p>
          <a:p>
            <a:pPr marL="703534" lvl="1" indent="-233663">
              <a:spcBef>
                <a:spcPts val="195"/>
              </a:spcBef>
              <a:buFont typeface="Arial"/>
              <a:buChar char="•"/>
              <a:tabLst>
                <a:tab pos="703534" algn="l"/>
              </a:tabLst>
            </a:pPr>
            <a:r>
              <a:rPr sz="2400" spc="-16" dirty="0">
                <a:latin typeface="Calibri" panose="020F0502020204030204" pitchFamily="34" charset="0"/>
                <a:ea typeface="+mj-ea"/>
                <a:cs typeface="Trebuchet MS"/>
              </a:rPr>
              <a:t>Benefits </a:t>
            </a:r>
            <a:r>
              <a:rPr sz="2400" dirty="0">
                <a:cs typeface="Trebuchet MS"/>
              </a:rPr>
              <a:t>&amp; </a:t>
            </a:r>
            <a:r>
              <a:rPr sz="2400" spc="-20" dirty="0">
                <a:cs typeface="Trebuchet MS"/>
              </a:rPr>
              <a:t>Product</a:t>
            </a:r>
            <a:r>
              <a:rPr sz="2400" spc="-46" dirty="0">
                <a:cs typeface="Trebuchet MS"/>
              </a:rPr>
              <a:t> </a:t>
            </a:r>
            <a:r>
              <a:rPr sz="2400" spc="-5" dirty="0">
                <a:cs typeface="Trebuchet MS"/>
              </a:rPr>
              <a:t>impact</a:t>
            </a:r>
            <a:endParaRPr sz="2400" dirty="0">
              <a:cs typeface="Trebuchet MS"/>
            </a:endParaRPr>
          </a:p>
          <a:p>
            <a:pPr marL="703534" lvl="1" indent="-233663">
              <a:spcBef>
                <a:spcPts val="120"/>
              </a:spcBef>
              <a:buFont typeface="Arial"/>
              <a:buChar char="•"/>
              <a:tabLst>
                <a:tab pos="703534" algn="l"/>
              </a:tabLst>
            </a:pPr>
            <a:r>
              <a:rPr sz="2400" spc="-5" dirty="0">
                <a:cs typeface="Trebuchet MS"/>
              </a:rPr>
              <a:t>Engagement</a:t>
            </a:r>
            <a:r>
              <a:rPr sz="2400" spc="-55" dirty="0">
                <a:cs typeface="Trebuchet MS"/>
              </a:rPr>
              <a:t> </a:t>
            </a:r>
            <a:r>
              <a:rPr sz="2400" dirty="0">
                <a:cs typeface="Trebuchet MS"/>
              </a:rPr>
              <a:t>model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19100"/>
            <a:ext cx="112776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#</a:t>
            </a:r>
            <a:r>
              <a:rPr spc="-25" dirty="0"/>
              <a:t> </a:t>
            </a:r>
            <a:r>
              <a:rPr sz="2000" kern="1200" spc="-30" dirty="0">
                <a:latin typeface="Calibri" panose="020F0502020204030204" pitchFamily="34" charset="0"/>
                <a:ea typeface="+mn-ea"/>
              </a:rPr>
              <a:t>PENTATION ANALYTICS : CREDENTIALS</a:t>
            </a:r>
          </a:p>
        </p:txBody>
      </p:sp>
      <p:sp>
        <p:nvSpPr>
          <p:cNvPr id="3" name="object 3"/>
          <p:cNvSpPr/>
          <p:nvPr/>
        </p:nvSpPr>
        <p:spPr>
          <a:xfrm>
            <a:off x="856335" y="2847708"/>
            <a:ext cx="4826000" cy="627380"/>
          </a:xfrm>
          <a:custGeom>
            <a:avLst/>
            <a:gdLst/>
            <a:ahLst/>
            <a:cxnLst/>
            <a:rect l="l" t="t" r="r" b="b"/>
            <a:pathLst>
              <a:path w="4826000" h="627379">
                <a:moveTo>
                  <a:pt x="0" y="627011"/>
                </a:moveTo>
                <a:lnTo>
                  <a:pt x="4826000" y="627011"/>
                </a:lnTo>
                <a:lnTo>
                  <a:pt x="4826000" y="0"/>
                </a:lnTo>
                <a:lnTo>
                  <a:pt x="0" y="0"/>
                </a:lnTo>
                <a:lnTo>
                  <a:pt x="0" y="627011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82360" y="2847708"/>
            <a:ext cx="4826000" cy="627380"/>
          </a:xfrm>
          <a:custGeom>
            <a:avLst/>
            <a:gdLst/>
            <a:ahLst/>
            <a:cxnLst/>
            <a:rect l="l" t="t" r="r" b="b"/>
            <a:pathLst>
              <a:path w="4826000" h="627379">
                <a:moveTo>
                  <a:pt x="0" y="627011"/>
                </a:moveTo>
                <a:lnTo>
                  <a:pt x="4826000" y="627011"/>
                </a:lnTo>
                <a:lnTo>
                  <a:pt x="4826000" y="0"/>
                </a:lnTo>
                <a:lnTo>
                  <a:pt x="0" y="0"/>
                </a:lnTo>
                <a:lnTo>
                  <a:pt x="0" y="627011"/>
                </a:lnTo>
                <a:close/>
              </a:path>
            </a:pathLst>
          </a:custGeom>
          <a:solidFill>
            <a:srgbClr val="0000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6335" y="2847720"/>
            <a:ext cx="9652635" cy="0"/>
          </a:xfrm>
          <a:custGeom>
            <a:avLst/>
            <a:gdLst/>
            <a:ahLst/>
            <a:cxnLst/>
            <a:rect l="l" t="t" r="r" b="b"/>
            <a:pathLst>
              <a:path w="9652635">
                <a:moveTo>
                  <a:pt x="0" y="0"/>
                </a:moveTo>
                <a:lnTo>
                  <a:pt x="96520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6335" y="2220722"/>
            <a:ext cx="9652635" cy="0"/>
          </a:xfrm>
          <a:custGeom>
            <a:avLst/>
            <a:gdLst/>
            <a:ahLst/>
            <a:cxnLst/>
            <a:rect l="l" t="t" r="r" b="b"/>
            <a:pathLst>
              <a:path w="9652635">
                <a:moveTo>
                  <a:pt x="0" y="0"/>
                </a:moveTo>
                <a:lnTo>
                  <a:pt x="96520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56335" y="5355716"/>
            <a:ext cx="9652635" cy="0"/>
          </a:xfrm>
          <a:custGeom>
            <a:avLst/>
            <a:gdLst/>
            <a:ahLst/>
            <a:cxnLst/>
            <a:rect l="l" t="t" r="r" b="b"/>
            <a:pathLst>
              <a:path w="9652635">
                <a:moveTo>
                  <a:pt x="0" y="0"/>
                </a:moveTo>
                <a:lnTo>
                  <a:pt x="96520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56335" y="4101719"/>
            <a:ext cx="9652000" cy="627380"/>
          </a:xfrm>
          <a:prstGeom prst="rect">
            <a:avLst/>
          </a:prstGeom>
          <a:solidFill>
            <a:srgbClr val="BEBEBE"/>
          </a:solidFill>
        </p:spPr>
        <p:txBody>
          <a:bodyPr vert="horz" wrap="square" lIns="0" tIns="38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"/>
              </a:spcBef>
              <a:tabLst>
                <a:tab pos="6582409" algn="l"/>
              </a:tabLst>
            </a:pPr>
            <a:r>
              <a:rPr sz="2400" spc="-5" dirty="0">
                <a:latin typeface="Calibri"/>
                <a:cs typeface="Calibri"/>
              </a:rPr>
              <a:t>Capital</a:t>
            </a:r>
            <a:r>
              <a:rPr sz="2400" spc="-15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Market	</a:t>
            </a:r>
            <a:r>
              <a:rPr sz="2400" dirty="0">
                <a:latin typeface="Calibri"/>
                <a:cs typeface="Calibri"/>
              </a:rPr>
              <a:t>1. 7</a:t>
            </a:r>
            <a:r>
              <a:rPr sz="2400" spc="-245" dirty="0">
                <a:latin typeface="Calibri"/>
                <a:cs typeface="Calibri"/>
              </a:rPr>
              <a:t> </a:t>
            </a:r>
            <a:r>
              <a:rPr sz="2400" spc="15" dirty="0">
                <a:latin typeface="Calibri"/>
                <a:cs typeface="Calibri"/>
              </a:rPr>
              <a:t>billion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4923" y="4733290"/>
            <a:ext cx="7848600" cy="39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54140" algn="l"/>
              </a:tabLst>
            </a:pPr>
            <a:r>
              <a:rPr sz="2400" spc="-10" dirty="0">
                <a:latin typeface="Calibri"/>
                <a:cs typeface="Calibri"/>
              </a:rPr>
              <a:t>Insurance	</a:t>
            </a:r>
            <a:r>
              <a:rPr sz="2400" spc="-15" dirty="0">
                <a:latin typeface="Calibri"/>
                <a:cs typeface="Calibri"/>
              </a:rPr>
              <a:t>100</a:t>
            </a:r>
            <a:r>
              <a:rPr sz="2400" spc="-150" dirty="0">
                <a:latin typeface="Calibri"/>
                <a:cs typeface="Calibri"/>
              </a:rPr>
              <a:t> </a:t>
            </a:r>
            <a:r>
              <a:rPr sz="2400" spc="15" dirty="0">
                <a:latin typeface="Calibri"/>
                <a:cs typeface="Calibri"/>
              </a:rPr>
              <a:t>million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6335" y="1468882"/>
            <a:ext cx="9652635" cy="24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225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As a </a:t>
            </a:r>
            <a:r>
              <a:rPr sz="2400" spc="-5" dirty="0">
                <a:latin typeface="Calibri"/>
                <a:cs typeface="Calibri"/>
              </a:rPr>
              <a:t>business, </a:t>
            </a:r>
            <a:r>
              <a:rPr sz="2400" spc="-20" dirty="0">
                <a:latin typeface="Calibri"/>
                <a:cs typeface="Calibri"/>
              </a:rPr>
              <a:t>we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30" dirty="0" smtClean="0">
                <a:latin typeface="Calibri"/>
                <a:cs typeface="Calibri"/>
              </a:rPr>
              <a:t>have</a:t>
            </a:r>
            <a:r>
              <a:rPr lang="en-IN" sz="2400" spc="30" dirty="0" smtClean="0">
                <a:latin typeface="Calibri"/>
                <a:cs typeface="Calibri"/>
              </a:rPr>
              <a:t> </a:t>
            </a:r>
            <a:r>
              <a:rPr sz="2400" spc="30" dirty="0" smtClean="0">
                <a:latin typeface="Calibri"/>
                <a:cs typeface="Calibri"/>
              </a:rPr>
              <a:t>handled</a:t>
            </a:r>
            <a:r>
              <a:rPr sz="2400" spc="30" dirty="0"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  <a:tabLst>
                <a:tab pos="5960110" algn="l"/>
              </a:tabLst>
            </a:pPr>
            <a:r>
              <a:rPr sz="2400" b="1" dirty="0">
                <a:latin typeface="Calibri"/>
                <a:cs typeface="Calibri"/>
              </a:rPr>
              <a:t>Industry	</a:t>
            </a:r>
            <a:r>
              <a:rPr sz="2400" b="1" spc="-20" dirty="0">
                <a:latin typeface="Calibri"/>
                <a:cs typeface="Calibri"/>
              </a:rPr>
              <a:t>Transaction</a:t>
            </a:r>
            <a:r>
              <a:rPr sz="2400" b="1" spc="-37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Records</a:t>
            </a:r>
            <a:endParaRPr sz="2400" dirty="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2115"/>
              </a:spcBef>
              <a:tabLst>
                <a:tab pos="6569709" algn="l"/>
              </a:tabLst>
            </a:pPr>
            <a:r>
              <a:rPr sz="2400" dirty="0">
                <a:latin typeface="Calibri"/>
                <a:cs typeface="Calibri"/>
              </a:rPr>
              <a:t>Banking/NBFCs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(Loans)	</a:t>
            </a:r>
            <a:r>
              <a:rPr lang="en-IN" sz="2400" spc="-5" dirty="0" smtClean="0">
                <a:latin typeface="Calibri"/>
                <a:cs typeface="Calibri"/>
              </a:rPr>
              <a:t>45</a:t>
            </a:r>
            <a:r>
              <a:rPr sz="2400" dirty="0" smtClean="0">
                <a:latin typeface="Calibri"/>
                <a:cs typeface="Calibri"/>
              </a:rPr>
              <a:t>0</a:t>
            </a:r>
            <a:r>
              <a:rPr sz="2400" spc="-180" dirty="0" smtClean="0">
                <a:latin typeface="Calibri"/>
                <a:cs typeface="Calibri"/>
              </a:rPr>
              <a:t> </a:t>
            </a:r>
            <a:r>
              <a:rPr sz="2400" spc="15" dirty="0">
                <a:latin typeface="Calibri"/>
                <a:cs typeface="Calibri"/>
              </a:rPr>
              <a:t>million</a:t>
            </a:r>
            <a:endParaRPr sz="2400" dirty="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2090"/>
              </a:spcBef>
              <a:tabLst>
                <a:tab pos="6532880" algn="l"/>
              </a:tabLst>
            </a:pPr>
            <a:r>
              <a:rPr sz="2400" spc="-35" dirty="0">
                <a:latin typeface="Calibri"/>
                <a:cs typeface="Calibri"/>
              </a:rPr>
              <a:t>Payments	</a:t>
            </a:r>
            <a:r>
              <a:rPr sz="2400" spc="-20" dirty="0">
                <a:latin typeface="Calibri"/>
                <a:cs typeface="Calibri"/>
              </a:rPr>
              <a:t>10.5</a:t>
            </a:r>
            <a:r>
              <a:rPr sz="2400" spc="-170" dirty="0">
                <a:latin typeface="Calibri"/>
                <a:cs typeface="Calibri"/>
              </a:rPr>
              <a:t> </a:t>
            </a:r>
            <a:r>
              <a:rPr sz="2400" spc="20" dirty="0">
                <a:latin typeface="Calibri"/>
                <a:cs typeface="Calibri"/>
              </a:rPr>
              <a:t>billion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4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0278" y="397764"/>
            <a:ext cx="61291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800" dirty="0">
                <a:latin typeface="Calibri"/>
                <a:cs typeface="Calibri"/>
              </a:rPr>
              <a:t>#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 panose="020F0502020204030204" pitchFamily="34" charset="0"/>
                <a:cs typeface="Trebuchet MS"/>
              </a:rPr>
              <a:t>PENTATION ANALYTICS : POSITIONING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1835" y="1516837"/>
            <a:ext cx="10062845" cy="1329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800"/>
              </a:lnSpc>
            </a:pPr>
            <a:r>
              <a:rPr sz="3200" dirty="0">
                <a:solidFill>
                  <a:srgbClr val="883712"/>
                </a:solidFill>
                <a:latin typeface="+mn-lt"/>
              </a:rPr>
              <a:t>Big Data </a:t>
            </a:r>
            <a:r>
              <a:rPr sz="3200" spc="-25" dirty="0">
                <a:solidFill>
                  <a:srgbClr val="883712"/>
                </a:solidFill>
                <a:latin typeface="+mn-lt"/>
              </a:rPr>
              <a:t>platform implementation </a:t>
            </a:r>
            <a:r>
              <a:rPr sz="3200" spc="5" dirty="0">
                <a:solidFill>
                  <a:srgbClr val="883712"/>
                </a:solidFill>
                <a:latin typeface="+mn-lt"/>
              </a:rPr>
              <a:t>&amp; </a:t>
            </a:r>
            <a:r>
              <a:rPr sz="3200" spc="-25" dirty="0">
                <a:solidFill>
                  <a:srgbClr val="001F5F"/>
                </a:solidFill>
                <a:latin typeface="+mn-lt"/>
              </a:rPr>
              <a:t>predictive  </a:t>
            </a:r>
            <a:r>
              <a:rPr sz="3200" spc="-20" dirty="0">
                <a:solidFill>
                  <a:srgbClr val="001F5F"/>
                </a:solidFill>
                <a:latin typeface="+mn-lt"/>
              </a:rPr>
              <a:t>analytics applications </a:t>
            </a:r>
            <a:r>
              <a:rPr sz="3200" dirty="0">
                <a:solidFill>
                  <a:srgbClr val="001F5F"/>
                </a:solidFill>
                <a:latin typeface="+mn-lt"/>
              </a:rPr>
              <a:t>on </a:t>
            </a:r>
            <a:r>
              <a:rPr sz="3200" spc="-25" dirty="0">
                <a:solidFill>
                  <a:srgbClr val="001F5F"/>
                </a:solidFill>
                <a:latin typeface="+mn-lt"/>
              </a:rPr>
              <a:t>existing transaction  </a:t>
            </a:r>
            <a:r>
              <a:rPr sz="3200" spc="-5" dirty="0">
                <a:solidFill>
                  <a:srgbClr val="006FC0"/>
                </a:solidFill>
                <a:latin typeface="+mn-lt"/>
              </a:rPr>
              <a:t>systems</a:t>
            </a:r>
            <a:r>
              <a:rPr sz="3200" spc="-5" dirty="0">
                <a:latin typeface="+mn-lt"/>
              </a:rPr>
              <a:t>, </a:t>
            </a:r>
            <a:r>
              <a:rPr sz="3200" dirty="0">
                <a:solidFill>
                  <a:srgbClr val="FF0000"/>
                </a:solidFill>
                <a:latin typeface="+mn-lt"/>
              </a:rPr>
              <a:t>processes </a:t>
            </a:r>
            <a:r>
              <a:rPr sz="3200" spc="5" dirty="0">
                <a:latin typeface="+mn-lt"/>
              </a:rPr>
              <a:t>&amp; </a:t>
            </a:r>
            <a:r>
              <a:rPr sz="3200" spc="-20" dirty="0">
                <a:solidFill>
                  <a:srgbClr val="00AF50"/>
                </a:solidFill>
                <a:latin typeface="+mn-lt"/>
              </a:rPr>
              <a:t>practices </a:t>
            </a:r>
            <a:r>
              <a:rPr sz="3200" spc="-30" dirty="0">
                <a:solidFill>
                  <a:srgbClr val="001F5F"/>
                </a:solidFill>
                <a:latin typeface="+mn-lt"/>
              </a:rPr>
              <a:t>for </a:t>
            </a:r>
            <a:r>
              <a:rPr sz="3200" spc="-15" dirty="0">
                <a:solidFill>
                  <a:srgbClr val="001F5F"/>
                </a:solidFill>
                <a:latin typeface="+mn-lt"/>
              </a:rPr>
              <a:t>the</a:t>
            </a:r>
            <a:r>
              <a:rPr sz="3200" spc="-440" dirty="0">
                <a:solidFill>
                  <a:srgbClr val="001F5F"/>
                </a:solidFill>
                <a:latin typeface="+mn-lt"/>
              </a:rPr>
              <a:t> </a:t>
            </a:r>
            <a:r>
              <a:rPr sz="3200" spc="-5" dirty="0">
                <a:solidFill>
                  <a:srgbClr val="6F2F9F"/>
                </a:solidFill>
                <a:latin typeface="+mn-lt"/>
              </a:rPr>
              <a:t>enterprise</a:t>
            </a:r>
            <a:endParaRPr sz="3200" dirty="0">
              <a:latin typeface="+mn-l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1835" y="3976116"/>
            <a:ext cx="5733415" cy="2223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Industry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focus</a:t>
            </a:r>
            <a:r>
              <a:rPr sz="2400" spc="-3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Banking,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Insurance, Capital </a:t>
            </a:r>
            <a:r>
              <a:rPr sz="2400" spc="-35" dirty="0">
                <a:solidFill>
                  <a:srgbClr val="001F5F"/>
                </a:solidFill>
                <a:latin typeface="Calibri"/>
                <a:cs typeface="Calibri"/>
              </a:rPr>
              <a:t>Markets,</a:t>
            </a:r>
            <a:r>
              <a:rPr sz="2400" spc="-2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001F5F"/>
                </a:solidFill>
                <a:latin typeface="Calibri"/>
                <a:cs typeface="Calibri"/>
              </a:rPr>
              <a:t>Payments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5"/>
              </a:spcBef>
            </a:pPr>
            <a:r>
              <a:rPr sz="2400" spc="-40" dirty="0">
                <a:solidFill>
                  <a:srgbClr val="001F5F"/>
                </a:solidFill>
                <a:latin typeface="Calibri"/>
                <a:cs typeface="Calibri"/>
              </a:rPr>
              <a:t>Market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focus</a:t>
            </a:r>
            <a:r>
              <a:rPr sz="2400" spc="-2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India, Asia,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US,</a:t>
            </a:r>
            <a:r>
              <a:rPr sz="2400" spc="-229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Europe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648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43100" y="2933868"/>
            <a:ext cx="80359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sz="4400" spc="-85" dirty="0">
                <a:solidFill>
                  <a:srgbClr val="002060"/>
                </a:solidFill>
                <a:cs typeface="Arial"/>
              </a:rPr>
              <a:t>INSURANCE </a:t>
            </a:r>
            <a:r>
              <a:rPr sz="4400" spc="-141" dirty="0">
                <a:solidFill>
                  <a:srgbClr val="002060"/>
                </a:solidFill>
                <a:cs typeface="Arial"/>
              </a:rPr>
              <a:t>ANALYTICS</a:t>
            </a:r>
            <a:r>
              <a:rPr sz="4400" spc="60" dirty="0">
                <a:solidFill>
                  <a:srgbClr val="002060"/>
                </a:solidFill>
                <a:cs typeface="Arial"/>
              </a:rPr>
              <a:t> </a:t>
            </a:r>
            <a:r>
              <a:rPr sz="4400" spc="-150" dirty="0">
                <a:solidFill>
                  <a:srgbClr val="002060"/>
                </a:solidFill>
                <a:cs typeface="Arial"/>
              </a:rPr>
              <a:t>SUITE</a:t>
            </a:r>
            <a:endParaRPr sz="4400" dirty="0"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40263" y="4140369"/>
            <a:ext cx="2641599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sz="3300" spc="-100" dirty="0">
                <a:cs typeface="Arial"/>
              </a:rPr>
              <a:t>RETENTION</a:t>
            </a:r>
            <a:endParaRPr sz="3300" dirty="0"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" y="479972"/>
            <a:ext cx="28956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dirty="0">
                <a:cs typeface="Trebuchet MS"/>
              </a:rPr>
              <a:t># </a:t>
            </a:r>
            <a:r>
              <a:rPr sz="2000" spc="-40" dirty="0">
                <a:cs typeface="Trebuchet MS"/>
              </a:rPr>
              <a:t>PENTATION</a:t>
            </a:r>
            <a:r>
              <a:rPr sz="2000" spc="-174" dirty="0">
                <a:cs typeface="Trebuchet MS"/>
              </a:rPr>
              <a:t> </a:t>
            </a:r>
            <a:r>
              <a:rPr sz="2000" spc="-30" dirty="0">
                <a:cs typeface="Trebuchet MS"/>
              </a:rPr>
              <a:t>ANALYTICS</a:t>
            </a:r>
            <a:endParaRPr sz="2000" dirty="0"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1562100"/>
            <a:ext cx="32131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b="1" dirty="0" smtClean="0">
                <a:solidFill>
                  <a:srgbClr val="002060"/>
                </a:solidFill>
                <a:latin typeface="Trebuchet MS"/>
                <a:cs typeface="Trebuchet MS"/>
              </a:rPr>
              <a:t>Module</a:t>
            </a:r>
            <a:r>
              <a:rPr lang="en-IN" sz="1600" b="1" dirty="0" smtClean="0">
                <a:solidFill>
                  <a:srgbClr val="002060"/>
                </a:solidFill>
                <a:latin typeface="Trebuchet MS"/>
                <a:cs typeface="Trebuchet MS"/>
              </a:rPr>
              <a:t> 1</a:t>
            </a:r>
            <a:r>
              <a:rPr sz="1600" b="1" dirty="0" smtClean="0">
                <a:solidFill>
                  <a:srgbClr val="002060"/>
                </a:solidFill>
                <a:latin typeface="Trebuchet MS"/>
                <a:cs typeface="Trebuchet MS"/>
              </a:rPr>
              <a:t>: </a:t>
            </a:r>
            <a:r>
              <a:rPr sz="1600" b="1" dirty="0">
                <a:solidFill>
                  <a:srgbClr val="002060"/>
                </a:solidFill>
                <a:latin typeface="Trebuchet MS"/>
                <a:cs typeface="Trebuchet MS"/>
              </a:rPr>
              <a:t>Predictive</a:t>
            </a:r>
            <a:r>
              <a:rPr sz="1600" b="1" spc="-10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b="1" dirty="0">
                <a:solidFill>
                  <a:srgbClr val="002060"/>
                </a:solidFill>
                <a:latin typeface="Trebuchet MS"/>
                <a:cs typeface="Trebuchet MS"/>
              </a:rPr>
              <a:t>intelligence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3819" y="1803400"/>
            <a:ext cx="3968751" cy="737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161" indent="-284462">
              <a:lnSpc>
                <a:spcPts val="1910"/>
              </a:lnSpc>
              <a:buFont typeface="Arial"/>
              <a:buChar char="•"/>
              <a:tabLst>
                <a:tab pos="296527" algn="l"/>
                <a:tab pos="297161" algn="l"/>
              </a:tabLst>
            </a:pPr>
            <a:r>
              <a:rPr sz="1600" spc="-16" dirty="0">
                <a:solidFill>
                  <a:srgbClr val="002060"/>
                </a:solidFill>
                <a:latin typeface="Trebuchet MS"/>
                <a:cs typeface="Trebuchet MS"/>
              </a:rPr>
              <a:t>Policy </a:t>
            </a:r>
            <a:r>
              <a:rPr sz="1600" spc="-5" dirty="0">
                <a:solidFill>
                  <a:srgbClr val="002060"/>
                </a:solidFill>
                <a:latin typeface="Trebuchet MS"/>
                <a:cs typeface="Trebuchet MS"/>
              </a:rPr>
              <a:t>wise probability score </a:t>
            </a: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of</a:t>
            </a:r>
            <a:r>
              <a:rPr sz="1600" spc="-5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002060"/>
                </a:solidFill>
                <a:latin typeface="Trebuchet MS"/>
                <a:cs typeface="Trebuchet MS"/>
              </a:rPr>
              <a:t>Renewal</a:t>
            </a:r>
            <a:endParaRPr sz="1600">
              <a:latin typeface="Trebuchet MS"/>
              <a:cs typeface="Trebuchet MS"/>
            </a:endParaRPr>
          </a:p>
          <a:p>
            <a:pPr marL="297161" marR="349863" indent="-284462">
              <a:lnSpc>
                <a:spcPts val="1900"/>
              </a:lnSpc>
              <a:spcBef>
                <a:spcPts val="70"/>
              </a:spcBef>
              <a:buFont typeface="Arial"/>
              <a:buChar char="•"/>
              <a:tabLst>
                <a:tab pos="296527" algn="l"/>
                <a:tab pos="297161" algn="l"/>
              </a:tabLst>
            </a:pP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Expected values, segmentations</a:t>
            </a:r>
            <a:r>
              <a:rPr sz="1600" spc="-10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and  Business</a:t>
            </a:r>
            <a:r>
              <a:rPr sz="1600" spc="-7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002060"/>
                </a:solidFill>
                <a:latin typeface="Trebuchet MS"/>
                <a:cs typeface="Trebuchet MS"/>
              </a:rPr>
              <a:t>dimensions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901" y="3149600"/>
            <a:ext cx="396366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b="1" spc="-5" dirty="0" smtClean="0">
                <a:solidFill>
                  <a:srgbClr val="002060"/>
                </a:solidFill>
                <a:latin typeface="Trebuchet MS"/>
                <a:cs typeface="Trebuchet MS"/>
              </a:rPr>
              <a:t>Module</a:t>
            </a:r>
            <a:r>
              <a:rPr lang="en-IN" sz="1600" b="1" spc="-5" dirty="0" smtClean="0">
                <a:solidFill>
                  <a:srgbClr val="002060"/>
                </a:solidFill>
                <a:latin typeface="Trebuchet MS"/>
                <a:cs typeface="Trebuchet MS"/>
              </a:rPr>
              <a:t> 2:</a:t>
            </a:r>
            <a:r>
              <a:rPr sz="1600" b="1" spc="-5" dirty="0" smtClean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002060"/>
                </a:solidFill>
                <a:latin typeface="Trebuchet MS"/>
                <a:cs typeface="Trebuchet MS"/>
              </a:rPr>
              <a:t>Dynamic</a:t>
            </a:r>
            <a:r>
              <a:rPr sz="1600" b="1" spc="-35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lang="en-US" sz="1600" b="1" spc="-5" dirty="0">
                <a:solidFill>
                  <a:srgbClr val="002060"/>
                </a:solidFill>
                <a:latin typeface="Trebuchet MS"/>
                <a:cs typeface="Trebuchet MS"/>
              </a:rPr>
              <a:t>Process  </a:t>
            </a:r>
            <a:r>
              <a:rPr sz="1600" b="1" spc="-5" dirty="0">
                <a:solidFill>
                  <a:srgbClr val="002060"/>
                </a:solidFill>
                <a:latin typeface="Trebuchet MS"/>
                <a:cs typeface="Trebuchet MS"/>
              </a:rPr>
              <a:t>view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53819" y="3401059"/>
            <a:ext cx="3968751" cy="1210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161" marR="5079" indent="-284462">
              <a:lnSpc>
                <a:spcPts val="1900"/>
              </a:lnSpc>
              <a:buFont typeface="Arial"/>
              <a:buChar char="•"/>
              <a:tabLst>
                <a:tab pos="296527" algn="l"/>
                <a:tab pos="297161" algn="l"/>
              </a:tabLst>
            </a:pPr>
            <a:r>
              <a:rPr sz="1600" spc="-16" dirty="0">
                <a:solidFill>
                  <a:srgbClr val="002060"/>
                </a:solidFill>
                <a:latin typeface="Trebuchet MS"/>
                <a:cs typeface="Trebuchet MS"/>
              </a:rPr>
              <a:t>Policy </a:t>
            </a:r>
            <a:r>
              <a:rPr sz="1600" spc="-5" dirty="0">
                <a:solidFill>
                  <a:srgbClr val="002060"/>
                </a:solidFill>
                <a:latin typeface="Trebuchet MS"/>
                <a:cs typeface="Trebuchet MS"/>
              </a:rPr>
              <a:t>wise probability score </a:t>
            </a: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of </a:t>
            </a:r>
            <a:r>
              <a:rPr sz="1600" spc="-10" dirty="0">
                <a:solidFill>
                  <a:srgbClr val="002060"/>
                </a:solidFill>
                <a:latin typeface="Trebuchet MS"/>
                <a:cs typeface="Trebuchet MS"/>
              </a:rPr>
              <a:t>Renewal  </a:t>
            </a: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on feedback</a:t>
            </a:r>
            <a:r>
              <a:rPr sz="1600" spc="-10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data</a:t>
            </a:r>
            <a:endParaRPr sz="1600" dirty="0">
              <a:latin typeface="Trebuchet MS"/>
              <a:cs typeface="Trebuchet MS"/>
            </a:endParaRPr>
          </a:p>
          <a:p>
            <a:pPr marL="297161" indent="-284462">
              <a:lnSpc>
                <a:spcPts val="1829"/>
              </a:lnSpc>
              <a:buFont typeface="Arial"/>
              <a:buChar char="•"/>
              <a:tabLst>
                <a:tab pos="296527" algn="l"/>
                <a:tab pos="297161" algn="l"/>
              </a:tabLst>
            </a:pPr>
            <a:r>
              <a:rPr sz="1600" spc="-16" dirty="0">
                <a:solidFill>
                  <a:srgbClr val="002060"/>
                </a:solidFill>
                <a:latin typeface="Trebuchet MS"/>
                <a:cs typeface="Trebuchet MS"/>
              </a:rPr>
              <a:t>Process</a:t>
            </a:r>
            <a:r>
              <a:rPr sz="1600" spc="-55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002060"/>
                </a:solidFill>
                <a:latin typeface="Trebuchet MS"/>
                <a:cs typeface="Trebuchet MS"/>
              </a:rPr>
              <a:t>alerts</a:t>
            </a:r>
            <a:endParaRPr sz="1600" dirty="0">
              <a:latin typeface="Trebuchet MS"/>
              <a:cs typeface="Trebuchet MS"/>
            </a:endParaRPr>
          </a:p>
          <a:p>
            <a:pPr marL="297161" marR="349863" indent="-284462">
              <a:lnSpc>
                <a:spcPts val="1900"/>
              </a:lnSpc>
              <a:spcBef>
                <a:spcPts val="70"/>
              </a:spcBef>
              <a:buFont typeface="Arial"/>
              <a:buChar char="•"/>
              <a:tabLst>
                <a:tab pos="296527" algn="l"/>
                <a:tab pos="297161" algn="l"/>
              </a:tabLst>
            </a:pP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Expected values, segmentations</a:t>
            </a:r>
            <a:r>
              <a:rPr sz="1600" spc="-10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and  Business</a:t>
            </a:r>
            <a:r>
              <a:rPr sz="1600" spc="-7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002060"/>
                </a:solidFill>
                <a:latin typeface="Trebuchet MS"/>
                <a:cs typeface="Trebuchet MS"/>
              </a:rPr>
              <a:t>dimensions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20520" y="4876802"/>
            <a:ext cx="3201035" cy="12182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3">
              <a:lnSpc>
                <a:spcPts val="1910"/>
              </a:lnSpc>
            </a:pPr>
            <a:r>
              <a:rPr sz="1600" b="1" spc="-5" dirty="0" smtClean="0">
                <a:solidFill>
                  <a:srgbClr val="002060"/>
                </a:solidFill>
                <a:latin typeface="Trebuchet MS"/>
                <a:cs typeface="Trebuchet MS"/>
              </a:rPr>
              <a:t>Module</a:t>
            </a:r>
            <a:r>
              <a:rPr lang="en-IN" sz="1600" b="1" spc="-5" dirty="0" smtClean="0">
                <a:solidFill>
                  <a:srgbClr val="002060"/>
                </a:solidFill>
                <a:latin typeface="Trebuchet MS"/>
                <a:cs typeface="Trebuchet MS"/>
              </a:rPr>
              <a:t> 3</a:t>
            </a:r>
            <a:r>
              <a:rPr sz="1600" b="1" spc="-5" dirty="0" smtClean="0">
                <a:solidFill>
                  <a:srgbClr val="002060"/>
                </a:solidFill>
                <a:latin typeface="Trebuchet MS"/>
                <a:cs typeface="Trebuchet MS"/>
              </a:rPr>
              <a:t>: </a:t>
            </a:r>
            <a:r>
              <a:rPr sz="1600" b="1" spc="-5" dirty="0">
                <a:solidFill>
                  <a:srgbClr val="002060"/>
                </a:solidFill>
                <a:latin typeface="Trebuchet MS"/>
                <a:cs typeface="Trebuchet MS"/>
              </a:rPr>
              <a:t>Operational</a:t>
            </a:r>
            <a:r>
              <a:rPr sz="1600" b="1" spc="-76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002060"/>
                </a:solidFill>
                <a:latin typeface="Trebuchet MS"/>
                <a:cs typeface="Trebuchet MS"/>
              </a:rPr>
              <a:t>optimisation</a:t>
            </a:r>
            <a:endParaRPr sz="1600" dirty="0">
              <a:latin typeface="Trebuchet MS"/>
              <a:cs typeface="Trebuchet MS"/>
            </a:endParaRPr>
          </a:p>
          <a:p>
            <a:pPr marL="297161" indent="-284462">
              <a:lnSpc>
                <a:spcPts val="1900"/>
              </a:lnSpc>
              <a:buFont typeface="Arial"/>
              <a:buChar char="•"/>
              <a:tabLst>
                <a:tab pos="296527" algn="l"/>
                <a:tab pos="297161" algn="l"/>
              </a:tabLst>
            </a:pPr>
            <a:r>
              <a:rPr sz="1600" spc="-10" dirty="0">
                <a:solidFill>
                  <a:srgbClr val="002060"/>
                </a:solidFill>
                <a:latin typeface="Trebuchet MS"/>
                <a:cs typeface="Trebuchet MS"/>
              </a:rPr>
              <a:t>Power-User </a:t>
            </a: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Decision</a:t>
            </a:r>
            <a:r>
              <a:rPr sz="1600" spc="-65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Making</a:t>
            </a:r>
            <a:endParaRPr sz="1600" dirty="0">
              <a:latin typeface="Trebuchet MS"/>
              <a:cs typeface="Trebuchet MS"/>
            </a:endParaRPr>
          </a:p>
          <a:p>
            <a:pPr marL="297161" indent="-284462">
              <a:lnSpc>
                <a:spcPts val="1900"/>
              </a:lnSpc>
              <a:buFont typeface="Arial"/>
              <a:buChar char="•"/>
              <a:tabLst>
                <a:tab pos="296527" algn="l"/>
                <a:tab pos="297161" algn="l"/>
              </a:tabLst>
            </a:pP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What If</a:t>
            </a:r>
            <a:r>
              <a:rPr sz="1600" spc="-10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Scenarios</a:t>
            </a:r>
            <a:endParaRPr sz="1600" dirty="0">
              <a:latin typeface="Trebuchet MS"/>
              <a:cs typeface="Trebuchet MS"/>
            </a:endParaRPr>
          </a:p>
          <a:p>
            <a:pPr marL="297161" indent="-284462">
              <a:lnSpc>
                <a:spcPts val="1910"/>
              </a:lnSpc>
              <a:buFont typeface="Arial"/>
              <a:buChar char="•"/>
              <a:tabLst>
                <a:tab pos="296527" algn="l"/>
                <a:tab pos="297161" algn="l"/>
              </a:tabLst>
            </a:pP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Automated</a:t>
            </a:r>
            <a:r>
              <a:rPr sz="1600" spc="-76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002060"/>
                </a:solidFill>
                <a:latin typeface="Trebuchet MS"/>
                <a:cs typeface="Trebuchet MS"/>
              </a:rPr>
              <a:t>allotment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7780" y="1563414"/>
            <a:ext cx="412948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b="1" spc="-5" dirty="0" smtClean="0">
                <a:solidFill>
                  <a:srgbClr val="002060"/>
                </a:solidFill>
                <a:latin typeface="Trebuchet MS"/>
                <a:cs typeface="Trebuchet MS"/>
              </a:rPr>
              <a:t>Module</a:t>
            </a:r>
            <a:r>
              <a:rPr lang="en-IN" sz="1600" b="1" spc="-5" dirty="0" smtClean="0">
                <a:solidFill>
                  <a:srgbClr val="002060"/>
                </a:solidFill>
                <a:latin typeface="Trebuchet MS"/>
                <a:cs typeface="Trebuchet MS"/>
              </a:rPr>
              <a:t> 4</a:t>
            </a:r>
            <a:r>
              <a:rPr sz="1600" b="1" spc="-5" dirty="0" smtClean="0">
                <a:solidFill>
                  <a:srgbClr val="002060"/>
                </a:solidFill>
                <a:latin typeface="Trebuchet MS"/>
                <a:cs typeface="Trebuchet MS"/>
              </a:rPr>
              <a:t>: </a:t>
            </a:r>
            <a:r>
              <a:rPr sz="1600" b="1" spc="-10" dirty="0">
                <a:solidFill>
                  <a:srgbClr val="002060"/>
                </a:solidFill>
                <a:latin typeface="Trebuchet MS"/>
                <a:cs typeface="Trebuchet MS"/>
              </a:rPr>
              <a:t>Portfolio </a:t>
            </a:r>
            <a:r>
              <a:rPr sz="1600" b="1" spc="-5" dirty="0">
                <a:solidFill>
                  <a:srgbClr val="002060"/>
                </a:solidFill>
                <a:latin typeface="Trebuchet MS"/>
                <a:cs typeface="Trebuchet MS"/>
              </a:rPr>
              <a:t>profitability</a:t>
            </a:r>
            <a:r>
              <a:rPr sz="1600" b="1" spc="-10" dirty="0">
                <a:solidFill>
                  <a:srgbClr val="002060"/>
                </a:solidFill>
                <a:latin typeface="Trebuchet MS"/>
                <a:cs typeface="Trebuchet MS"/>
              </a:rPr>
              <a:t> framework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34543" y="1803400"/>
            <a:ext cx="3982720" cy="737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3351" indent="-280653">
              <a:lnSpc>
                <a:spcPts val="1910"/>
              </a:lnSpc>
              <a:buFont typeface="Arial"/>
              <a:buChar char="•"/>
              <a:tabLst>
                <a:tab pos="292716" algn="l"/>
                <a:tab pos="293351" algn="l"/>
              </a:tabLst>
            </a:pP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Expected policy level loss</a:t>
            </a:r>
            <a:r>
              <a:rPr sz="1600" spc="-10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ratio</a:t>
            </a:r>
            <a:endParaRPr sz="1600" dirty="0">
              <a:latin typeface="Trebuchet MS"/>
              <a:cs typeface="Trebuchet MS"/>
            </a:endParaRPr>
          </a:p>
          <a:p>
            <a:pPr marL="293351" marR="5079" indent="-280653">
              <a:lnSpc>
                <a:spcPts val="1900"/>
              </a:lnSpc>
              <a:spcBef>
                <a:spcPts val="70"/>
              </a:spcBef>
              <a:buFont typeface="Arial"/>
              <a:buChar char="•"/>
              <a:tabLst>
                <a:tab pos="292716" algn="l"/>
                <a:tab pos="293351" algn="l"/>
              </a:tabLst>
            </a:pPr>
            <a:r>
              <a:rPr sz="1600" spc="-10" dirty="0">
                <a:solidFill>
                  <a:srgbClr val="002060"/>
                </a:solidFill>
                <a:latin typeface="Trebuchet MS"/>
                <a:cs typeface="Trebuchet MS"/>
              </a:rPr>
              <a:t>(Risk-Profitability-Renewal </a:t>
            </a: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probability )  segmentation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72148" y="3096509"/>
            <a:ext cx="367205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b="1" spc="-5" dirty="0" smtClean="0">
                <a:solidFill>
                  <a:srgbClr val="002060"/>
                </a:solidFill>
                <a:latin typeface="Trebuchet MS"/>
                <a:cs typeface="Trebuchet MS"/>
              </a:rPr>
              <a:t>Module</a:t>
            </a:r>
            <a:r>
              <a:rPr lang="en-IN" sz="1600" b="1" spc="-5" dirty="0" smtClean="0">
                <a:solidFill>
                  <a:srgbClr val="002060"/>
                </a:solidFill>
                <a:latin typeface="Trebuchet MS"/>
                <a:cs typeface="Trebuchet MS"/>
              </a:rPr>
              <a:t> 5 </a:t>
            </a:r>
            <a:r>
              <a:rPr sz="1600" b="1" spc="-5" dirty="0" smtClean="0">
                <a:solidFill>
                  <a:srgbClr val="002060"/>
                </a:solidFill>
                <a:latin typeface="Trebuchet MS"/>
                <a:cs typeface="Trebuchet MS"/>
              </a:rPr>
              <a:t>: </a:t>
            </a:r>
            <a:r>
              <a:rPr sz="1600" b="1" dirty="0">
                <a:solidFill>
                  <a:srgbClr val="002060"/>
                </a:solidFill>
                <a:latin typeface="Trebuchet MS"/>
                <a:cs typeface="Trebuchet MS"/>
              </a:rPr>
              <a:t>Preferred</a:t>
            </a:r>
            <a:r>
              <a:rPr sz="1600" b="1" spc="-76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b="1" dirty="0">
                <a:solidFill>
                  <a:srgbClr val="002060"/>
                </a:solidFill>
                <a:latin typeface="Trebuchet MS"/>
                <a:cs typeface="Trebuchet MS"/>
              </a:rPr>
              <a:t>Channel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52018" y="3381001"/>
            <a:ext cx="3865245" cy="9791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796" indent="-285096">
              <a:lnSpc>
                <a:spcPts val="1910"/>
              </a:lnSpc>
              <a:buFont typeface="Arial"/>
              <a:buChar char="•"/>
              <a:tabLst>
                <a:tab pos="297796" algn="l"/>
                <a:tab pos="298431" algn="l"/>
              </a:tabLst>
            </a:pPr>
            <a:r>
              <a:rPr sz="1600" spc="-5" dirty="0">
                <a:solidFill>
                  <a:srgbClr val="002060"/>
                </a:solidFill>
                <a:latin typeface="Trebuchet MS"/>
                <a:cs typeface="Trebuchet MS"/>
              </a:rPr>
              <a:t>Online</a:t>
            </a:r>
            <a:r>
              <a:rPr sz="1600" spc="-49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002060"/>
                </a:solidFill>
                <a:latin typeface="Trebuchet MS"/>
                <a:cs typeface="Trebuchet MS"/>
              </a:rPr>
              <a:t>propensity</a:t>
            </a:r>
            <a:endParaRPr sz="1600" dirty="0">
              <a:latin typeface="Trebuchet MS"/>
              <a:cs typeface="Trebuchet MS"/>
            </a:endParaRPr>
          </a:p>
          <a:p>
            <a:pPr marL="297796" marR="5079" indent="-285096">
              <a:lnSpc>
                <a:spcPts val="1900"/>
              </a:lnSpc>
              <a:spcBef>
                <a:spcPts val="70"/>
              </a:spcBef>
              <a:buFont typeface="Arial"/>
              <a:buChar char="•"/>
              <a:tabLst>
                <a:tab pos="297796" algn="l"/>
                <a:tab pos="298431" algn="l"/>
              </a:tabLst>
            </a:pPr>
            <a:r>
              <a:rPr sz="1600" spc="-10" dirty="0">
                <a:solidFill>
                  <a:srgbClr val="002060"/>
                </a:solidFill>
                <a:latin typeface="Trebuchet MS"/>
                <a:cs typeface="Trebuchet MS"/>
              </a:rPr>
              <a:t>(Risk-Profitability-Renewal </a:t>
            </a: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probability-  Online </a:t>
            </a:r>
            <a:r>
              <a:rPr sz="1600" spc="-10" dirty="0">
                <a:solidFill>
                  <a:srgbClr val="002060"/>
                </a:solidFill>
                <a:latin typeface="Trebuchet MS"/>
                <a:cs typeface="Trebuchet MS"/>
              </a:rPr>
              <a:t>Propensity)</a:t>
            </a:r>
            <a:r>
              <a:rPr sz="1600" spc="-65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segmentation</a:t>
            </a:r>
            <a:endParaRPr sz="1600" dirty="0">
              <a:latin typeface="Trebuchet MS"/>
              <a:cs typeface="Trebuchet MS"/>
            </a:endParaRPr>
          </a:p>
          <a:p>
            <a:pPr marL="297796" indent="-285096">
              <a:lnSpc>
                <a:spcPts val="1838"/>
              </a:lnSpc>
              <a:buFont typeface="Arial"/>
              <a:buChar char="•"/>
              <a:tabLst>
                <a:tab pos="297796" algn="l"/>
                <a:tab pos="298431" algn="l"/>
              </a:tabLst>
            </a:pP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Campaign</a:t>
            </a:r>
            <a:r>
              <a:rPr sz="1600" spc="-100" dirty="0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002060"/>
                </a:solidFill>
                <a:latin typeface="Trebuchet MS"/>
                <a:cs typeface="Trebuchet MS"/>
              </a:rPr>
              <a:t>monitoring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dirty="0"/>
              <a:t># </a:t>
            </a:r>
            <a:r>
              <a:rPr spc="-46" dirty="0"/>
              <a:t>PENTATION </a:t>
            </a:r>
            <a:r>
              <a:rPr dirty="0"/>
              <a:t>INSURANCE </a:t>
            </a:r>
            <a:r>
              <a:rPr spc="-30" dirty="0"/>
              <a:t>ANALYTICS </a:t>
            </a:r>
            <a:r>
              <a:rPr dirty="0"/>
              <a:t>SUITE – RETENTION -</a:t>
            </a:r>
            <a:r>
              <a:rPr spc="-60" dirty="0"/>
              <a:t> </a:t>
            </a:r>
            <a:r>
              <a:rPr dirty="0"/>
              <a:t>MODULES</a:t>
            </a:r>
          </a:p>
        </p:txBody>
      </p:sp>
      <p:sp>
        <p:nvSpPr>
          <p:cNvPr id="12" name="object 12"/>
          <p:cNvSpPr/>
          <p:nvPr/>
        </p:nvSpPr>
        <p:spPr>
          <a:xfrm>
            <a:off x="215901" y="2806700"/>
            <a:ext cx="1130300" cy="1130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05158" y="2971800"/>
            <a:ext cx="1281442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" y="4724400"/>
            <a:ext cx="1282700" cy="1282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308100"/>
            <a:ext cx="1397000" cy="1397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03900" y="1320800"/>
            <a:ext cx="1244600" cy="1244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Rectangle 17"/>
          <p:cNvSpPr/>
          <p:nvPr/>
        </p:nvSpPr>
        <p:spPr>
          <a:xfrm>
            <a:off x="7112000" y="4848761"/>
            <a:ext cx="3251200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600" b="1" spc="-5" dirty="0">
                <a:solidFill>
                  <a:srgbClr val="002060"/>
                </a:solidFill>
                <a:latin typeface="Trebuchet MS"/>
                <a:cs typeface="Trebuchet MS"/>
              </a:rPr>
              <a:t>Module 6: Contactability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spc="-10" dirty="0">
                <a:solidFill>
                  <a:srgbClr val="002060"/>
                </a:solidFill>
                <a:latin typeface="Trebuchet MS"/>
                <a:cs typeface="Trebuchet MS"/>
              </a:rPr>
              <a:t>Customer identity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spc="-10" dirty="0">
                <a:solidFill>
                  <a:srgbClr val="002060"/>
                </a:solidFill>
                <a:latin typeface="Trebuchet MS"/>
                <a:cs typeface="Trebuchet MS"/>
              </a:rPr>
              <a:t>Family identity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spc="-10" dirty="0">
                <a:solidFill>
                  <a:srgbClr val="002060"/>
                </a:solidFill>
                <a:latin typeface="Trebuchet MS"/>
                <a:cs typeface="Trebuchet MS"/>
              </a:rPr>
              <a:t>Alternate process contact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spc="-10" dirty="0">
                <a:solidFill>
                  <a:srgbClr val="002060"/>
                </a:solidFill>
                <a:latin typeface="Trebuchet MS"/>
                <a:cs typeface="Trebuchet MS"/>
              </a:rPr>
              <a:t>3rd party data</a:t>
            </a:r>
          </a:p>
        </p:txBody>
      </p:sp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52774"/>
            <a:ext cx="1495626" cy="149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3059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583381" y="3223261"/>
            <a:ext cx="1674419" cy="610092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63496" rIns="0" bIns="0" rtlCol="0">
            <a:spAutoFit/>
          </a:bodyPr>
          <a:lstStyle/>
          <a:p>
            <a:pPr marL="327639" marR="331449" indent="50796" algn="ctr">
              <a:lnSpc>
                <a:spcPts val="1900"/>
              </a:lnSpc>
              <a:spcBef>
                <a:spcPts val="500"/>
              </a:spcBef>
            </a:pPr>
            <a:r>
              <a:rPr b="1" spc="-20" dirty="0">
                <a:cs typeface="Trebuchet MS"/>
              </a:rPr>
              <a:t>Variable  </a:t>
            </a:r>
            <a:r>
              <a:rPr b="1" dirty="0">
                <a:cs typeface="Trebuchet MS"/>
              </a:rPr>
              <a:t>se</a:t>
            </a:r>
            <a:r>
              <a:rPr b="1" spc="-5" dirty="0">
                <a:cs typeface="Trebuchet MS"/>
              </a:rPr>
              <a:t>l</a:t>
            </a:r>
            <a:r>
              <a:rPr b="1" dirty="0">
                <a:cs typeface="Trebuchet MS"/>
              </a:rPr>
              <a:t>e</a:t>
            </a:r>
            <a:r>
              <a:rPr b="1" spc="-5" dirty="0">
                <a:cs typeface="Trebuchet MS"/>
              </a:rPr>
              <a:t>c</a:t>
            </a:r>
            <a:r>
              <a:rPr b="1" dirty="0">
                <a:cs typeface="Trebuchet MS"/>
              </a:rPr>
              <a:t>t</a:t>
            </a:r>
            <a:r>
              <a:rPr b="1" spc="-5" dirty="0">
                <a:cs typeface="Trebuchet MS"/>
              </a:rPr>
              <a:t>ion</a:t>
            </a:r>
            <a:endParaRPr b="1" dirty="0"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78977" y="2171459"/>
            <a:ext cx="307777" cy="270700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vert270" wrap="square" lIns="0" tIns="45082" rIns="0" bIns="0" rtlCol="0">
            <a:spAutoFit/>
          </a:bodyPr>
          <a:lstStyle/>
          <a:p>
            <a:pPr marL="58416">
              <a:spcBef>
                <a:spcPts val="355"/>
              </a:spcBef>
            </a:pPr>
            <a:r>
              <a:rPr sz="2000" dirty="0">
                <a:cs typeface="Trebuchet MS"/>
              </a:rPr>
              <a:t>Mu</a:t>
            </a:r>
            <a:r>
              <a:rPr sz="2000" spc="-5" dirty="0">
                <a:cs typeface="Trebuchet MS"/>
              </a:rPr>
              <a:t>l</a:t>
            </a:r>
            <a:r>
              <a:rPr sz="2000" dirty="0">
                <a:cs typeface="Trebuchet MS"/>
              </a:rPr>
              <a:t>tiva</a:t>
            </a:r>
            <a:r>
              <a:rPr sz="2000" spc="-5" dirty="0">
                <a:cs typeface="Trebuchet MS"/>
              </a:rPr>
              <a:t>r</a:t>
            </a:r>
            <a:r>
              <a:rPr sz="2000" dirty="0">
                <a:cs typeface="Trebuchet MS"/>
              </a:rPr>
              <a:t>iate</a:t>
            </a:r>
            <a:r>
              <a:rPr sz="2000" spc="-5" dirty="0">
                <a:cs typeface="Trebuchet MS"/>
              </a:rPr>
              <a:t> </a:t>
            </a:r>
            <a:r>
              <a:rPr sz="2000" dirty="0">
                <a:cs typeface="Trebuchet MS"/>
              </a:rPr>
              <a:t>vi</a:t>
            </a:r>
            <a:r>
              <a:rPr sz="2000" spc="-5" dirty="0">
                <a:cs typeface="Trebuchet MS"/>
              </a:rPr>
              <a:t>s</a:t>
            </a:r>
            <a:r>
              <a:rPr sz="2000" dirty="0">
                <a:cs typeface="Trebuchet MS"/>
              </a:rPr>
              <a:t>ua</a:t>
            </a:r>
            <a:r>
              <a:rPr sz="2000" spc="-5" dirty="0">
                <a:cs typeface="Trebuchet MS"/>
              </a:rPr>
              <a:t>l</a:t>
            </a:r>
            <a:r>
              <a:rPr sz="2000" dirty="0">
                <a:cs typeface="Trebuchet MS"/>
              </a:rPr>
              <a:t>i</a:t>
            </a:r>
            <a:r>
              <a:rPr sz="2000" spc="-5" dirty="0">
                <a:cs typeface="Trebuchet MS"/>
              </a:rPr>
              <a:t>s</a:t>
            </a:r>
            <a:r>
              <a:rPr sz="2000" dirty="0">
                <a:cs typeface="Trebuchet MS"/>
              </a:rPr>
              <a:t>ation</a:t>
            </a:r>
            <a:endParaRPr sz="2000"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47130" y="3102611"/>
            <a:ext cx="1990882" cy="872575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57146" rIns="0" bIns="0" rtlCol="0">
            <a:spAutoFit/>
          </a:bodyPr>
          <a:lstStyle/>
          <a:p>
            <a:pPr marL="135882" marR="128897" indent="-6984" algn="ctr">
              <a:lnSpc>
                <a:spcPts val="1900"/>
              </a:lnSpc>
              <a:spcBef>
                <a:spcPts val="450"/>
              </a:spcBef>
            </a:pPr>
            <a:r>
              <a:rPr b="1" dirty="0">
                <a:cs typeface="Trebuchet MS"/>
              </a:rPr>
              <a:t>Supervised  machine</a:t>
            </a:r>
            <a:r>
              <a:rPr b="1" spc="-100" dirty="0">
                <a:cs typeface="Trebuchet MS"/>
              </a:rPr>
              <a:t> </a:t>
            </a:r>
            <a:r>
              <a:rPr b="1" dirty="0">
                <a:cs typeface="Trebuchet MS"/>
              </a:rPr>
              <a:t>learning  </a:t>
            </a:r>
            <a:r>
              <a:rPr b="1" spc="-5" dirty="0">
                <a:cs typeface="Trebuchet MS"/>
              </a:rPr>
              <a:t>model</a:t>
            </a:r>
            <a:endParaRPr b="1" dirty="0"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06625" y="2057400"/>
            <a:ext cx="384175" cy="2987040"/>
          </a:xfrm>
          <a:custGeom>
            <a:avLst/>
            <a:gdLst/>
            <a:ahLst/>
            <a:cxnLst/>
            <a:rect l="l" t="t" r="r" b="b"/>
            <a:pathLst>
              <a:path w="384175" h="2987040">
                <a:moveTo>
                  <a:pt x="0" y="0"/>
                </a:moveTo>
                <a:lnTo>
                  <a:pt x="74743" y="2514"/>
                </a:lnTo>
                <a:lnTo>
                  <a:pt x="135779" y="9373"/>
                </a:lnTo>
                <a:lnTo>
                  <a:pt x="176931" y="19545"/>
                </a:lnTo>
                <a:lnTo>
                  <a:pt x="192021" y="32001"/>
                </a:lnTo>
                <a:lnTo>
                  <a:pt x="192021" y="1461338"/>
                </a:lnTo>
                <a:lnTo>
                  <a:pt x="207111" y="1473796"/>
                </a:lnTo>
                <a:lnTo>
                  <a:pt x="248263" y="1483969"/>
                </a:lnTo>
                <a:lnTo>
                  <a:pt x="309300" y="1490827"/>
                </a:lnTo>
                <a:lnTo>
                  <a:pt x="384044" y="1493342"/>
                </a:lnTo>
                <a:lnTo>
                  <a:pt x="309300" y="1495856"/>
                </a:lnTo>
                <a:lnTo>
                  <a:pt x="248263" y="1502714"/>
                </a:lnTo>
                <a:lnTo>
                  <a:pt x="207111" y="1512887"/>
                </a:lnTo>
                <a:lnTo>
                  <a:pt x="192021" y="1525346"/>
                </a:lnTo>
                <a:lnTo>
                  <a:pt x="192021" y="2954680"/>
                </a:lnTo>
                <a:lnTo>
                  <a:pt x="176931" y="2967139"/>
                </a:lnTo>
                <a:lnTo>
                  <a:pt x="135779" y="2977311"/>
                </a:lnTo>
                <a:lnTo>
                  <a:pt x="74743" y="2984169"/>
                </a:lnTo>
                <a:lnTo>
                  <a:pt x="0" y="2986684"/>
                </a:lnTo>
              </a:path>
            </a:pathLst>
          </a:custGeom>
          <a:ln w="28575">
            <a:solidFill>
              <a:schemeClr val="tx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08700" y="1282701"/>
            <a:ext cx="151828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spc="-40" dirty="0">
                <a:solidFill>
                  <a:srgbClr val="195869"/>
                </a:solidFill>
                <a:cs typeface="Trebuchet MS"/>
              </a:rPr>
              <a:t>Trend</a:t>
            </a:r>
            <a:r>
              <a:rPr sz="2000" b="1" spc="-65" dirty="0">
                <a:solidFill>
                  <a:srgbClr val="195869"/>
                </a:solidFill>
                <a:cs typeface="Trebuchet MS"/>
              </a:rPr>
              <a:t> </a:t>
            </a:r>
            <a:r>
              <a:rPr sz="2000" b="1" spc="-5" dirty="0">
                <a:solidFill>
                  <a:srgbClr val="195869"/>
                </a:solidFill>
                <a:cs typeface="Trebuchet MS"/>
              </a:rPr>
              <a:t>creation</a:t>
            </a:r>
            <a:endParaRPr sz="2000" b="1" dirty="0"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07377" y="1282701"/>
            <a:ext cx="182372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dirty="0">
                <a:solidFill>
                  <a:srgbClr val="195869"/>
                </a:solidFill>
                <a:cs typeface="Trebuchet MS"/>
              </a:rPr>
              <a:t>Statistical</a:t>
            </a:r>
            <a:r>
              <a:rPr sz="2000" b="1" spc="-100" dirty="0">
                <a:solidFill>
                  <a:srgbClr val="195869"/>
                </a:solidFill>
                <a:cs typeface="Trebuchet MS"/>
              </a:rPr>
              <a:t> </a:t>
            </a:r>
            <a:r>
              <a:rPr sz="2000" b="1" dirty="0">
                <a:solidFill>
                  <a:srgbClr val="195869"/>
                </a:solidFill>
                <a:cs typeface="Trebuchet MS"/>
              </a:rPr>
              <a:t>testing</a:t>
            </a:r>
            <a:endParaRPr sz="2000" b="1"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27101" y="1282700"/>
            <a:ext cx="97281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spc="-25" dirty="0">
                <a:solidFill>
                  <a:srgbClr val="195869"/>
                </a:solidFill>
                <a:cs typeface="Trebuchet MS"/>
              </a:rPr>
              <a:t>Past</a:t>
            </a:r>
            <a:r>
              <a:rPr sz="2000" b="1" spc="-76" dirty="0">
                <a:solidFill>
                  <a:srgbClr val="195869"/>
                </a:solidFill>
                <a:cs typeface="Trebuchet MS"/>
              </a:rPr>
              <a:t> </a:t>
            </a:r>
            <a:r>
              <a:rPr sz="2000" b="1" spc="-5" dirty="0">
                <a:solidFill>
                  <a:srgbClr val="195869"/>
                </a:solidFill>
                <a:cs typeface="Trebuchet MS"/>
              </a:rPr>
              <a:t>data</a:t>
            </a:r>
            <a:endParaRPr sz="2000" b="1"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80400" y="1282701"/>
            <a:ext cx="23114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spc="-10" dirty="0">
                <a:solidFill>
                  <a:srgbClr val="195869"/>
                </a:solidFill>
                <a:cs typeface="Trebuchet MS"/>
              </a:rPr>
              <a:t>Probability</a:t>
            </a:r>
            <a:r>
              <a:rPr sz="2000" b="1" spc="-76" dirty="0">
                <a:solidFill>
                  <a:srgbClr val="195869"/>
                </a:solidFill>
                <a:cs typeface="Trebuchet MS"/>
              </a:rPr>
              <a:t> </a:t>
            </a:r>
            <a:r>
              <a:rPr sz="2000" b="1" dirty="0">
                <a:solidFill>
                  <a:srgbClr val="195869"/>
                </a:solidFill>
                <a:cs typeface="Trebuchet MS"/>
              </a:rPr>
              <a:t>Score</a:t>
            </a:r>
            <a:endParaRPr sz="2000" b="1"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01745" y="4876800"/>
            <a:ext cx="6661784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20"/>
              </a:lnSpc>
            </a:pPr>
            <a:r>
              <a:rPr sz="1600" b="1" dirty="0">
                <a:solidFill>
                  <a:srgbClr val="002060"/>
                </a:solidFill>
                <a:cs typeface="Trebuchet MS"/>
              </a:rPr>
              <a:t>SML model results in segmentation of portfolio according to each policies probability of</a:t>
            </a:r>
            <a:r>
              <a:rPr sz="1600" b="1" spc="-150" dirty="0">
                <a:solidFill>
                  <a:srgbClr val="002060"/>
                </a:solidFill>
                <a:cs typeface="Trebuchet MS"/>
              </a:rPr>
              <a:t> </a:t>
            </a:r>
            <a:r>
              <a:rPr sz="1600" b="1" dirty="0">
                <a:solidFill>
                  <a:srgbClr val="002060"/>
                </a:solidFill>
                <a:cs typeface="Trebuchet MS"/>
              </a:rPr>
              <a:t>renewal</a:t>
            </a:r>
            <a:r>
              <a:rPr sz="1600" b="1" dirty="0" smtClean="0">
                <a:solidFill>
                  <a:srgbClr val="002060"/>
                </a:solidFill>
                <a:cs typeface="Trebuchet MS"/>
              </a:rPr>
              <a:t>.</a:t>
            </a:r>
            <a:endParaRPr lang="en-IN" sz="1600" b="1" dirty="0" smtClean="0">
              <a:solidFill>
                <a:srgbClr val="002060"/>
              </a:solidFill>
              <a:cs typeface="Trebuchet MS"/>
            </a:endParaRPr>
          </a:p>
          <a:p>
            <a:pPr algn="ctr">
              <a:lnSpc>
                <a:spcPts val="1420"/>
              </a:lnSpc>
            </a:pPr>
            <a:endParaRPr sz="1600" b="1" dirty="0">
              <a:cs typeface="Trebuchet MS"/>
            </a:endParaRPr>
          </a:p>
          <a:p>
            <a:pPr marL="12700" algn="ctr">
              <a:lnSpc>
                <a:spcPts val="1420"/>
              </a:lnSpc>
            </a:pPr>
            <a:r>
              <a:rPr sz="1600" b="1" dirty="0">
                <a:solidFill>
                  <a:srgbClr val="002060"/>
                </a:solidFill>
                <a:cs typeface="Trebuchet MS"/>
              </a:rPr>
              <a:t>Five segments are given as example In terms of </a:t>
            </a:r>
            <a:r>
              <a:rPr sz="1600" b="1" spc="-10" dirty="0">
                <a:solidFill>
                  <a:srgbClr val="002060"/>
                </a:solidFill>
                <a:cs typeface="Trebuchet MS"/>
              </a:rPr>
              <a:t>Renewal</a:t>
            </a:r>
            <a:r>
              <a:rPr sz="1600" b="1" spc="-40" dirty="0">
                <a:solidFill>
                  <a:srgbClr val="002060"/>
                </a:solidFill>
                <a:cs typeface="Trebuchet MS"/>
              </a:rPr>
              <a:t> </a:t>
            </a:r>
            <a:r>
              <a:rPr sz="1600" b="1" spc="-10" dirty="0" smtClean="0">
                <a:solidFill>
                  <a:srgbClr val="002060"/>
                </a:solidFill>
                <a:cs typeface="Trebuchet MS"/>
              </a:rPr>
              <a:t>Propensity</a:t>
            </a:r>
            <a:r>
              <a:rPr lang="en-IN" sz="1600" b="1" spc="-10" dirty="0" smtClean="0">
                <a:solidFill>
                  <a:srgbClr val="002060"/>
                </a:solidFill>
                <a:cs typeface="Trebuchet MS"/>
              </a:rPr>
              <a:t>:</a:t>
            </a:r>
            <a:endParaRPr sz="1600" b="1" dirty="0"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08700" y="5715000"/>
            <a:ext cx="2175511" cy="906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814" marR="5079" indent="-285750">
              <a:lnSpc>
                <a:spcPts val="1400"/>
              </a:lnSpc>
              <a:buFont typeface="Arial" pitchFamily="34" charset="0"/>
              <a:buChar char="•"/>
            </a:pPr>
            <a:r>
              <a:rPr sz="1600" b="1" spc="-20" dirty="0">
                <a:solidFill>
                  <a:srgbClr val="002060"/>
                </a:solidFill>
                <a:cs typeface="Trebuchet MS"/>
              </a:rPr>
              <a:t>Very</a:t>
            </a:r>
            <a:r>
              <a:rPr sz="1600" b="1" spc="-49" dirty="0">
                <a:solidFill>
                  <a:srgbClr val="002060"/>
                </a:solidFill>
                <a:cs typeface="Trebuchet MS"/>
              </a:rPr>
              <a:t> </a:t>
            </a:r>
            <a:r>
              <a:rPr sz="1600" b="1" dirty="0">
                <a:solidFill>
                  <a:srgbClr val="002060"/>
                </a:solidFill>
                <a:cs typeface="Trebuchet MS"/>
              </a:rPr>
              <a:t>High</a:t>
            </a:r>
            <a:r>
              <a:rPr sz="1600" b="1" spc="-49" dirty="0">
                <a:solidFill>
                  <a:srgbClr val="002060"/>
                </a:solidFill>
                <a:cs typeface="Trebuchet MS"/>
              </a:rPr>
              <a:t> </a:t>
            </a:r>
            <a:r>
              <a:rPr sz="1600" b="1" dirty="0">
                <a:solidFill>
                  <a:srgbClr val="002060"/>
                </a:solidFill>
                <a:cs typeface="Trebuchet MS"/>
              </a:rPr>
              <a:t>Risk  </a:t>
            </a:r>
            <a:endParaRPr lang="en-IN" sz="1600" b="1" dirty="0" smtClean="0">
              <a:solidFill>
                <a:srgbClr val="002060"/>
              </a:solidFill>
              <a:cs typeface="Trebuchet MS"/>
            </a:endParaRPr>
          </a:p>
          <a:p>
            <a:pPr marL="297814" marR="5079" indent="-285750">
              <a:lnSpc>
                <a:spcPts val="1400"/>
              </a:lnSpc>
              <a:buFont typeface="Arial" pitchFamily="34" charset="0"/>
              <a:buChar char="•"/>
            </a:pPr>
            <a:r>
              <a:rPr sz="1600" b="1" dirty="0" smtClean="0">
                <a:solidFill>
                  <a:srgbClr val="002060"/>
                </a:solidFill>
                <a:cs typeface="Trebuchet MS"/>
              </a:rPr>
              <a:t>High </a:t>
            </a:r>
            <a:r>
              <a:rPr sz="1600" b="1" dirty="0">
                <a:solidFill>
                  <a:srgbClr val="002060"/>
                </a:solidFill>
                <a:cs typeface="Trebuchet MS"/>
              </a:rPr>
              <a:t>Risk  </a:t>
            </a:r>
            <a:endParaRPr lang="en-IN" sz="1600" b="1" dirty="0" smtClean="0">
              <a:solidFill>
                <a:srgbClr val="002060"/>
              </a:solidFill>
              <a:cs typeface="Trebuchet MS"/>
            </a:endParaRPr>
          </a:p>
          <a:p>
            <a:pPr marL="297814" marR="5079" indent="-285750">
              <a:lnSpc>
                <a:spcPts val="1400"/>
              </a:lnSpc>
              <a:buFont typeface="Arial" pitchFamily="34" charset="0"/>
              <a:buChar char="•"/>
            </a:pPr>
            <a:r>
              <a:rPr sz="1600" b="1" dirty="0" smtClean="0">
                <a:solidFill>
                  <a:srgbClr val="002060"/>
                </a:solidFill>
                <a:cs typeface="Trebuchet MS"/>
              </a:rPr>
              <a:t>Medium </a:t>
            </a:r>
            <a:r>
              <a:rPr sz="1600" b="1" dirty="0">
                <a:solidFill>
                  <a:srgbClr val="002060"/>
                </a:solidFill>
                <a:cs typeface="Trebuchet MS"/>
              </a:rPr>
              <a:t>Risk  </a:t>
            </a:r>
            <a:endParaRPr lang="en-IN" sz="1600" b="1" dirty="0" smtClean="0">
              <a:solidFill>
                <a:srgbClr val="002060"/>
              </a:solidFill>
              <a:cs typeface="Trebuchet MS"/>
            </a:endParaRPr>
          </a:p>
          <a:p>
            <a:pPr marL="297814" marR="5079" indent="-285750">
              <a:lnSpc>
                <a:spcPts val="1400"/>
              </a:lnSpc>
              <a:buFont typeface="Arial" pitchFamily="34" charset="0"/>
              <a:buChar char="•"/>
            </a:pPr>
            <a:r>
              <a:rPr sz="1600" b="1" dirty="0" smtClean="0">
                <a:solidFill>
                  <a:srgbClr val="002060"/>
                </a:solidFill>
                <a:cs typeface="Trebuchet MS"/>
              </a:rPr>
              <a:t>Low</a:t>
            </a:r>
            <a:r>
              <a:rPr sz="1600" b="1" spc="-100" dirty="0" smtClean="0">
                <a:solidFill>
                  <a:srgbClr val="002060"/>
                </a:solidFill>
                <a:cs typeface="Trebuchet MS"/>
              </a:rPr>
              <a:t> </a:t>
            </a:r>
            <a:r>
              <a:rPr sz="1600" b="1" dirty="0">
                <a:solidFill>
                  <a:srgbClr val="002060"/>
                </a:solidFill>
                <a:cs typeface="Trebuchet MS"/>
              </a:rPr>
              <a:t>Risk</a:t>
            </a:r>
            <a:endParaRPr sz="1600" b="1" dirty="0">
              <a:cs typeface="Trebuchet MS"/>
            </a:endParaRPr>
          </a:p>
          <a:p>
            <a:pPr marL="285750" indent="-285750">
              <a:lnSpc>
                <a:spcPts val="1359"/>
              </a:lnSpc>
              <a:buFont typeface="Arial" pitchFamily="34" charset="0"/>
              <a:buChar char="•"/>
            </a:pPr>
            <a:r>
              <a:rPr sz="1600" b="1" dirty="0">
                <a:solidFill>
                  <a:srgbClr val="002060"/>
                </a:solidFill>
                <a:cs typeface="Trebuchet MS"/>
              </a:rPr>
              <a:t>Easy</a:t>
            </a:r>
            <a:r>
              <a:rPr sz="1600" b="1" spc="-100" dirty="0">
                <a:solidFill>
                  <a:srgbClr val="002060"/>
                </a:solidFill>
                <a:cs typeface="Trebuchet MS"/>
              </a:rPr>
              <a:t> </a:t>
            </a:r>
            <a:r>
              <a:rPr sz="1600" b="1" spc="-25" dirty="0">
                <a:solidFill>
                  <a:srgbClr val="002060"/>
                </a:solidFill>
                <a:cs typeface="Trebuchet MS"/>
              </a:rPr>
              <a:t>Targets</a:t>
            </a:r>
            <a:endParaRPr sz="1600" b="1" dirty="0">
              <a:cs typeface="Trebuchet MS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408711" y="609600"/>
            <a:ext cx="6684009" cy="305852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accent2"/>
            </a:solidFill>
          </a:ln>
        </p:spPr>
        <p:txBody>
          <a:bodyPr vert="horz" wrap="square" lIns="0" tIns="28574" rIns="0" bIns="0" rtlCol="0">
            <a:spAutoFit/>
          </a:bodyPr>
          <a:lstStyle/>
          <a:p>
            <a:pPr marL="49527">
              <a:spcBef>
                <a:spcPts val="225"/>
              </a:spcBef>
            </a:pPr>
            <a:r>
              <a:rPr b="1" spc="-10" dirty="0">
                <a:solidFill>
                  <a:schemeClr val="bg1"/>
                </a:solidFill>
                <a:latin typeface="+mn-lt"/>
              </a:rPr>
              <a:t>Probability </a:t>
            </a:r>
            <a:r>
              <a:rPr b="1" dirty="0">
                <a:solidFill>
                  <a:schemeClr val="bg1"/>
                </a:solidFill>
                <a:latin typeface="+mn-lt"/>
              </a:rPr>
              <a:t>Module : Static, at the beginning of </a:t>
            </a:r>
            <a:r>
              <a:rPr b="1" spc="-16" dirty="0">
                <a:solidFill>
                  <a:schemeClr val="bg1"/>
                </a:solidFill>
                <a:latin typeface="+mn-lt"/>
              </a:rPr>
              <a:t>Renewal</a:t>
            </a:r>
            <a:r>
              <a:rPr b="1" spc="-35" dirty="0">
                <a:solidFill>
                  <a:schemeClr val="bg1"/>
                </a:solidFill>
                <a:latin typeface="+mn-lt"/>
              </a:rPr>
              <a:t> </a:t>
            </a:r>
            <a:r>
              <a:rPr b="1" dirty="0">
                <a:solidFill>
                  <a:schemeClr val="bg1"/>
                </a:solidFill>
                <a:latin typeface="+mn-lt"/>
              </a:rPr>
              <a:t>process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62000" y="1728789"/>
            <a:ext cx="1369496" cy="673222"/>
          </a:xfrm>
          <a:prstGeom prst="round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164454" rIns="0" bIns="0" rtlCol="0">
            <a:spAutoFit/>
          </a:bodyPr>
          <a:lstStyle/>
          <a:p>
            <a:pPr marL="367006" marR="304146" indent="-50796" algn="ctr">
              <a:lnSpc>
                <a:spcPts val="1700"/>
              </a:lnSpc>
              <a:spcBef>
                <a:spcPts val="1295"/>
              </a:spcBef>
            </a:pPr>
            <a:r>
              <a:rPr b="1" spc="-76" dirty="0">
                <a:cs typeface="Trebuchet MS"/>
              </a:rPr>
              <a:t>P</a:t>
            </a:r>
            <a:r>
              <a:rPr b="1" dirty="0">
                <a:cs typeface="Trebuchet MS"/>
              </a:rPr>
              <a:t>o</a:t>
            </a:r>
            <a:r>
              <a:rPr b="1" spc="-5" dirty="0">
                <a:cs typeface="Trebuchet MS"/>
              </a:rPr>
              <a:t>l</a:t>
            </a:r>
            <a:r>
              <a:rPr b="1" dirty="0">
                <a:cs typeface="Trebuchet MS"/>
              </a:rPr>
              <a:t>i</a:t>
            </a:r>
            <a:r>
              <a:rPr b="1" spc="-5" dirty="0">
                <a:cs typeface="Trebuchet MS"/>
              </a:rPr>
              <a:t>c</a:t>
            </a:r>
            <a:r>
              <a:rPr b="1" dirty="0">
                <a:cs typeface="Trebuchet MS"/>
              </a:rPr>
              <a:t>y  Data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62000" y="4798727"/>
            <a:ext cx="1369496" cy="585261"/>
          </a:xfrm>
          <a:prstGeom prst="round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85720" rIns="0" bIns="0" rtlCol="0">
            <a:spAutoFit/>
          </a:bodyPr>
          <a:lstStyle/>
          <a:p>
            <a:pPr marL="367006" marR="146040" indent="-203188" algn="ctr">
              <a:lnSpc>
                <a:spcPts val="1700"/>
              </a:lnSpc>
              <a:spcBef>
                <a:spcPts val="674"/>
              </a:spcBef>
            </a:pPr>
            <a:r>
              <a:rPr b="1" spc="-5" dirty="0">
                <a:cs typeface="Trebuchet MS"/>
              </a:rPr>
              <a:t>Customer  </a:t>
            </a:r>
            <a:r>
              <a:rPr b="1" dirty="0">
                <a:cs typeface="Trebuchet MS"/>
              </a:rPr>
              <a:t>Data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8686799" y="2971800"/>
            <a:ext cx="1372443" cy="106680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Risk score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257800" y="3496947"/>
            <a:ext cx="533400" cy="32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992762" y="3493660"/>
            <a:ext cx="533400" cy="32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001000" y="3521674"/>
            <a:ext cx="533400" cy="32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4501" y="1905000"/>
            <a:ext cx="3263900" cy="3276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4499" y="1905000"/>
            <a:ext cx="3263900" cy="3276600"/>
          </a:xfrm>
          <a:custGeom>
            <a:avLst/>
            <a:gdLst/>
            <a:ahLst/>
            <a:cxnLst/>
            <a:rect l="l" t="t" r="r" b="b"/>
            <a:pathLst>
              <a:path w="3263900" h="3276600">
                <a:moveTo>
                  <a:pt x="0" y="0"/>
                </a:moveTo>
                <a:lnTo>
                  <a:pt x="3263893" y="0"/>
                </a:lnTo>
                <a:lnTo>
                  <a:pt x="3263893" y="3276599"/>
                </a:lnTo>
                <a:lnTo>
                  <a:pt x="0" y="327659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54100" y="2108202"/>
            <a:ext cx="908369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85"/>
              </a:lnSpc>
            </a:pPr>
            <a:r>
              <a:rPr sz="1600" dirty="0">
                <a:latin typeface="Trebuchet MS"/>
                <a:cs typeface="Trebuchet MS"/>
              </a:rPr>
              <a:t>pricing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65401" y="2616201"/>
            <a:ext cx="62230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9"/>
              </a:lnSpc>
            </a:pPr>
            <a:r>
              <a:rPr sz="1300" dirty="0">
                <a:latin typeface="Trebuchet MS"/>
                <a:cs typeface="Trebuchet MS"/>
              </a:rPr>
              <a:t>disc</a:t>
            </a:r>
            <a:r>
              <a:rPr sz="1300" spc="-5" dirty="0">
                <a:latin typeface="Trebuchet MS"/>
                <a:cs typeface="Trebuchet MS"/>
              </a:rPr>
              <a:t>ount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2600" y="2570480"/>
            <a:ext cx="28956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sz="1100" dirty="0">
                <a:latin typeface="Trebuchet MS"/>
                <a:cs typeface="Trebuchet MS"/>
              </a:rPr>
              <a:t>Add-  ons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2639120"/>
            <a:ext cx="539114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sz="1100" dirty="0">
                <a:latin typeface="Trebuchet MS"/>
                <a:cs typeface="Trebuchet MS"/>
              </a:rPr>
              <a:t>Fa</a:t>
            </a:r>
            <a:r>
              <a:rPr sz="1100" spc="-5" dirty="0">
                <a:latin typeface="Trebuchet MS"/>
                <a:cs typeface="Trebuchet MS"/>
              </a:rPr>
              <a:t>mily  </a:t>
            </a:r>
            <a:r>
              <a:rPr sz="1100" dirty="0">
                <a:latin typeface="Trebuchet MS"/>
                <a:cs typeface="Trebuchet MS"/>
              </a:rPr>
              <a:t>agent</a:t>
            </a:r>
          </a:p>
        </p:txBody>
      </p:sp>
      <p:sp>
        <p:nvSpPr>
          <p:cNvPr id="8" name="object 8"/>
          <p:cNvSpPr txBox="1"/>
          <p:nvPr/>
        </p:nvSpPr>
        <p:spPr>
          <a:xfrm rot="1080000">
            <a:off x="2310564" y="3706169"/>
            <a:ext cx="32071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9"/>
              </a:lnSpc>
            </a:pPr>
            <a:r>
              <a:rPr sz="1300" dirty="0">
                <a:latin typeface="Trebuchet MS"/>
                <a:cs typeface="Trebuchet MS"/>
              </a:rPr>
              <a:t>B</a:t>
            </a:r>
            <a:r>
              <a:rPr sz="1300" spc="-20" dirty="0">
                <a:latin typeface="Trebuchet MS"/>
                <a:cs typeface="Trebuchet MS"/>
              </a:rPr>
              <a:t>a</a:t>
            </a:r>
            <a:r>
              <a:rPr sz="1300" dirty="0">
                <a:latin typeface="Trebuchet MS"/>
                <a:cs typeface="Trebuchet MS"/>
              </a:rPr>
              <a:t>d</a:t>
            </a:r>
            <a:endParaRPr sz="13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 rot="1080000">
            <a:off x="2266439" y="3933463"/>
            <a:ext cx="643839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sz="1600" spc="-22" baseline="2777" dirty="0">
                <a:latin typeface="Trebuchet MS"/>
                <a:cs typeface="Trebuchet MS"/>
              </a:rPr>
              <a:t>experi</a:t>
            </a:r>
            <a:r>
              <a:rPr sz="1000" spc="-16" dirty="0">
                <a:latin typeface="Trebuchet MS"/>
                <a:cs typeface="Trebuchet MS"/>
              </a:rPr>
              <a:t>ence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36701" y="4114800"/>
            <a:ext cx="1626235" cy="4796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200" dirty="0">
                <a:latin typeface="Trebuchet MS"/>
                <a:cs typeface="Trebuchet MS"/>
              </a:rPr>
              <a:t>premium</a:t>
            </a:r>
            <a:endParaRPr sz="1200">
              <a:latin typeface="Trebuchet MS"/>
              <a:cs typeface="Trebuchet MS"/>
            </a:endParaRPr>
          </a:p>
          <a:p>
            <a:pPr>
              <a:spcBef>
                <a:spcPts val="10"/>
              </a:spcBef>
            </a:pPr>
            <a:endParaRPr sz="1000">
              <a:latin typeface="Times New Roman"/>
              <a:cs typeface="Times New Roman"/>
            </a:endParaRPr>
          </a:p>
          <a:p>
            <a:pPr algn="r">
              <a:lnSpc>
                <a:spcPts val="1070"/>
              </a:lnSpc>
            </a:pPr>
            <a:r>
              <a:rPr sz="900" dirty="0">
                <a:latin typeface="Trebuchet MS"/>
                <a:cs typeface="Trebuchet MS"/>
              </a:rPr>
              <a:t>On</a:t>
            </a:r>
            <a:r>
              <a:rPr sz="900" spc="-5" dirty="0">
                <a:latin typeface="Trebuchet MS"/>
                <a:cs typeface="Trebuchet MS"/>
              </a:rPr>
              <a:t>li</a:t>
            </a:r>
            <a:r>
              <a:rPr sz="900" dirty="0">
                <a:latin typeface="Trebuchet MS"/>
                <a:cs typeface="Trebuchet MS"/>
              </a:rPr>
              <a:t>ne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3102" y="3175002"/>
            <a:ext cx="257873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73154"/>
            <a:r>
              <a:rPr sz="1200" dirty="0">
                <a:latin typeface="Trebuchet MS"/>
                <a:cs typeface="Trebuchet MS"/>
              </a:rPr>
              <a:t>busy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ts val="1430"/>
              </a:lnSpc>
              <a:spcBef>
                <a:spcPts val="960"/>
              </a:spcBef>
            </a:pPr>
            <a:r>
              <a:rPr sz="1200" dirty="0">
                <a:latin typeface="Trebuchet MS"/>
                <a:cs typeface="Trebuchet MS"/>
              </a:rPr>
              <a:t>claim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08501" y="2832100"/>
            <a:ext cx="3289300" cy="1308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13815" y="5524501"/>
            <a:ext cx="152527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b="1" spc="-5" dirty="0">
                <a:solidFill>
                  <a:srgbClr val="175987"/>
                </a:solidFill>
                <a:cs typeface="Trebuchet MS"/>
              </a:rPr>
              <a:t>Feedback</a:t>
            </a:r>
            <a:r>
              <a:rPr b="1" spc="-79" dirty="0">
                <a:solidFill>
                  <a:srgbClr val="175987"/>
                </a:solidFill>
                <a:cs typeface="Trebuchet MS"/>
              </a:rPr>
              <a:t> </a:t>
            </a:r>
            <a:r>
              <a:rPr b="1" dirty="0">
                <a:solidFill>
                  <a:srgbClr val="175987"/>
                </a:solidFill>
                <a:cs typeface="Trebuchet MS"/>
              </a:rPr>
              <a:t>data</a:t>
            </a:r>
            <a:endParaRPr b="1" dirty="0"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134871" y="5486400"/>
            <a:ext cx="205295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b="1" dirty="0">
                <a:solidFill>
                  <a:srgbClr val="195869"/>
                </a:solidFill>
                <a:cs typeface="Trebuchet MS"/>
              </a:rPr>
              <a:t>Ontological</a:t>
            </a:r>
            <a:r>
              <a:rPr b="1" spc="-100" dirty="0">
                <a:solidFill>
                  <a:srgbClr val="195869"/>
                </a:solidFill>
                <a:cs typeface="Trebuchet MS"/>
              </a:rPr>
              <a:t> </a:t>
            </a:r>
            <a:r>
              <a:rPr b="1" dirty="0">
                <a:solidFill>
                  <a:srgbClr val="195869"/>
                </a:solidFill>
                <a:cs typeface="Trebuchet MS"/>
              </a:rPr>
              <a:t>analysis</a:t>
            </a:r>
            <a:endParaRPr b="1" dirty="0"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89500" y="5524501"/>
            <a:ext cx="234061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b="1" dirty="0">
                <a:solidFill>
                  <a:srgbClr val="175987"/>
                </a:solidFill>
                <a:cs typeface="Trebuchet MS"/>
              </a:rPr>
              <a:t>Ontology</a:t>
            </a:r>
            <a:r>
              <a:rPr b="1" spc="-100" dirty="0">
                <a:solidFill>
                  <a:srgbClr val="175987"/>
                </a:solidFill>
                <a:cs typeface="Trebuchet MS"/>
              </a:rPr>
              <a:t> </a:t>
            </a:r>
            <a:r>
              <a:rPr b="1" dirty="0">
                <a:solidFill>
                  <a:srgbClr val="175987"/>
                </a:solidFill>
                <a:cs typeface="Trebuchet MS"/>
              </a:rPr>
              <a:t>development</a:t>
            </a:r>
            <a:endParaRPr b="1"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00600" y="2590801"/>
            <a:ext cx="9652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sz="1600" b="1" spc="-70" dirty="0">
                <a:solidFill>
                  <a:srgbClr val="1D6FA9"/>
                </a:solidFill>
                <a:cs typeface="Trebuchet MS"/>
              </a:rPr>
              <a:t>W</a:t>
            </a:r>
            <a:r>
              <a:rPr sz="1600" b="1" spc="-5" dirty="0">
                <a:solidFill>
                  <a:srgbClr val="1D6FA9"/>
                </a:solidFill>
                <a:cs typeface="Trebuchet MS"/>
              </a:rPr>
              <a:t>o</a:t>
            </a:r>
            <a:r>
              <a:rPr sz="1600" b="1" dirty="0">
                <a:solidFill>
                  <a:srgbClr val="1D6FA9"/>
                </a:solidFill>
                <a:cs typeface="Trebuchet MS"/>
              </a:rPr>
              <a:t>n</a:t>
            </a:r>
            <a:endParaRPr sz="1600" b="1" dirty="0"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78601" y="2590801"/>
            <a:ext cx="65151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sz="1600" b="1" dirty="0">
                <a:solidFill>
                  <a:srgbClr val="FF0000"/>
                </a:solidFill>
                <a:cs typeface="Trebuchet MS"/>
              </a:rPr>
              <a:t>L</a:t>
            </a:r>
            <a:r>
              <a:rPr sz="1600" b="1" spc="-5" dirty="0">
                <a:solidFill>
                  <a:srgbClr val="FF0000"/>
                </a:solidFill>
                <a:cs typeface="Trebuchet MS"/>
              </a:rPr>
              <a:t>os</a:t>
            </a:r>
            <a:r>
              <a:rPr sz="1600" b="1" dirty="0">
                <a:solidFill>
                  <a:srgbClr val="FF0000"/>
                </a:solidFill>
                <a:cs typeface="Trebuchet MS"/>
              </a:rPr>
              <a:t>t</a:t>
            </a:r>
            <a:endParaRPr sz="1600" b="1" dirty="0"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6745" y="1282700"/>
            <a:ext cx="289941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b="1" dirty="0">
                <a:solidFill>
                  <a:srgbClr val="175987"/>
                </a:solidFill>
                <a:cs typeface="Trebuchet MS"/>
              </a:rPr>
              <a:t>Natural language</a:t>
            </a:r>
            <a:r>
              <a:rPr b="1" spc="-100" dirty="0">
                <a:solidFill>
                  <a:srgbClr val="175987"/>
                </a:solidFill>
                <a:cs typeface="Trebuchet MS"/>
              </a:rPr>
              <a:t> </a:t>
            </a:r>
            <a:r>
              <a:rPr b="1" dirty="0">
                <a:solidFill>
                  <a:srgbClr val="175987"/>
                </a:solidFill>
                <a:cs typeface="Trebuchet MS"/>
              </a:rPr>
              <a:t>processing</a:t>
            </a:r>
            <a:endParaRPr b="1" dirty="0"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562600" y="1757734"/>
            <a:ext cx="4788535" cy="160655"/>
          </a:xfrm>
          <a:custGeom>
            <a:avLst/>
            <a:gdLst/>
            <a:ahLst/>
            <a:cxnLst/>
            <a:rect l="l" t="t" r="r" b="b"/>
            <a:pathLst>
              <a:path w="4788534" h="160655">
                <a:moveTo>
                  <a:pt x="4788496" y="160525"/>
                </a:moveTo>
                <a:lnTo>
                  <a:pt x="4787445" y="129283"/>
                </a:lnTo>
                <a:lnTo>
                  <a:pt x="4784578" y="103770"/>
                </a:lnTo>
                <a:lnTo>
                  <a:pt x="4780326" y="86569"/>
                </a:lnTo>
                <a:lnTo>
                  <a:pt x="4775119" y="80262"/>
                </a:lnTo>
                <a:lnTo>
                  <a:pt x="2155990" y="80262"/>
                </a:lnTo>
                <a:lnTo>
                  <a:pt x="2150782" y="73955"/>
                </a:lnTo>
                <a:lnTo>
                  <a:pt x="2146531" y="56754"/>
                </a:lnTo>
                <a:lnTo>
                  <a:pt x="2143667" y="31241"/>
                </a:lnTo>
                <a:lnTo>
                  <a:pt x="2142617" y="0"/>
                </a:lnTo>
                <a:lnTo>
                  <a:pt x="2141565" y="31241"/>
                </a:lnTo>
                <a:lnTo>
                  <a:pt x="2138697" y="56754"/>
                </a:lnTo>
                <a:lnTo>
                  <a:pt x="2134446" y="73955"/>
                </a:lnTo>
                <a:lnTo>
                  <a:pt x="2129243" y="80262"/>
                </a:lnTo>
                <a:lnTo>
                  <a:pt x="13385" y="80262"/>
                </a:lnTo>
                <a:lnTo>
                  <a:pt x="8176" y="86569"/>
                </a:lnTo>
                <a:lnTo>
                  <a:pt x="3921" y="103770"/>
                </a:lnTo>
                <a:lnTo>
                  <a:pt x="1052" y="129283"/>
                </a:lnTo>
                <a:lnTo>
                  <a:pt x="0" y="160525"/>
                </a:lnTo>
              </a:path>
            </a:pathLst>
          </a:custGeom>
          <a:ln w="6350">
            <a:solidFill>
              <a:srgbClr val="1D9A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578601" y="1282700"/>
            <a:ext cx="259461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b="1" dirty="0">
                <a:solidFill>
                  <a:srgbClr val="175987"/>
                </a:solidFill>
                <a:cs typeface="Trebuchet MS"/>
              </a:rPr>
              <a:t>Categorisation</a:t>
            </a:r>
            <a:r>
              <a:rPr b="1" spc="-105" dirty="0">
                <a:solidFill>
                  <a:srgbClr val="175987"/>
                </a:solidFill>
                <a:cs typeface="Trebuchet MS"/>
              </a:rPr>
              <a:t> </a:t>
            </a:r>
            <a:r>
              <a:rPr b="1" spc="-5" dirty="0">
                <a:solidFill>
                  <a:srgbClr val="175987"/>
                </a:solidFill>
                <a:cs typeface="Trebuchet MS"/>
              </a:rPr>
              <a:t>technique</a:t>
            </a:r>
            <a:endParaRPr b="1" dirty="0">
              <a:cs typeface="Trebuchet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280400" y="2260600"/>
            <a:ext cx="3530600" cy="24511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09554" y="6362701"/>
            <a:ext cx="54095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b="1" dirty="0">
                <a:solidFill>
                  <a:srgbClr val="175987"/>
                </a:solidFill>
                <a:cs typeface="Trebuchet MS"/>
              </a:rPr>
              <a:t>Ontological model developed on 10 L+</a:t>
            </a:r>
            <a:r>
              <a:rPr b="1" spc="-100" dirty="0">
                <a:solidFill>
                  <a:srgbClr val="175987"/>
                </a:solidFill>
                <a:cs typeface="Trebuchet MS"/>
              </a:rPr>
              <a:t> </a:t>
            </a:r>
            <a:r>
              <a:rPr b="1" dirty="0">
                <a:solidFill>
                  <a:srgbClr val="175987"/>
                </a:solidFill>
                <a:cs typeface="Trebuchet MS"/>
              </a:rPr>
              <a:t>conversations</a:t>
            </a:r>
            <a:endParaRPr b="1" dirty="0">
              <a:cs typeface="Trebuchet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78978" y="407188"/>
            <a:ext cx="5009087" cy="3644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578977" y="407188"/>
            <a:ext cx="5009515" cy="310981"/>
          </a:xfrm>
          <a:prstGeom prst="rect">
            <a:avLst/>
          </a:prstGeom>
          <a:ln w="6350">
            <a:solidFill>
              <a:srgbClr val="B74919"/>
            </a:solidFill>
          </a:ln>
        </p:spPr>
        <p:txBody>
          <a:bodyPr vert="horz" wrap="square" lIns="0" tIns="33653" rIns="0" bIns="0" rtlCol="0">
            <a:spAutoFit/>
          </a:bodyPr>
          <a:lstStyle/>
          <a:p>
            <a:pPr marL="40003">
              <a:spcBef>
                <a:spcPts val="266"/>
              </a:spcBef>
            </a:pPr>
            <a:r>
              <a:rPr b="1" spc="-10" dirty="0">
                <a:solidFill>
                  <a:srgbClr val="FFFFFF"/>
                </a:solidFill>
                <a:latin typeface="+mn-lt"/>
              </a:rPr>
              <a:t>Probability </a:t>
            </a:r>
            <a:r>
              <a:rPr b="1" dirty="0">
                <a:solidFill>
                  <a:srgbClr val="FFFFFF"/>
                </a:solidFill>
                <a:latin typeface="+mn-lt"/>
              </a:rPr>
              <a:t>Module : Dynamic, leading to date</a:t>
            </a:r>
            <a:r>
              <a:rPr b="1" spc="-100" dirty="0">
                <a:solidFill>
                  <a:srgbClr val="FFFFFF"/>
                </a:solidFill>
                <a:latin typeface="+mn-lt"/>
              </a:rPr>
              <a:t> </a:t>
            </a:r>
            <a:r>
              <a:rPr b="1" dirty="0">
                <a:solidFill>
                  <a:srgbClr val="FFFFFF"/>
                </a:solidFill>
                <a:latin typeface="+mn-lt"/>
              </a:rPr>
              <a:t>T</a:t>
            </a:r>
          </a:p>
        </p:txBody>
      </p:sp>
      <p:sp>
        <p:nvSpPr>
          <p:cNvPr id="25" name="object 25"/>
          <p:cNvSpPr/>
          <p:nvPr/>
        </p:nvSpPr>
        <p:spPr>
          <a:xfrm>
            <a:off x="3985768" y="3524808"/>
            <a:ext cx="386715" cy="0"/>
          </a:xfrm>
          <a:custGeom>
            <a:avLst/>
            <a:gdLst/>
            <a:ahLst/>
            <a:cxnLst/>
            <a:rect l="l" t="t" r="r" b="b"/>
            <a:pathLst>
              <a:path w="386714">
                <a:moveTo>
                  <a:pt x="0" y="0"/>
                </a:moveTo>
                <a:lnTo>
                  <a:pt x="382997" y="0"/>
                </a:lnTo>
                <a:lnTo>
                  <a:pt x="386172" y="0"/>
                </a:lnTo>
              </a:path>
            </a:pathLst>
          </a:custGeom>
          <a:ln w="6350">
            <a:solidFill>
              <a:srgbClr val="1D9A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46715" y="3500234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5" h="49529">
                <a:moveTo>
                  <a:pt x="6184" y="0"/>
                </a:moveTo>
                <a:lnTo>
                  <a:pt x="2946" y="863"/>
                </a:lnTo>
                <a:lnTo>
                  <a:pt x="0" y="5918"/>
                </a:lnTo>
                <a:lnTo>
                  <a:pt x="850" y="9156"/>
                </a:lnTo>
                <a:lnTo>
                  <a:pt x="27343" y="24574"/>
                </a:lnTo>
                <a:lnTo>
                  <a:pt x="850" y="39992"/>
                </a:lnTo>
                <a:lnTo>
                  <a:pt x="0" y="43230"/>
                </a:lnTo>
                <a:lnTo>
                  <a:pt x="2946" y="48272"/>
                </a:lnTo>
                <a:lnTo>
                  <a:pt x="6184" y="49136"/>
                </a:lnTo>
                <a:lnTo>
                  <a:pt x="48374" y="24574"/>
                </a:lnTo>
                <a:lnTo>
                  <a:pt x="6184" y="0"/>
                </a:lnTo>
                <a:close/>
              </a:path>
            </a:pathLst>
          </a:custGeom>
          <a:solidFill>
            <a:srgbClr val="1D9A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838693" y="3487826"/>
            <a:ext cx="386715" cy="0"/>
          </a:xfrm>
          <a:custGeom>
            <a:avLst/>
            <a:gdLst/>
            <a:ahLst/>
            <a:cxnLst/>
            <a:rect l="l" t="t" r="r" b="b"/>
            <a:pathLst>
              <a:path w="386715">
                <a:moveTo>
                  <a:pt x="0" y="0"/>
                </a:moveTo>
                <a:lnTo>
                  <a:pt x="382997" y="0"/>
                </a:lnTo>
                <a:lnTo>
                  <a:pt x="386172" y="0"/>
                </a:lnTo>
              </a:path>
            </a:pathLst>
          </a:custGeom>
          <a:ln w="6350">
            <a:solidFill>
              <a:srgbClr val="1D9A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99640" y="3463264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5" h="49529">
                <a:moveTo>
                  <a:pt x="6172" y="0"/>
                </a:moveTo>
                <a:lnTo>
                  <a:pt x="2933" y="850"/>
                </a:lnTo>
                <a:lnTo>
                  <a:pt x="0" y="5905"/>
                </a:lnTo>
                <a:lnTo>
                  <a:pt x="850" y="9144"/>
                </a:lnTo>
                <a:lnTo>
                  <a:pt x="27343" y="24561"/>
                </a:lnTo>
                <a:lnTo>
                  <a:pt x="850" y="39979"/>
                </a:lnTo>
                <a:lnTo>
                  <a:pt x="0" y="43218"/>
                </a:lnTo>
                <a:lnTo>
                  <a:pt x="2933" y="48272"/>
                </a:lnTo>
                <a:lnTo>
                  <a:pt x="6172" y="49123"/>
                </a:lnTo>
                <a:lnTo>
                  <a:pt x="48374" y="24561"/>
                </a:lnTo>
                <a:lnTo>
                  <a:pt x="6172" y="0"/>
                </a:lnTo>
                <a:close/>
              </a:path>
            </a:pathLst>
          </a:custGeom>
          <a:solidFill>
            <a:srgbClr val="1D9A7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649014"/>
            <a:ext cx="3658243" cy="5943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object 2"/>
          <p:cNvSpPr txBox="1"/>
          <p:nvPr/>
        </p:nvSpPr>
        <p:spPr>
          <a:xfrm>
            <a:off x="228600" y="1216224"/>
            <a:ext cx="2835789" cy="3077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spc="16" dirty="0">
                <a:cs typeface="Arial"/>
              </a:rPr>
              <a:t>Focus on</a:t>
            </a:r>
            <a:r>
              <a:rPr sz="2000" spc="-79" dirty="0">
                <a:cs typeface="Arial"/>
              </a:rPr>
              <a:t> </a:t>
            </a:r>
            <a:r>
              <a:rPr sz="2000" spc="5" dirty="0">
                <a:cs typeface="Arial"/>
              </a:rPr>
              <a:t>Profitability</a:t>
            </a:r>
            <a:endParaRPr sz="2000" dirty="0"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228600" y="1828800"/>
            <a:ext cx="2960372" cy="2536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6363" indent="-233663">
              <a:buFont typeface="Arial"/>
              <a:buChar char="•"/>
              <a:tabLst>
                <a:tab pos="245729" algn="l"/>
                <a:tab pos="246363" algn="l"/>
              </a:tabLst>
            </a:pPr>
            <a:r>
              <a:rPr sz="1600" spc="-20" dirty="0">
                <a:cs typeface="Trebuchet MS"/>
              </a:rPr>
              <a:t>Policy </a:t>
            </a:r>
            <a:r>
              <a:rPr sz="1600" spc="-10" dirty="0">
                <a:cs typeface="Trebuchet MS"/>
              </a:rPr>
              <a:t>Wise Profitability</a:t>
            </a:r>
            <a:r>
              <a:rPr sz="1600" spc="40" dirty="0">
                <a:cs typeface="Trebuchet MS"/>
              </a:rPr>
              <a:t> </a:t>
            </a:r>
            <a:r>
              <a:rPr sz="1600" spc="-5" dirty="0">
                <a:cs typeface="Trebuchet MS"/>
              </a:rPr>
              <a:t>Indicators</a:t>
            </a:r>
            <a:endParaRPr sz="1600" dirty="0">
              <a:cs typeface="Trebuchet MS"/>
            </a:endParaRPr>
          </a:p>
          <a:p>
            <a:pPr marL="246363" indent="-233663">
              <a:spcBef>
                <a:spcPts val="540"/>
              </a:spcBef>
              <a:buFont typeface="Arial"/>
              <a:buChar char="•"/>
              <a:tabLst>
                <a:tab pos="245729" algn="l"/>
                <a:tab pos="246363" algn="l"/>
              </a:tabLst>
            </a:pPr>
            <a:r>
              <a:rPr sz="1600" dirty="0">
                <a:cs typeface="Trebuchet MS"/>
              </a:rPr>
              <a:t>Foldable into desired</a:t>
            </a:r>
            <a:r>
              <a:rPr sz="1600" spc="-100" dirty="0">
                <a:cs typeface="Trebuchet MS"/>
              </a:rPr>
              <a:t> </a:t>
            </a:r>
            <a:r>
              <a:rPr sz="1600" dirty="0">
                <a:cs typeface="Trebuchet MS"/>
              </a:rPr>
              <a:t>segments</a:t>
            </a:r>
          </a:p>
          <a:p>
            <a:pPr marL="246363" indent="-233663">
              <a:spcBef>
                <a:spcPts val="540"/>
              </a:spcBef>
              <a:buFont typeface="Arial"/>
              <a:buChar char="•"/>
              <a:tabLst>
                <a:tab pos="245729" algn="l"/>
                <a:tab pos="246363" algn="l"/>
              </a:tabLst>
            </a:pPr>
            <a:r>
              <a:rPr sz="1600" dirty="0">
                <a:cs typeface="Trebuchet MS"/>
              </a:rPr>
              <a:t>Absolutely </a:t>
            </a:r>
            <a:r>
              <a:rPr sz="1600" spc="-5" dirty="0">
                <a:cs typeface="Trebuchet MS"/>
              </a:rPr>
              <a:t>directed</a:t>
            </a:r>
            <a:r>
              <a:rPr sz="1600" spc="-60" dirty="0">
                <a:cs typeface="Trebuchet MS"/>
              </a:rPr>
              <a:t> </a:t>
            </a:r>
            <a:r>
              <a:rPr sz="1600" spc="-5" dirty="0">
                <a:cs typeface="Trebuchet MS"/>
              </a:rPr>
              <a:t>focus</a:t>
            </a:r>
            <a:endParaRPr sz="1600" dirty="0">
              <a:cs typeface="Trebuchet MS"/>
            </a:endParaRPr>
          </a:p>
          <a:p>
            <a:pPr marL="246363" indent="-233663">
              <a:spcBef>
                <a:spcPts val="540"/>
              </a:spcBef>
              <a:buFont typeface="Arial"/>
              <a:buChar char="•"/>
              <a:tabLst>
                <a:tab pos="245729" algn="l"/>
                <a:tab pos="246363" algn="l"/>
              </a:tabLst>
            </a:pPr>
            <a:r>
              <a:rPr sz="1600" spc="-5" dirty="0">
                <a:cs typeface="Trebuchet MS"/>
              </a:rPr>
              <a:t>Directed conversations </a:t>
            </a:r>
            <a:r>
              <a:rPr sz="1600" dirty="0">
                <a:cs typeface="Trebuchet MS"/>
              </a:rPr>
              <a:t>with</a:t>
            </a:r>
            <a:r>
              <a:rPr sz="1600" spc="-10" dirty="0">
                <a:cs typeface="Trebuchet MS"/>
              </a:rPr>
              <a:t> </a:t>
            </a:r>
            <a:r>
              <a:rPr sz="1600" spc="-5" dirty="0">
                <a:cs typeface="Trebuchet MS"/>
              </a:rPr>
              <a:t>Intermediaries</a:t>
            </a:r>
            <a:endParaRPr sz="1600" dirty="0">
              <a:cs typeface="Trebuchet MS"/>
            </a:endParaRPr>
          </a:p>
          <a:p>
            <a:pPr marL="246363" indent="-233663">
              <a:spcBef>
                <a:spcPts val="540"/>
              </a:spcBef>
              <a:buFont typeface="Arial"/>
              <a:buChar char="•"/>
              <a:tabLst>
                <a:tab pos="245729" algn="l"/>
                <a:tab pos="246363" algn="l"/>
              </a:tabLst>
            </a:pPr>
            <a:r>
              <a:rPr sz="1600" dirty="0">
                <a:cs typeface="Trebuchet MS"/>
              </a:rPr>
              <a:t>Easily merger with Intermediary and Sales Intranet</a:t>
            </a:r>
            <a:r>
              <a:rPr sz="1600" spc="-79" dirty="0">
                <a:cs typeface="Trebuchet MS"/>
              </a:rPr>
              <a:t> </a:t>
            </a:r>
            <a:r>
              <a:rPr sz="1600" spc="-16" dirty="0">
                <a:cs typeface="Trebuchet MS"/>
              </a:rPr>
              <a:t>Portals</a:t>
            </a:r>
            <a:endParaRPr sz="1600" dirty="0">
              <a:cs typeface="Trebuchet MS"/>
            </a:endParaRPr>
          </a:p>
          <a:p>
            <a:pPr marL="246363" indent="-233663">
              <a:spcBef>
                <a:spcPts val="540"/>
              </a:spcBef>
              <a:buFont typeface="Arial"/>
              <a:buChar char="•"/>
              <a:tabLst>
                <a:tab pos="245729" algn="l"/>
                <a:tab pos="246363" algn="l"/>
              </a:tabLst>
            </a:pPr>
            <a:r>
              <a:rPr sz="1600" spc="-5" dirty="0">
                <a:cs typeface="Trebuchet MS"/>
              </a:rPr>
              <a:t>Easily</a:t>
            </a:r>
            <a:r>
              <a:rPr sz="1600" spc="-79" dirty="0">
                <a:cs typeface="Trebuchet MS"/>
              </a:rPr>
              <a:t> </a:t>
            </a:r>
            <a:r>
              <a:rPr sz="1600" dirty="0">
                <a:cs typeface="Trebuchet MS"/>
              </a:rPr>
              <a:t>Monitored</a:t>
            </a:r>
          </a:p>
        </p:txBody>
      </p:sp>
      <p:sp>
        <p:nvSpPr>
          <p:cNvPr id="6" name="Rectangle 5"/>
          <p:cNvSpPr/>
          <p:nvPr/>
        </p:nvSpPr>
        <p:spPr>
          <a:xfrm>
            <a:off x="3895819" y="649014"/>
            <a:ext cx="3647981" cy="5943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7685368" y="649014"/>
            <a:ext cx="3820832" cy="5943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bject 2"/>
          <p:cNvSpPr txBox="1"/>
          <p:nvPr/>
        </p:nvSpPr>
        <p:spPr>
          <a:xfrm>
            <a:off x="4285424" y="1216222"/>
            <a:ext cx="328526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IN" sz="2000" spc="-5" dirty="0">
                <a:cs typeface="Arial"/>
              </a:rPr>
              <a:t>Online</a:t>
            </a:r>
            <a:r>
              <a:rPr lang="en-IN" sz="2000" spc="-40" dirty="0">
                <a:cs typeface="Arial"/>
              </a:rPr>
              <a:t> </a:t>
            </a:r>
            <a:r>
              <a:rPr lang="en-IN" sz="2000" spc="-10" dirty="0">
                <a:cs typeface="Arial"/>
              </a:rPr>
              <a:t>Propensity</a:t>
            </a:r>
            <a:endParaRPr lang="en-IN" sz="2000" dirty="0">
              <a:cs typeface="Arial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8239157" y="1216223"/>
            <a:ext cx="267566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IN" sz="2000" spc="-16" dirty="0">
                <a:cs typeface="Arial"/>
              </a:rPr>
              <a:t>What-If</a:t>
            </a:r>
            <a:r>
              <a:rPr lang="en-IN" sz="2000" spc="-46" dirty="0">
                <a:cs typeface="Arial"/>
              </a:rPr>
              <a:t> </a:t>
            </a:r>
            <a:r>
              <a:rPr lang="en-IN" sz="2000" spc="10" dirty="0">
                <a:cs typeface="Arial"/>
              </a:rPr>
              <a:t>Analysis</a:t>
            </a:r>
            <a:endParaRPr lang="en-IN" sz="2000" dirty="0"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95690" y="1828800"/>
            <a:ext cx="3276600" cy="1826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780" indent="-233663">
              <a:spcBef>
                <a:spcPts val="1855"/>
              </a:spcBef>
              <a:buFont typeface="Arial"/>
              <a:buChar char="•"/>
              <a:tabLst>
                <a:tab pos="304146" algn="l"/>
                <a:tab pos="304780" algn="l"/>
              </a:tabLst>
            </a:pPr>
            <a:r>
              <a:rPr lang="en-IN" sz="1600" spc="-10" dirty="0">
                <a:cs typeface="Trebuchet MS"/>
              </a:rPr>
              <a:t>Policy-wise</a:t>
            </a:r>
            <a:r>
              <a:rPr lang="en-IN" sz="1600" spc="-90" dirty="0">
                <a:cs typeface="Trebuchet MS"/>
              </a:rPr>
              <a:t> </a:t>
            </a:r>
            <a:r>
              <a:rPr lang="en-IN" sz="1600" spc="-10" dirty="0">
                <a:cs typeface="Trebuchet MS"/>
              </a:rPr>
              <a:t>Propensity</a:t>
            </a:r>
            <a:endParaRPr lang="en-IN" sz="1600" dirty="0">
              <a:cs typeface="Trebuchet MS"/>
            </a:endParaRPr>
          </a:p>
          <a:p>
            <a:pPr marL="304780" indent="-233663">
              <a:spcBef>
                <a:spcPts val="540"/>
              </a:spcBef>
              <a:buFont typeface="Arial"/>
              <a:buChar char="•"/>
              <a:tabLst>
                <a:tab pos="304146" algn="l"/>
                <a:tab pos="304780" algn="l"/>
              </a:tabLst>
            </a:pPr>
            <a:r>
              <a:rPr lang="en-IN" sz="1600" spc="-5" dirty="0">
                <a:cs typeface="Trebuchet MS"/>
              </a:rPr>
              <a:t>Directed Focus on Online</a:t>
            </a:r>
            <a:r>
              <a:rPr lang="en-IN" sz="1600" spc="-40" dirty="0">
                <a:cs typeface="Trebuchet MS"/>
              </a:rPr>
              <a:t> </a:t>
            </a:r>
            <a:r>
              <a:rPr lang="en-IN" sz="1600" spc="-16" dirty="0">
                <a:cs typeface="Trebuchet MS"/>
              </a:rPr>
              <a:t>Renewals</a:t>
            </a:r>
            <a:endParaRPr lang="en-IN" sz="1600" dirty="0">
              <a:cs typeface="Trebuchet MS"/>
            </a:endParaRPr>
          </a:p>
          <a:p>
            <a:pPr marL="304780" indent="-233663">
              <a:spcBef>
                <a:spcPts val="540"/>
              </a:spcBef>
              <a:buFont typeface="Arial"/>
              <a:buChar char="•"/>
              <a:tabLst>
                <a:tab pos="304146" algn="l"/>
                <a:tab pos="304780" algn="l"/>
              </a:tabLst>
            </a:pPr>
            <a:r>
              <a:rPr lang="en-IN" sz="1600" dirty="0">
                <a:cs typeface="Trebuchet MS"/>
              </a:rPr>
              <a:t>Focussed</a:t>
            </a:r>
            <a:r>
              <a:rPr lang="en-IN" sz="1600" spc="-55" dirty="0">
                <a:cs typeface="Trebuchet MS"/>
              </a:rPr>
              <a:t> </a:t>
            </a:r>
            <a:r>
              <a:rPr lang="en-IN" sz="1600" spc="-5" dirty="0">
                <a:cs typeface="Trebuchet MS"/>
              </a:rPr>
              <a:t>interventions</a:t>
            </a:r>
            <a:endParaRPr lang="en-IN" sz="1600" dirty="0">
              <a:cs typeface="Trebuchet MS"/>
            </a:endParaRPr>
          </a:p>
          <a:p>
            <a:pPr marL="304780" indent="-233663">
              <a:spcBef>
                <a:spcPts val="540"/>
              </a:spcBef>
              <a:buFont typeface="Arial"/>
              <a:buChar char="•"/>
              <a:tabLst>
                <a:tab pos="304146" algn="l"/>
                <a:tab pos="304780" algn="l"/>
              </a:tabLst>
            </a:pPr>
            <a:r>
              <a:rPr lang="en-IN" sz="1600" spc="-5" dirty="0">
                <a:cs typeface="Trebuchet MS"/>
              </a:rPr>
              <a:t>Operational Cost</a:t>
            </a:r>
            <a:r>
              <a:rPr lang="en-IN" sz="1600" spc="-25" dirty="0">
                <a:cs typeface="Trebuchet MS"/>
              </a:rPr>
              <a:t> </a:t>
            </a:r>
            <a:r>
              <a:rPr lang="en-IN" sz="1600" spc="-5" dirty="0">
                <a:cs typeface="Trebuchet MS"/>
              </a:rPr>
              <a:t>reduction</a:t>
            </a:r>
            <a:endParaRPr lang="en-IN" sz="1600" dirty="0">
              <a:cs typeface="Trebuchet MS"/>
            </a:endParaRPr>
          </a:p>
          <a:p>
            <a:pPr marL="304780" indent="-233663">
              <a:spcBef>
                <a:spcPts val="540"/>
              </a:spcBef>
              <a:buFont typeface="Arial"/>
              <a:buChar char="•"/>
              <a:tabLst>
                <a:tab pos="304146" algn="l"/>
                <a:tab pos="304780" algn="l"/>
              </a:tabLst>
            </a:pPr>
            <a:r>
              <a:rPr lang="en-IN" sz="1600" dirty="0">
                <a:cs typeface="Trebuchet MS"/>
              </a:rPr>
              <a:t>Brand </a:t>
            </a:r>
            <a:r>
              <a:rPr lang="en-IN" sz="1600" spc="-30" dirty="0">
                <a:cs typeface="Trebuchet MS"/>
              </a:rPr>
              <a:t>Value</a:t>
            </a:r>
            <a:r>
              <a:rPr lang="en-IN" sz="1600" spc="-76" dirty="0">
                <a:cs typeface="Trebuchet MS"/>
              </a:rPr>
              <a:t> </a:t>
            </a:r>
            <a:r>
              <a:rPr lang="en-IN" sz="1600" spc="-5" dirty="0">
                <a:cs typeface="Trebuchet MS"/>
              </a:rPr>
              <a:t>increase</a:t>
            </a:r>
            <a:endParaRPr lang="en-IN" sz="1600" dirty="0">
              <a:cs typeface="Trebuchet MS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7696200" y="1828800"/>
            <a:ext cx="3657601" cy="4637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65" indent="-285750">
              <a:spcBef>
                <a:spcPts val="1650"/>
              </a:spcBef>
              <a:buFont typeface="Arial" pitchFamily="34" charset="0"/>
              <a:buChar char="•"/>
              <a:tabLst>
                <a:tab pos="316844" algn="l"/>
                <a:tab pos="317480" algn="l"/>
              </a:tabLst>
            </a:pPr>
            <a:r>
              <a:rPr sz="1600" spc="20" dirty="0" smtClean="0">
                <a:cs typeface="Trebuchet MS"/>
              </a:rPr>
              <a:t>Method</a:t>
            </a:r>
            <a:r>
              <a:rPr sz="1600" spc="-85" dirty="0" smtClean="0">
                <a:cs typeface="Trebuchet MS"/>
              </a:rPr>
              <a:t> </a:t>
            </a:r>
            <a:r>
              <a:rPr sz="1600" spc="20" dirty="0">
                <a:cs typeface="Trebuchet MS"/>
              </a:rPr>
              <a:t>1</a:t>
            </a:r>
            <a:endParaRPr sz="1600" dirty="0">
              <a:cs typeface="Trebuchet MS"/>
            </a:endParaRPr>
          </a:p>
          <a:p>
            <a:pPr marL="774651" lvl="1" indent="-208265">
              <a:spcBef>
                <a:spcPts val="79"/>
              </a:spcBef>
              <a:buFont typeface="Arial"/>
              <a:buChar char="•"/>
              <a:tabLst>
                <a:tab pos="774016" algn="l"/>
                <a:tab pos="774651" algn="l"/>
              </a:tabLst>
            </a:pPr>
            <a:r>
              <a:rPr sz="1600" spc="20" dirty="0">
                <a:cs typeface="Trebuchet MS"/>
              </a:rPr>
              <a:t>System recommends </a:t>
            </a:r>
            <a:r>
              <a:rPr sz="1600" spc="16" dirty="0">
                <a:cs typeface="Trebuchet MS"/>
              </a:rPr>
              <a:t>of actions/interventions </a:t>
            </a:r>
            <a:r>
              <a:rPr sz="1600" spc="20" dirty="0">
                <a:cs typeface="Trebuchet MS"/>
              </a:rPr>
              <a:t>on</a:t>
            </a:r>
            <a:r>
              <a:rPr sz="1600" spc="-49" dirty="0">
                <a:cs typeface="Trebuchet MS"/>
              </a:rPr>
              <a:t> </a:t>
            </a:r>
            <a:r>
              <a:rPr sz="1600" spc="20" dirty="0">
                <a:cs typeface="Trebuchet MS"/>
              </a:rPr>
              <a:t>Segments</a:t>
            </a:r>
            <a:endParaRPr sz="1600" dirty="0">
              <a:cs typeface="Trebuchet MS"/>
            </a:endParaRPr>
          </a:p>
          <a:p>
            <a:pPr marL="1231821" lvl="2" indent="-208265">
              <a:spcBef>
                <a:spcPts val="16"/>
              </a:spcBef>
              <a:buFont typeface="Arial"/>
              <a:buChar char="•"/>
              <a:tabLst>
                <a:tab pos="1231187" algn="l"/>
                <a:tab pos="1231821" algn="l"/>
              </a:tabLst>
            </a:pPr>
            <a:r>
              <a:rPr sz="1600" spc="20" dirty="0">
                <a:cs typeface="Trebuchet MS"/>
              </a:rPr>
              <a:t>Total Desired Renewal %age</a:t>
            </a:r>
          </a:p>
          <a:p>
            <a:pPr marL="1231821" lvl="2" indent="-208265">
              <a:spcBef>
                <a:spcPts val="76"/>
              </a:spcBef>
              <a:buFont typeface="Arial"/>
              <a:buChar char="•"/>
              <a:tabLst>
                <a:tab pos="1231187" algn="l"/>
                <a:tab pos="1231821" algn="l"/>
              </a:tabLst>
            </a:pPr>
            <a:r>
              <a:rPr sz="1600" spc="20" dirty="0">
                <a:cs typeface="Trebuchet MS"/>
              </a:rPr>
              <a:t>Segment level Renewal %age</a:t>
            </a:r>
          </a:p>
          <a:p>
            <a:pPr lvl="2">
              <a:spcBef>
                <a:spcPts val="20"/>
              </a:spcBef>
              <a:buClr>
                <a:srgbClr val="002060"/>
              </a:buClr>
              <a:buFont typeface="Arial"/>
              <a:buChar char="•"/>
            </a:pPr>
            <a:endParaRPr sz="1600" spc="20" dirty="0">
              <a:cs typeface="Trebuchet MS"/>
            </a:endParaRPr>
          </a:p>
          <a:p>
            <a:pPr marL="317480" indent="-208265">
              <a:buFont typeface="Arial"/>
              <a:buChar char="•"/>
              <a:tabLst>
                <a:tab pos="316844" algn="l"/>
                <a:tab pos="317480" algn="l"/>
              </a:tabLst>
            </a:pPr>
            <a:r>
              <a:rPr sz="1600" spc="20" dirty="0">
                <a:cs typeface="Trebuchet MS"/>
              </a:rPr>
              <a:t>Method</a:t>
            </a:r>
            <a:r>
              <a:rPr sz="1600" spc="-85" dirty="0">
                <a:cs typeface="Trebuchet MS"/>
              </a:rPr>
              <a:t> </a:t>
            </a:r>
            <a:r>
              <a:rPr sz="1600" spc="20" dirty="0">
                <a:cs typeface="Trebuchet MS"/>
              </a:rPr>
              <a:t>2</a:t>
            </a:r>
            <a:endParaRPr sz="1600" dirty="0">
              <a:cs typeface="Trebuchet MS"/>
            </a:endParaRPr>
          </a:p>
          <a:p>
            <a:pPr marL="774651" lvl="1" indent="-208265">
              <a:spcBef>
                <a:spcPts val="79"/>
              </a:spcBef>
              <a:buFont typeface="Arial"/>
              <a:buChar char="•"/>
              <a:tabLst>
                <a:tab pos="774016" algn="l"/>
                <a:tab pos="774651" algn="l"/>
              </a:tabLst>
            </a:pPr>
            <a:r>
              <a:rPr sz="1600" spc="20" dirty="0">
                <a:cs typeface="Trebuchet MS"/>
              </a:rPr>
              <a:t>Manual </a:t>
            </a:r>
            <a:r>
              <a:rPr sz="1600" spc="16" dirty="0">
                <a:cs typeface="Trebuchet MS"/>
              </a:rPr>
              <a:t>choice of segments for</a:t>
            </a:r>
            <a:r>
              <a:rPr sz="1600" dirty="0">
                <a:cs typeface="Trebuchet MS"/>
              </a:rPr>
              <a:t> </a:t>
            </a:r>
            <a:r>
              <a:rPr sz="1600" spc="16" dirty="0">
                <a:cs typeface="Trebuchet MS"/>
              </a:rPr>
              <a:t>actions/interventions</a:t>
            </a:r>
            <a:endParaRPr sz="1600" dirty="0">
              <a:cs typeface="Trebuchet MS"/>
            </a:endParaRPr>
          </a:p>
          <a:p>
            <a:pPr marL="1231821" lvl="2" indent="-208265">
              <a:spcBef>
                <a:spcPts val="79"/>
              </a:spcBef>
              <a:buFont typeface="Arial"/>
              <a:buChar char="•"/>
              <a:tabLst>
                <a:tab pos="1231187" algn="l"/>
                <a:tab pos="1231821" algn="l"/>
              </a:tabLst>
            </a:pPr>
            <a:r>
              <a:rPr sz="1600" spc="20" dirty="0">
                <a:cs typeface="Trebuchet MS"/>
              </a:rPr>
              <a:t>System shows </a:t>
            </a:r>
            <a:r>
              <a:rPr sz="1600" spc="16" dirty="0">
                <a:cs typeface="Trebuchet MS"/>
              </a:rPr>
              <a:t>overall</a:t>
            </a:r>
            <a:r>
              <a:rPr sz="1600" spc="-85" dirty="0">
                <a:cs typeface="Trebuchet MS"/>
              </a:rPr>
              <a:t> </a:t>
            </a:r>
            <a:r>
              <a:rPr sz="1600" spc="16" dirty="0">
                <a:cs typeface="Trebuchet MS"/>
              </a:rPr>
              <a:t>effect</a:t>
            </a:r>
            <a:endParaRPr sz="1600" dirty="0">
              <a:cs typeface="Trebuchet MS"/>
            </a:endParaRPr>
          </a:p>
          <a:p>
            <a:pPr lvl="2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endParaRPr sz="1600" dirty="0">
              <a:cs typeface="Times New Roman"/>
            </a:endParaRPr>
          </a:p>
          <a:p>
            <a:pPr marL="108578">
              <a:spcBef>
                <a:spcPts val="1025"/>
              </a:spcBef>
            </a:pPr>
            <a:r>
              <a:rPr sz="1600" spc="30" baseline="3472" dirty="0">
                <a:cs typeface="MS UI Gothic"/>
              </a:rPr>
              <a:t>➢</a:t>
            </a:r>
            <a:r>
              <a:rPr sz="1600" i="1" spc="20" dirty="0">
                <a:cs typeface="Trebuchet MS"/>
              </a:rPr>
              <a:t>Power </a:t>
            </a:r>
            <a:r>
              <a:rPr sz="1600" i="1" spc="16" dirty="0">
                <a:cs typeface="Trebuchet MS"/>
              </a:rPr>
              <a:t>User determines segments</a:t>
            </a:r>
            <a:r>
              <a:rPr sz="1600" i="1" spc="30" dirty="0">
                <a:cs typeface="Trebuchet MS"/>
              </a:rPr>
              <a:t> </a:t>
            </a:r>
            <a:r>
              <a:rPr sz="1600" i="1" spc="16" dirty="0">
                <a:cs typeface="Trebuchet MS"/>
              </a:rPr>
              <a:t>Focus</a:t>
            </a:r>
            <a:endParaRPr sz="1600" dirty="0">
              <a:cs typeface="Trebuchet MS"/>
            </a:endParaRPr>
          </a:p>
          <a:p>
            <a:pPr marL="774651" lvl="1" indent="-208265">
              <a:spcBef>
                <a:spcPts val="79"/>
              </a:spcBef>
              <a:buFont typeface="Arial"/>
              <a:buChar char="•"/>
              <a:tabLst>
                <a:tab pos="774016" algn="l"/>
                <a:tab pos="774651" algn="l"/>
              </a:tabLst>
            </a:pPr>
            <a:r>
              <a:rPr sz="1600" i="1" spc="20" dirty="0">
                <a:cs typeface="Trebuchet MS"/>
              </a:rPr>
              <a:t>How much </a:t>
            </a:r>
            <a:r>
              <a:rPr sz="1600" i="1" spc="16" dirty="0">
                <a:cs typeface="Trebuchet MS"/>
              </a:rPr>
              <a:t>each </a:t>
            </a:r>
            <a:r>
              <a:rPr sz="1600" i="1" spc="20" dirty="0">
                <a:cs typeface="Trebuchet MS"/>
              </a:rPr>
              <a:t>segment </a:t>
            </a:r>
            <a:r>
              <a:rPr sz="1600" i="1" spc="16" dirty="0">
                <a:cs typeface="Trebuchet MS"/>
              </a:rPr>
              <a:t>can </a:t>
            </a:r>
            <a:r>
              <a:rPr sz="1600" i="1" spc="20" dirty="0">
                <a:cs typeface="Trebuchet MS"/>
              </a:rPr>
              <a:t>improve</a:t>
            </a:r>
            <a:r>
              <a:rPr sz="1600" i="1" spc="-55" dirty="0">
                <a:cs typeface="Trebuchet MS"/>
              </a:rPr>
              <a:t> </a:t>
            </a:r>
            <a:r>
              <a:rPr sz="1600" i="1" spc="16" dirty="0">
                <a:cs typeface="Trebuchet MS"/>
              </a:rPr>
              <a:t>(practically)</a:t>
            </a:r>
            <a:endParaRPr sz="1600" dirty="0">
              <a:cs typeface="Trebuchet MS"/>
            </a:endParaRPr>
          </a:p>
          <a:p>
            <a:pPr marL="774651" lvl="1" indent="-208265">
              <a:spcBef>
                <a:spcPts val="79"/>
              </a:spcBef>
              <a:buFont typeface="Arial"/>
              <a:buChar char="•"/>
              <a:tabLst>
                <a:tab pos="774016" algn="l"/>
                <a:tab pos="774651" algn="l"/>
              </a:tabLst>
            </a:pPr>
            <a:r>
              <a:rPr sz="1600" i="1" spc="20" dirty="0">
                <a:cs typeface="Trebuchet MS"/>
              </a:rPr>
              <a:t>What </a:t>
            </a:r>
            <a:r>
              <a:rPr sz="1600" i="1" spc="16" dirty="0">
                <a:cs typeface="Trebuchet MS"/>
              </a:rPr>
              <a:t>will </a:t>
            </a:r>
            <a:r>
              <a:rPr sz="1600" i="1" spc="20" dirty="0">
                <a:cs typeface="Trebuchet MS"/>
              </a:rPr>
              <a:t>be </a:t>
            </a:r>
            <a:r>
              <a:rPr sz="1600" i="1" spc="16" dirty="0">
                <a:cs typeface="Trebuchet MS"/>
              </a:rPr>
              <a:t>the total impact </a:t>
            </a:r>
            <a:r>
              <a:rPr sz="1600" i="1" spc="20" dirty="0">
                <a:cs typeface="Trebuchet MS"/>
              </a:rPr>
              <a:t>on </a:t>
            </a:r>
            <a:r>
              <a:rPr sz="1600" i="1" spc="16" dirty="0">
                <a:cs typeface="Trebuchet MS"/>
              </a:rPr>
              <a:t>overall</a:t>
            </a:r>
            <a:r>
              <a:rPr sz="1600" i="1" spc="-30" dirty="0">
                <a:cs typeface="Trebuchet MS"/>
              </a:rPr>
              <a:t> </a:t>
            </a:r>
            <a:r>
              <a:rPr sz="1600" i="1" spc="16" dirty="0">
                <a:cs typeface="Trebuchet MS"/>
              </a:rPr>
              <a:t>renewal</a:t>
            </a:r>
            <a:endParaRPr sz="1600" dirty="0">
              <a:cs typeface="Trebuchet MS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8421414" y="646086"/>
            <a:ext cx="2354389" cy="313545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accent2"/>
            </a:solidFill>
          </a:ln>
        </p:spPr>
        <p:txBody>
          <a:bodyPr vert="horz" wrap="square" lIns="0" tIns="36193" rIns="0" bIns="0" rtlCol="0">
            <a:spAutoFit/>
          </a:bodyPr>
          <a:lstStyle>
            <a:lvl1pPr algn="ctr" defTabSz="1354142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9527">
              <a:spcBef>
                <a:spcPts val="285"/>
              </a:spcBef>
            </a:pPr>
            <a:r>
              <a:rPr lang="en-IN" sz="1800" b="1" spc="-5" dirty="0" smtClean="0">
                <a:solidFill>
                  <a:srgbClr val="FFFFFF"/>
                </a:solidFill>
                <a:latin typeface="+mn-lt"/>
              </a:rPr>
              <a:t>Operational</a:t>
            </a:r>
            <a:r>
              <a:rPr lang="en-IN" sz="1800" b="1" spc="-40" dirty="0" smtClean="0">
                <a:solidFill>
                  <a:srgbClr val="FFFFFF"/>
                </a:solidFill>
                <a:latin typeface="+mn-lt"/>
              </a:rPr>
              <a:t> </a:t>
            </a:r>
            <a:r>
              <a:rPr lang="en-IN" sz="1800" b="1" spc="-5" dirty="0" smtClean="0">
                <a:solidFill>
                  <a:srgbClr val="FFFFFF"/>
                </a:solidFill>
                <a:latin typeface="+mn-lt"/>
              </a:rPr>
              <a:t>Module</a:t>
            </a:r>
            <a:endParaRPr lang="en-IN" sz="1800" b="1" spc="-5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4" name="object 4"/>
          <p:cNvSpPr txBox="1">
            <a:spLocks/>
          </p:cNvSpPr>
          <p:nvPr/>
        </p:nvSpPr>
        <p:spPr>
          <a:xfrm>
            <a:off x="4285424" y="664837"/>
            <a:ext cx="2770505" cy="309697"/>
          </a:xfrm>
          <a:prstGeom prst="rect">
            <a:avLst/>
          </a:prstGeom>
          <a:solidFill>
            <a:schemeClr val="accent2"/>
          </a:solidFill>
          <a:ln w="6349">
            <a:solidFill>
              <a:schemeClr val="accent2"/>
            </a:solidFill>
          </a:ln>
        </p:spPr>
        <p:txBody>
          <a:bodyPr vert="horz" wrap="square" lIns="0" tIns="32382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49527" algn="ctr">
              <a:spcBef>
                <a:spcPts val="254"/>
              </a:spcBef>
            </a:pPr>
            <a:r>
              <a:rPr lang="en-IN" b="1" spc="-10" dirty="0" smtClean="0">
                <a:solidFill>
                  <a:srgbClr val="FFFFFF"/>
                </a:solidFill>
                <a:latin typeface="+mn-lt"/>
              </a:rPr>
              <a:t>Preferred </a:t>
            </a:r>
            <a:r>
              <a:rPr lang="en-IN" b="1" spc="-5" dirty="0" smtClean="0">
                <a:solidFill>
                  <a:srgbClr val="FFFFFF"/>
                </a:solidFill>
                <a:latin typeface="+mn-lt"/>
              </a:rPr>
              <a:t>Channel</a:t>
            </a:r>
            <a:r>
              <a:rPr lang="en-IN" b="1" spc="-35" dirty="0" smtClean="0">
                <a:solidFill>
                  <a:srgbClr val="FFFFFF"/>
                </a:solidFill>
                <a:latin typeface="+mn-lt"/>
              </a:rPr>
              <a:t> </a:t>
            </a:r>
            <a:r>
              <a:rPr lang="en-IN" b="1" spc="-5" dirty="0" smtClean="0">
                <a:solidFill>
                  <a:srgbClr val="FFFFFF"/>
                </a:solidFill>
                <a:latin typeface="+mn-lt"/>
              </a:rPr>
              <a:t>Module</a:t>
            </a:r>
            <a:endParaRPr lang="en-IN" b="1" spc="-5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6" name="object 5"/>
          <p:cNvSpPr txBox="1">
            <a:spLocks/>
          </p:cNvSpPr>
          <p:nvPr/>
        </p:nvSpPr>
        <p:spPr>
          <a:xfrm>
            <a:off x="842331" y="649014"/>
            <a:ext cx="2125980" cy="313545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accent2"/>
            </a:solidFill>
          </a:ln>
        </p:spPr>
        <p:txBody>
          <a:bodyPr vert="horz" wrap="square" lIns="0" tIns="36193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49527" algn="ctr">
              <a:spcBef>
                <a:spcPts val="285"/>
              </a:spcBef>
            </a:pPr>
            <a:r>
              <a:rPr lang="en-IN" b="1" spc="-10" dirty="0" smtClean="0">
                <a:solidFill>
                  <a:srgbClr val="FFFFFF"/>
                </a:solidFill>
                <a:latin typeface="+mn-lt"/>
              </a:rPr>
              <a:t>Profitability</a:t>
            </a:r>
            <a:r>
              <a:rPr lang="en-IN" b="1" spc="-46" dirty="0" smtClean="0">
                <a:solidFill>
                  <a:srgbClr val="FFFFFF"/>
                </a:solidFill>
                <a:latin typeface="+mn-lt"/>
              </a:rPr>
              <a:t> </a:t>
            </a:r>
            <a:r>
              <a:rPr lang="en-IN" b="1" spc="-5" dirty="0" smtClean="0">
                <a:solidFill>
                  <a:srgbClr val="FFFFFF"/>
                </a:solidFill>
                <a:latin typeface="+mn-lt"/>
              </a:rPr>
              <a:t>Module</a:t>
            </a:r>
            <a:endParaRPr lang="en-IN" b="1" spc="-5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7094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683</Words>
  <Application>Microsoft Office PowerPoint</Application>
  <PresentationFormat>Custom</PresentationFormat>
  <Paragraphs>178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INSURANCE ANALYTICS SUITE</vt:lpstr>
      <vt:lpstr>Pentation Analytics: Credentials</vt:lpstr>
      <vt:lpstr># PENTATION ANALYTICS : CREDENTIALS</vt:lpstr>
      <vt:lpstr>Big Data platform implementation &amp; predictive  analytics applications on existing transaction  systems, processes &amp; practices for the enterprise</vt:lpstr>
      <vt:lpstr>PowerPoint Presentation</vt:lpstr>
      <vt:lpstr># PENTATION INSURANCE ANALYTICS SUITE – RETENTION - MODULES</vt:lpstr>
      <vt:lpstr>Probability Module : Static, at the beginning of Renewal process</vt:lpstr>
      <vt:lpstr>Probability Module : Dynamic, leading to date T</vt:lpstr>
      <vt:lpstr>PowerPoint Presentation</vt:lpstr>
      <vt:lpstr># INSURANCE ANALYTICS SUITE – RETENTION – PRODUCT IMPLEMENTATION IMPACT</vt:lpstr>
      <vt:lpstr># PENTATION INSURANCE ANALYTICS SUITE – RETENTION - SPECIAL BENEFITS</vt:lpstr>
      <vt:lpstr>Pentation Analytics has implemented ISO 27001:2013, an Information Security Management 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PENTATION ANALYTICS</dc:title>
  <dc:creator>Shraddha M. Patkar</dc:creator>
  <cp:lastModifiedBy>Shraddha M. Patkar</cp:lastModifiedBy>
  <cp:revision>13</cp:revision>
  <dcterms:created xsi:type="dcterms:W3CDTF">2017-04-10T14:56:26Z</dcterms:created>
  <dcterms:modified xsi:type="dcterms:W3CDTF">2017-07-05T07:23:32Z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2017-04-10T00:00:00Z</vt:filetime>
  </property>
</Properties>
</file>