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2" r:id="rId6"/>
    <p:sldId id="263" r:id="rId7"/>
    <p:sldId id="267" r:id="rId8"/>
    <p:sldId id="26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988"/>
    <a:srgbClr val="DA4B5A"/>
    <a:srgbClr val="004A94"/>
    <a:srgbClr val="02B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2"/>
    <p:restoredTop sz="95179"/>
  </p:normalViewPr>
  <p:slideViewPr>
    <p:cSldViewPr snapToGrid="0" snapToObjects="1">
      <p:cViewPr>
        <p:scale>
          <a:sx n="85" d="100"/>
          <a:sy n="85" d="100"/>
        </p:scale>
        <p:origin x="184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0DC26-8F36-A244-B2AA-F8B86CDFAF9F}" type="datetimeFigureOut">
              <a:rPr lang="en-US" smtClean="0"/>
              <a:t>6/23/17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D72A4-CD83-D544-8DA0-809FF59F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3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72A4-CD83-D544-8DA0-809FF59FFD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6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72A4-CD83-D544-8DA0-809FF59FFD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7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72A4-CD83-D544-8DA0-809FF59FFD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D72A4-CD83-D544-8DA0-809FF59FFD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771C-4BF5-D445-BFDD-4ECE12FCE286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4F4A-1BA6-F34B-A377-C446957B8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771C-4BF5-D445-BFDD-4ECE12FCE286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4F4A-1BA6-F34B-A377-C446957B8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771C-4BF5-D445-BFDD-4ECE12FCE286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4F4A-1BA6-F34B-A377-C446957B8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9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771C-4BF5-D445-BFDD-4ECE12FCE286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4F4A-1BA6-F34B-A377-C446957B8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5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771C-4BF5-D445-BFDD-4ECE12FCE286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4F4A-1BA6-F34B-A377-C446957B8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8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771C-4BF5-D445-BFDD-4ECE12FCE286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4F4A-1BA6-F34B-A377-C446957B8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771C-4BF5-D445-BFDD-4ECE12FCE286}" type="datetimeFigureOut">
              <a:rPr lang="en-US" smtClean="0"/>
              <a:t>6/23/17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4F4A-1BA6-F34B-A377-C446957B8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771C-4BF5-D445-BFDD-4ECE12FCE286}" type="datetimeFigureOut">
              <a:rPr lang="en-US" smtClean="0"/>
              <a:t>6/23/17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4F4A-1BA6-F34B-A377-C446957B8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771C-4BF5-D445-BFDD-4ECE12FCE286}" type="datetimeFigureOut">
              <a:rPr lang="en-US" smtClean="0"/>
              <a:t>6/23/17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4F4A-1BA6-F34B-A377-C446957B8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8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771C-4BF5-D445-BFDD-4ECE12FCE286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4F4A-1BA6-F34B-A377-C446957B8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1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771C-4BF5-D445-BFDD-4ECE12FCE286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4F4A-1BA6-F34B-A377-C446957B8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1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D771C-4BF5-D445-BFDD-4ECE12FCE286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4F4A-1BA6-F34B-A377-C446957B8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2.wdp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estpasmonidee.blogspot.hk/2016/11/axa-teste-un-robot-coach-sante.html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-digital-insurer.com/blog/using-ai-customer-engagemen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3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hyperlink" Target="../../../../Downloads/1min%20highlight%20FINAL%20cut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r="3221"/>
          <a:stretch/>
        </p:blipFill>
        <p:spPr>
          <a:xfrm>
            <a:off x="0" y="1499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12" y="981242"/>
            <a:ext cx="1560576" cy="1560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2407" y="2978883"/>
            <a:ext cx="4259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4A94"/>
                </a:solidFill>
                <a:latin typeface="Colonna MT" charset="0"/>
                <a:ea typeface="Colonna MT" charset="0"/>
                <a:cs typeface="Colonna MT" charset="0"/>
              </a:rPr>
              <a:t>XTRA BY AXA </a:t>
            </a:r>
            <a:endParaRPr lang="en-US" sz="4800" b="1" dirty="0">
              <a:solidFill>
                <a:srgbClr val="004A94"/>
              </a:solidFill>
              <a:latin typeface="Colonna MT" charset="0"/>
              <a:ea typeface="Colonna MT" charset="0"/>
              <a:cs typeface="Colonna MT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96550" y="3920102"/>
            <a:ext cx="4150895" cy="0"/>
          </a:xfrm>
          <a:prstGeom prst="line">
            <a:avLst/>
          </a:prstGeom>
          <a:ln w="19050">
            <a:solidFill>
              <a:srgbClr val="004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67161" y="4232881"/>
            <a:ext cx="5384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pple Symbols" charset="0"/>
                <a:ea typeface="Apple Symbols" charset="0"/>
                <a:cs typeface="Apple Symbols" charset="0"/>
              </a:rPr>
              <a:t>Free wellness personal coach </a:t>
            </a:r>
          </a:p>
          <a:p>
            <a:pPr algn="ctr"/>
            <a:r>
              <a:rPr lang="en-US" sz="2400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that rewards you for living a healthy lifestyle</a:t>
            </a:r>
            <a:endParaRPr lang="en-US" sz="2400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57" y="6187857"/>
            <a:ext cx="539461" cy="5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59" y="618785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9" b="16856"/>
          <a:stretch/>
        </p:blipFill>
        <p:spPr>
          <a:xfrm>
            <a:off x="0" y="0"/>
            <a:ext cx="9144000" cy="2779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2411" y="3103001"/>
            <a:ext cx="42591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4A94"/>
                </a:solidFill>
                <a:latin typeface="Colonna MT" charset="0"/>
                <a:ea typeface="Colonna MT" charset="0"/>
                <a:cs typeface="Colonna MT" charset="0"/>
              </a:rPr>
              <a:t>THE PROJECT</a:t>
            </a:r>
            <a:endParaRPr lang="en-US" sz="4500" b="1" dirty="0">
              <a:solidFill>
                <a:srgbClr val="004A94"/>
              </a:solidFill>
              <a:latin typeface="Colonna MT" charset="0"/>
              <a:ea typeface="Colonna MT" charset="0"/>
              <a:cs typeface="Colonna MT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96553" y="3920102"/>
            <a:ext cx="4150895" cy="0"/>
          </a:xfrm>
          <a:prstGeom prst="line">
            <a:avLst/>
          </a:prstGeom>
          <a:ln w="19050">
            <a:solidFill>
              <a:srgbClr val="004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72" y="4211538"/>
            <a:ext cx="1438562" cy="1440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94797" y="5789085"/>
            <a:ext cx="2495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4A94"/>
                </a:solidFill>
                <a:latin typeface="Colonna MT" charset="0"/>
                <a:ea typeface="Colonna MT" charset="0"/>
                <a:cs typeface="Colonna MT" charset="0"/>
              </a:rPr>
              <a:t>AXA HONG KONG</a:t>
            </a:r>
          </a:p>
          <a:p>
            <a:pPr algn="ctr"/>
            <a:r>
              <a:rPr lang="en-US" sz="2000" b="1" dirty="0" smtClean="0">
                <a:solidFill>
                  <a:srgbClr val="004A94"/>
                </a:solidFill>
                <a:latin typeface="Colonna MT" charset="0"/>
                <a:ea typeface="Colonna MT" charset="0"/>
                <a:cs typeface="Colonna MT" charset="0"/>
              </a:rPr>
              <a:t>AXA LAB SHANGHAI</a:t>
            </a:r>
            <a:endParaRPr lang="en-US" sz="2000" b="1" dirty="0">
              <a:solidFill>
                <a:srgbClr val="004A94"/>
              </a:solidFill>
              <a:latin typeface="Colonna MT" charset="0"/>
              <a:ea typeface="Colonna MT" charset="0"/>
              <a:cs typeface="Colonna MT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19" b="27211" l="2400" r="33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2" t="13293" r="71449" b="75016"/>
          <a:stretch/>
        </p:blipFill>
        <p:spPr>
          <a:xfrm>
            <a:off x="5927448" y="4211538"/>
            <a:ext cx="1440000" cy="1440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555582" y="5742918"/>
            <a:ext cx="2183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2B2EE"/>
                </a:solidFill>
                <a:latin typeface="Colonna MT" charset="0"/>
                <a:ea typeface="Colonna MT" charset="0"/>
                <a:cs typeface="Colonna MT" charset="0"/>
              </a:rPr>
              <a:t>BOUNDLSS</a:t>
            </a:r>
            <a:endParaRPr lang="en-US" sz="2000" b="1" dirty="0">
              <a:solidFill>
                <a:srgbClr val="02B2EE"/>
              </a:solidFill>
              <a:latin typeface="Colonna MT" charset="0"/>
              <a:ea typeface="Colonna MT" charset="0"/>
              <a:cs typeface="Colonna MT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8477" y="6175300"/>
            <a:ext cx="4006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2B2EE"/>
                </a:solidFill>
                <a:latin typeface="Apple Symbols" charset="0"/>
                <a:ea typeface="Apple Symbols" charset="0"/>
                <a:cs typeface="Apple Symbols" charset="0"/>
              </a:rPr>
              <a:t>Australian InsurTech Startup of the year 2016</a:t>
            </a:r>
          </a:p>
          <a:p>
            <a:pPr algn="ctr"/>
            <a:r>
              <a:rPr lang="en-US" sz="1600" b="1" dirty="0" smtClean="0">
                <a:solidFill>
                  <a:srgbClr val="02B2EE"/>
                </a:solidFill>
                <a:latin typeface="Apple Symbols" charset="0"/>
                <a:ea typeface="Apple Symbols" charset="0"/>
                <a:cs typeface="Apple Symbols" charset="0"/>
              </a:rPr>
              <a:t>Part of the Asian InsurTech </a:t>
            </a:r>
            <a:r>
              <a:rPr lang="en-US" sz="1600" b="1" dirty="0">
                <a:solidFill>
                  <a:srgbClr val="02B2EE"/>
                </a:solidFill>
                <a:latin typeface="Apple Symbols" charset="0"/>
                <a:ea typeface="Apple Symbols" charset="0"/>
                <a:cs typeface="Apple Symbols" charset="0"/>
              </a:rPr>
              <a:t>Startup</a:t>
            </a:r>
            <a:r>
              <a:rPr lang="en-US" sz="1600" b="1" dirty="0" smtClean="0">
                <a:solidFill>
                  <a:srgbClr val="02B2EE"/>
                </a:solidFill>
                <a:latin typeface="Apple Symbols" charset="0"/>
                <a:ea typeface="Apple Symbols" charset="0"/>
                <a:cs typeface="Apple Symbols" charset="0"/>
              </a:rPr>
              <a:t> Roadshow 2017</a:t>
            </a:r>
            <a:endParaRPr lang="en-US" sz="1600" b="1" dirty="0">
              <a:solidFill>
                <a:srgbClr val="02B2EE"/>
              </a:solidFill>
              <a:latin typeface="Apple Symbols" charset="0"/>
              <a:ea typeface="Apple Symbols" charset="0"/>
              <a:cs typeface="Apple Symbo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179497"/>
            <a:ext cx="43916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mtClean="0">
                <a:solidFill>
                  <a:srgbClr val="004A94"/>
                </a:solidFill>
                <a:latin typeface="Colonna MT" charset="0"/>
                <a:ea typeface="Colonna MT" charset="0"/>
                <a:cs typeface="Colonna MT" charset="0"/>
              </a:rPr>
              <a:t>MISSION</a:t>
            </a:r>
            <a:endParaRPr lang="en-US" sz="4500" b="1" dirty="0">
              <a:solidFill>
                <a:srgbClr val="004A94"/>
              </a:solidFill>
              <a:latin typeface="Colonna MT" charset="0"/>
              <a:ea typeface="Colonna MT" charset="0"/>
              <a:cs typeface="Colonna M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8366" y="3080968"/>
            <a:ext cx="41856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4A94"/>
                </a:solidFill>
                <a:latin typeface="Colonna MT" charset="0"/>
                <a:ea typeface="Colonna MT" charset="0"/>
                <a:cs typeface="Colonna MT" charset="0"/>
              </a:rPr>
              <a:t>VISION</a:t>
            </a:r>
            <a:endParaRPr lang="en-US" sz="4500" b="1" dirty="0">
              <a:solidFill>
                <a:srgbClr val="004A94"/>
              </a:solidFill>
              <a:latin typeface="Colonna MT" charset="0"/>
              <a:ea typeface="Colonna MT" charset="0"/>
              <a:cs typeface="Colonna M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r="14775"/>
          <a:stretch/>
        </p:blipFill>
        <p:spPr>
          <a:xfrm>
            <a:off x="-14990" y="3820628"/>
            <a:ext cx="4391696" cy="305236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03736" y="1001376"/>
            <a:ext cx="3987960" cy="1588"/>
          </a:xfrm>
          <a:prstGeom prst="line">
            <a:avLst/>
          </a:prstGeom>
          <a:ln w="19050">
            <a:solidFill>
              <a:srgbClr val="004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75736" y="3796081"/>
            <a:ext cx="4150895" cy="0"/>
          </a:xfrm>
          <a:prstGeom prst="line">
            <a:avLst/>
          </a:prstGeom>
          <a:ln w="19050">
            <a:solidFill>
              <a:srgbClr val="004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51379" y="4376681"/>
            <a:ext cx="3799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Moving from </a:t>
            </a:r>
          </a:p>
          <a:p>
            <a:pPr algn="ctr"/>
            <a:r>
              <a:rPr lang="en-US" sz="2400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Health Payer </a:t>
            </a:r>
          </a:p>
          <a:p>
            <a:pPr algn="ctr"/>
            <a:r>
              <a:rPr lang="en-US" sz="2400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to Health Partner</a:t>
            </a:r>
            <a:endParaRPr lang="en-US" sz="2400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912" y="1619577"/>
            <a:ext cx="3799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Improve health and wellness life of Hong Kong people</a:t>
            </a:r>
            <a:endParaRPr lang="en-US" sz="2400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77" b="9078"/>
          <a:stretch/>
        </p:blipFill>
        <p:spPr>
          <a:xfrm>
            <a:off x="4737487" y="0"/>
            <a:ext cx="4406513" cy="2839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57" y="6187857"/>
            <a:ext cx="539461" cy="5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59" y="618785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140860"/>
            <a:ext cx="91440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4A94"/>
                </a:solidFill>
                <a:latin typeface="Colonna MT" charset="0"/>
                <a:ea typeface="Colonna MT" charset="0"/>
                <a:cs typeface="Colonna MT" charset="0"/>
              </a:rPr>
              <a:t>THE APP</a:t>
            </a:r>
            <a:endParaRPr lang="en-US" sz="4500" b="1" dirty="0">
              <a:solidFill>
                <a:srgbClr val="004A94"/>
              </a:solidFill>
              <a:latin typeface="Colonna MT" charset="0"/>
              <a:ea typeface="Colonna MT" charset="0"/>
              <a:cs typeface="Colonna M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06073" y="964327"/>
            <a:ext cx="5203065" cy="0"/>
          </a:xfrm>
          <a:prstGeom prst="line">
            <a:avLst/>
          </a:prstGeom>
          <a:ln w="19050">
            <a:solidFill>
              <a:srgbClr val="004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0" r="54297"/>
          <a:stretch/>
        </p:blipFill>
        <p:spPr>
          <a:xfrm>
            <a:off x="592428" y="1376981"/>
            <a:ext cx="2627290" cy="482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2" y="2064947"/>
            <a:ext cx="1927219" cy="34278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25253" y="2266487"/>
            <a:ext cx="517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Alex</a:t>
            </a:r>
          </a:p>
          <a:p>
            <a:pPr algn="ctr"/>
            <a:endParaRPr lang="en-US" sz="2400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  <a:p>
            <a:pPr algn="ctr"/>
            <a:r>
              <a:rPr lang="en-US" sz="2400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24/7 wellness personal coach</a:t>
            </a:r>
          </a:p>
          <a:p>
            <a:pPr algn="ctr"/>
            <a:endParaRPr lang="en-US" sz="2400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  <a:p>
            <a:pPr algn="ctr"/>
            <a:r>
              <a:rPr lang="en-US" sz="2400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Smart coach part Human / part Robot </a:t>
            </a:r>
          </a:p>
          <a:p>
            <a:pPr algn="ctr"/>
            <a:endParaRPr lang="en-US" sz="2400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  <a:p>
            <a:pPr algn="ctr"/>
            <a:r>
              <a:rPr lang="en-US" sz="2400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Personalized advices on Fitness, Nutrition, Activity, HK sport events</a:t>
            </a:r>
            <a:r>
              <a:rPr lang="mr-IN" sz="2400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…</a:t>
            </a:r>
            <a:r>
              <a:rPr lang="en-US" sz="2400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 </a:t>
            </a:r>
            <a:endParaRPr lang="en-US" sz="2400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57" y="6187857"/>
            <a:ext cx="539461" cy="5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59" y="618785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140860"/>
            <a:ext cx="91440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4A94"/>
                </a:solidFill>
                <a:latin typeface="Colonna MT" charset="0"/>
                <a:ea typeface="Colonna MT" charset="0"/>
                <a:cs typeface="Colonna MT" charset="0"/>
              </a:rPr>
              <a:t>FEATURES</a:t>
            </a:r>
            <a:endParaRPr lang="en-US" sz="4500" b="1" dirty="0">
              <a:solidFill>
                <a:srgbClr val="004A94"/>
              </a:solidFill>
              <a:latin typeface="Colonna MT" charset="0"/>
              <a:ea typeface="Colonna MT" charset="0"/>
              <a:cs typeface="Colonna M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06073" y="964327"/>
            <a:ext cx="5203065" cy="0"/>
          </a:xfrm>
          <a:prstGeom prst="line">
            <a:avLst/>
          </a:prstGeom>
          <a:ln w="19050">
            <a:solidFill>
              <a:srgbClr val="004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74" y="1540042"/>
            <a:ext cx="1440000" cy="1440000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17" y="1540042"/>
            <a:ext cx="1440000" cy="14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668" y="3411377"/>
            <a:ext cx="244241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pple Symbols" charset="0"/>
                <a:ea typeface="Apple Symbols" charset="0"/>
                <a:cs typeface="Apple Symbols" charset="0"/>
              </a:rPr>
              <a:t>Follow your Fitness </a:t>
            </a:r>
            <a:r>
              <a:rPr lang="en-US" sz="2400" b="1" dirty="0">
                <a:solidFill>
                  <a:srgbClr val="FF0000"/>
                </a:solidFill>
                <a:latin typeface="Apple Symbols" charset="0"/>
                <a:ea typeface="Apple Symbols" charset="0"/>
                <a:cs typeface="Apple Symbols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pple Symbols" charset="0"/>
                <a:ea typeface="Apple Symbols" charset="0"/>
                <a:cs typeface="Apple Symbols" charset="0"/>
              </a:rPr>
              <a:t>ctivity</a:t>
            </a:r>
          </a:p>
          <a:p>
            <a:pPr algn="ctr"/>
            <a:endParaRPr lang="en-US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  <a:p>
            <a:pPr algn="ctr"/>
            <a:r>
              <a:rPr lang="en-US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200+ wearables and health mobile apps compatible </a:t>
            </a:r>
          </a:p>
          <a:p>
            <a:pPr algn="ctr"/>
            <a:endParaRPr lang="en-US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  <a:p>
            <a:pPr algn="ctr"/>
            <a:r>
              <a:rPr lang="en-US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Fitbit, Apple, Withings, Strava</a:t>
            </a:r>
            <a:endParaRPr lang="en-US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0793" y="3411376"/>
            <a:ext cx="244241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pple Symbols" charset="0"/>
                <a:ea typeface="Apple Symbols" charset="0"/>
                <a:cs typeface="Apple Symbols" charset="0"/>
              </a:rPr>
              <a:t>Complete Challenges</a:t>
            </a:r>
          </a:p>
          <a:p>
            <a:pPr algn="ctr"/>
            <a:endParaRPr lang="en-US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  <a:p>
            <a:pPr algn="ctr"/>
            <a:endParaRPr lang="en-US" b="1" dirty="0" smtClean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  <a:p>
            <a:pPr algn="ctr"/>
            <a:endParaRPr lang="en-US" sz="500" b="1" dirty="0" smtClean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  <a:p>
            <a:pPr algn="ctr"/>
            <a:r>
              <a:rPr lang="en-US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8000 steps / day </a:t>
            </a:r>
          </a:p>
          <a:p>
            <a:pPr algn="ctr"/>
            <a:endParaRPr lang="en-US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  <a:p>
            <a:pPr algn="ctr"/>
            <a:r>
              <a:rPr lang="en-US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 Walk to Tian Tian Buddha</a:t>
            </a:r>
          </a:p>
          <a:p>
            <a:pPr algn="ctr"/>
            <a:endParaRPr lang="en-US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  <a:p>
            <a:pPr algn="ctr"/>
            <a:r>
              <a:rPr lang="en-US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Talk to Alex</a:t>
            </a:r>
            <a:endParaRPr lang="en-US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7918" y="3411375"/>
            <a:ext cx="244241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pple Symbols" charset="0"/>
                <a:ea typeface="Apple Symbols" charset="0"/>
                <a:cs typeface="Apple Symbols" charset="0"/>
              </a:rPr>
              <a:t>Redeem Great Rewards</a:t>
            </a:r>
          </a:p>
          <a:p>
            <a:pPr algn="ctr"/>
            <a:endParaRPr lang="en-US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  <a:p>
            <a:pPr algn="ctr"/>
            <a:r>
              <a:rPr lang="en-US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Up to 40% discount</a:t>
            </a:r>
          </a:p>
          <a:p>
            <a:pPr algn="ctr"/>
            <a:endParaRPr lang="en-US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  <a:p>
            <a:pPr algn="ctr"/>
            <a:r>
              <a:rPr lang="en-US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20+ partners</a:t>
            </a:r>
          </a:p>
          <a:p>
            <a:pPr algn="ctr"/>
            <a:endParaRPr lang="en-US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  <a:p>
            <a:pPr algn="ctr"/>
            <a:r>
              <a:rPr lang="en-US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Misfit, Guava Pass, Rumi X, Ten Ren’s Tea</a:t>
            </a:r>
            <a:endParaRPr lang="en-US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98" y="1540042"/>
            <a:ext cx="1440000" cy="1440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57" y="6187857"/>
            <a:ext cx="539461" cy="5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59" y="618785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140860"/>
            <a:ext cx="91440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4A94"/>
                </a:solidFill>
                <a:latin typeface="Colonna MT" charset="0"/>
                <a:ea typeface="Colonna MT" charset="0"/>
                <a:cs typeface="Colonna MT" charset="0"/>
              </a:rPr>
              <a:t>MAIN FIGURES</a:t>
            </a:r>
            <a:endParaRPr lang="en-US" sz="4500" b="1" dirty="0">
              <a:solidFill>
                <a:srgbClr val="004A94"/>
              </a:solidFill>
              <a:latin typeface="Colonna MT" charset="0"/>
              <a:ea typeface="Colonna MT" charset="0"/>
              <a:cs typeface="Colonna M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06073" y="964327"/>
            <a:ext cx="5203065" cy="0"/>
          </a:xfrm>
          <a:prstGeom prst="line">
            <a:avLst/>
          </a:prstGeom>
          <a:ln w="19050">
            <a:solidFill>
              <a:srgbClr val="004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email">
            <a:grayscl/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2434"/>
            <a:ext cx="9144000" cy="140677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332259" y="1773381"/>
            <a:ext cx="1440000" cy="1439999"/>
          </a:xfrm>
          <a:prstGeom prst="ellipse">
            <a:avLst/>
          </a:prstGeom>
          <a:solidFill>
            <a:srgbClr val="DA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83</a:t>
            </a:r>
            <a:r>
              <a:rPr lang="en-US" sz="1200" dirty="0" smtClean="0"/>
              <a:t>%</a:t>
            </a:r>
            <a:endParaRPr lang="en-US" sz="1200" dirty="0"/>
          </a:p>
        </p:txBody>
      </p:sp>
      <p:sp>
        <p:nvSpPr>
          <p:cNvPr id="22" name="Oval 21"/>
          <p:cNvSpPr/>
          <p:nvPr/>
        </p:nvSpPr>
        <p:spPr>
          <a:xfrm>
            <a:off x="2744901" y="1773381"/>
            <a:ext cx="1440000" cy="1439999"/>
          </a:xfrm>
          <a:prstGeom prst="ellipse">
            <a:avLst/>
          </a:prstGeom>
          <a:solidFill>
            <a:srgbClr val="57A988"/>
          </a:solidFill>
          <a:ln>
            <a:solidFill>
              <a:srgbClr val="57A9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40</a:t>
            </a:r>
            <a:endParaRPr lang="en-US" sz="5000" dirty="0"/>
          </a:p>
        </p:txBody>
      </p:sp>
      <p:sp>
        <p:nvSpPr>
          <p:cNvPr id="23" name="Oval 22"/>
          <p:cNvSpPr/>
          <p:nvPr/>
        </p:nvSpPr>
        <p:spPr>
          <a:xfrm>
            <a:off x="5157543" y="1773381"/>
            <a:ext cx="1440000" cy="14399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35</a:t>
            </a:r>
            <a:r>
              <a:rPr lang="en-US" sz="1200" dirty="0" smtClean="0"/>
              <a:t>k</a:t>
            </a:r>
            <a:endParaRPr lang="en-US" sz="1200" dirty="0"/>
          </a:p>
        </p:txBody>
      </p:sp>
      <p:sp>
        <p:nvSpPr>
          <p:cNvPr id="24" name="Oval 23"/>
          <p:cNvSpPr/>
          <p:nvPr/>
        </p:nvSpPr>
        <p:spPr>
          <a:xfrm>
            <a:off x="7570186" y="1773381"/>
            <a:ext cx="1440000" cy="14399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4.5</a:t>
            </a:r>
            <a:r>
              <a:rPr lang="en-US" sz="1200" dirty="0" smtClean="0"/>
              <a:t>/5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99222" y="3437823"/>
            <a:ext cx="19060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Of registered users are active</a:t>
            </a:r>
            <a:endParaRPr lang="en-US" sz="2500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1864" y="3489771"/>
            <a:ext cx="19060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500" b="1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defRPr>
            </a:lvl1pPr>
          </a:lstStyle>
          <a:p>
            <a:r>
              <a:rPr lang="en-US" dirty="0"/>
              <a:t>seconds average response time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24506" y="3489771"/>
            <a:ext cx="19060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Downloads in less than </a:t>
            </a:r>
          </a:p>
          <a:p>
            <a:pPr algn="ctr"/>
            <a:r>
              <a:rPr lang="en-US" sz="2500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6 months</a:t>
            </a:r>
            <a:endParaRPr lang="en-US" sz="2500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7926" y="3489771"/>
            <a:ext cx="19060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Apple Store/ </a:t>
            </a:r>
            <a:r>
              <a:rPr lang="en-US" sz="2500" b="1" dirty="0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Google </a:t>
            </a:r>
            <a:r>
              <a:rPr lang="en-US" sz="2500" b="1" smtClean="0">
                <a:solidFill>
                  <a:srgbClr val="004A94"/>
                </a:solidFill>
                <a:latin typeface="Apple Symbols" charset="0"/>
                <a:ea typeface="Apple Symbols" charset="0"/>
                <a:cs typeface="Apple Symbols" charset="0"/>
              </a:rPr>
              <a:t>Play  average rating</a:t>
            </a:r>
            <a:endParaRPr lang="en-US" sz="2500" b="1" dirty="0">
              <a:solidFill>
                <a:srgbClr val="004A94"/>
              </a:solidFill>
              <a:latin typeface="Apple Symbols" charset="0"/>
              <a:ea typeface="Apple Symbols" charset="0"/>
              <a:cs typeface="Apple Symbols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57" y="6187857"/>
            <a:ext cx="539461" cy="54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59" y="618785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140860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rgbClr val="004A94"/>
                </a:solidFill>
                <a:latin typeface="Colonna MT" charset="0"/>
                <a:ea typeface="Colonna MT" charset="0"/>
                <a:cs typeface="Colonna MT" charset="0"/>
              </a:rPr>
              <a:t>Bringing innovation to AXA HK</a:t>
            </a:r>
            <a:endParaRPr lang="en-US" sz="4500" b="1" dirty="0">
              <a:solidFill>
                <a:srgbClr val="004A94"/>
              </a:solidFill>
              <a:latin typeface="Colonna MT" charset="0"/>
              <a:ea typeface="Colonna MT" charset="0"/>
              <a:cs typeface="Colonna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06073" y="964327"/>
            <a:ext cx="5203065" cy="0"/>
          </a:xfrm>
          <a:prstGeom prst="line">
            <a:avLst/>
          </a:prstGeom>
          <a:ln w="19050">
            <a:solidFill>
              <a:srgbClr val="004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3293" y="1362587"/>
            <a:ext cx="2799633" cy="23253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62990" y="3956281"/>
            <a:ext cx="2807735" cy="23253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77" y="1797916"/>
            <a:ext cx="2810656" cy="2107993"/>
          </a:xfrm>
          <a:prstGeom prst="rect">
            <a:avLst/>
          </a:prstGeom>
        </p:spPr>
      </p:pic>
      <p:sp>
        <p:nvSpPr>
          <p:cNvPr id="14" name="Text Placeholder 4"/>
          <p:cNvSpPr txBox="1">
            <a:spLocks/>
          </p:cNvSpPr>
          <p:nvPr/>
        </p:nvSpPr>
        <p:spPr>
          <a:xfrm>
            <a:off x="409854" y="4061128"/>
            <a:ext cx="2457259" cy="649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20000"/>
              <a:buFontTx/>
              <a:buNone/>
              <a:defRPr sz="1400" b="1" kern="1200">
                <a:solidFill>
                  <a:schemeClr val="tx2"/>
                </a:solidFill>
                <a:latin typeface="Century Gothic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27A"/>
              </a:buClr>
              <a:buSzPct val="100000"/>
              <a:buFontTx/>
              <a:buNone/>
              <a:defRPr sz="1600" b="1" kern="1200" baseline="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2pPr>
            <a:lvl3pPr marL="1077913" indent="-163513" algn="l" defTabSz="457200" rtl="0" eaLnBrk="1" latinLnBrk="0" hangingPunct="1">
              <a:spcBef>
                <a:spcPct val="20000"/>
              </a:spcBef>
              <a:buClr>
                <a:srgbClr val="004563"/>
              </a:buClr>
              <a:buSzPct val="100000"/>
              <a:buFontTx/>
              <a:buNone/>
              <a:defRPr sz="1400" i="1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3pPr>
            <a:lvl4pPr marL="630238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01688" indent="-1714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­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sz="1900" b="0" dirty="0">
                <a:solidFill>
                  <a:srgbClr val="004563"/>
                </a:solidFill>
                <a:latin typeface="Apple Symbols" charset="0"/>
                <a:ea typeface="Apple Symbols" charset="0"/>
                <a:cs typeface="Apple Symbols" charset="0"/>
              </a:rPr>
              <a:t>Animating a pool of </a:t>
            </a:r>
            <a:r>
              <a:rPr lang="en-US" sz="1900" b="0" dirty="0" smtClean="0">
                <a:solidFill>
                  <a:srgbClr val="004563"/>
                </a:solidFill>
                <a:latin typeface="Apple Symbols" charset="0"/>
                <a:ea typeface="Apple Symbols" charset="0"/>
                <a:cs typeface="Apple Symbols" charset="0"/>
              </a:rPr>
              <a:t>+50 </a:t>
            </a:r>
            <a:r>
              <a:rPr lang="en-US" sz="1900" b="0" dirty="0">
                <a:solidFill>
                  <a:srgbClr val="004563"/>
                </a:solidFill>
                <a:latin typeface="Apple Symbols" charset="0"/>
                <a:ea typeface="Apple Symbols" charset="0"/>
                <a:cs typeface="Apple Symbols" charset="0"/>
              </a:rPr>
              <a:t>Beta testers, to learn about innovation and try Xtra</a:t>
            </a:r>
            <a:endParaRPr lang="en-US" sz="1900" dirty="0">
              <a:solidFill>
                <a:srgbClr val="004563"/>
              </a:solidFill>
              <a:latin typeface="Apple Symbols" charset="0"/>
              <a:ea typeface="Apple Symbols" charset="0"/>
              <a:cs typeface="Apple Symbols" charset="0"/>
            </a:endParaRP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5802116" y="4061128"/>
            <a:ext cx="2651760" cy="649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algn="ctr" defTabSz="457200">
              <a:spcBef>
                <a:spcPct val="20000"/>
              </a:spcBef>
              <a:buSzPct val="120000"/>
              <a:buFontTx/>
              <a:buNone/>
              <a:defRPr sz="1900" b="0">
                <a:solidFill>
                  <a:srgbClr val="004563"/>
                </a:solidFill>
                <a:latin typeface="Apple Symbols" charset="0"/>
                <a:ea typeface="Apple Symbols" charset="0"/>
                <a:cs typeface="Apple Symbols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727A"/>
              </a:buClr>
              <a:buSzPct val="100000"/>
              <a:buFontTx/>
              <a:buNone/>
              <a:defRPr sz="1600" b="1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 defTabSz="457200">
              <a:spcBef>
                <a:spcPct val="20000"/>
              </a:spcBef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  <a:lvl4pPr marL="630238" indent="0" defTabSz="457200">
              <a:spcBef>
                <a:spcPct val="20000"/>
              </a:spcBef>
              <a:buFontTx/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801688" indent="-171450" defTabSz="4572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­"/>
              <a:tabLst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Organizing booths to raise AXA HK &amp; Region </a:t>
            </a:r>
            <a:r>
              <a:rPr lang="en-US"/>
              <a:t>awareness </a:t>
            </a:r>
            <a:r>
              <a:rPr lang="en-US" smtClean="0"/>
              <a:t>=&gt; </a:t>
            </a:r>
            <a:r>
              <a:rPr lang="en-US" dirty="0"/>
              <a:t>+200 users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376951" y="1295763"/>
            <a:ext cx="2788482" cy="2844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20000"/>
              <a:buFontTx/>
              <a:buNone/>
              <a:defRPr sz="1400" b="1" kern="1200">
                <a:solidFill>
                  <a:schemeClr val="tx2"/>
                </a:solidFill>
                <a:latin typeface="Century Gothic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27A"/>
              </a:buClr>
              <a:buSzPct val="100000"/>
              <a:buFontTx/>
              <a:buNone/>
              <a:defRPr sz="1600" b="1" kern="1200" baseline="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2pPr>
            <a:lvl3pPr marL="1077913" indent="-163513" algn="l" defTabSz="457200" rtl="0" eaLnBrk="1" latinLnBrk="0" hangingPunct="1">
              <a:spcBef>
                <a:spcPct val="20000"/>
              </a:spcBef>
              <a:buClr>
                <a:srgbClr val="004563"/>
              </a:buClr>
              <a:buSzPct val="100000"/>
              <a:buFontTx/>
              <a:buNone/>
              <a:defRPr sz="1400" i="1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3pPr>
            <a:lvl4pPr marL="630238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01688" indent="-1714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­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sz="2000" dirty="0">
                <a:solidFill>
                  <a:srgbClr val="004563"/>
                </a:solidFill>
                <a:latin typeface="Apple Symbols" charset="0"/>
                <a:ea typeface="Apple Symbols" charset="0"/>
                <a:cs typeface="Apple Symbols" charset="0"/>
              </a:rPr>
              <a:t>AXA HK Beta testers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751269" y="1326468"/>
            <a:ext cx="2604810" cy="2844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algn="ctr" defTabSz="457200">
              <a:spcBef>
                <a:spcPct val="20000"/>
              </a:spcBef>
              <a:buSzPct val="120000"/>
              <a:buFontTx/>
              <a:buNone/>
              <a:defRPr sz="2000" b="1">
                <a:solidFill>
                  <a:srgbClr val="004563"/>
                </a:solidFill>
                <a:latin typeface="Apple Symbols" charset="0"/>
                <a:ea typeface="Apple Symbols" charset="0"/>
                <a:cs typeface="Apple Symbols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727A"/>
              </a:buClr>
              <a:buSzPct val="100000"/>
              <a:buFontTx/>
              <a:buNone/>
              <a:defRPr sz="1600" b="1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 defTabSz="457200">
              <a:spcBef>
                <a:spcPct val="20000"/>
              </a:spcBef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  <a:lvl4pPr marL="630238" indent="0" defTabSz="457200">
              <a:spcBef>
                <a:spcPct val="20000"/>
              </a:spcBef>
              <a:buFontTx/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801688" indent="-171450" defTabSz="4572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­"/>
              <a:tabLst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smtClean="0"/>
              <a:t>XTRA booths </a:t>
            </a:r>
            <a:r>
              <a:rPr lang="en-US" dirty="0"/>
              <a:t>in our offices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2941667" y="4619496"/>
            <a:ext cx="2790886" cy="2844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algn="ctr" defTabSz="457200">
              <a:spcBef>
                <a:spcPct val="20000"/>
              </a:spcBef>
              <a:buSzPct val="120000"/>
              <a:buFontTx/>
              <a:buNone/>
              <a:defRPr sz="2000" b="1">
                <a:solidFill>
                  <a:srgbClr val="004563"/>
                </a:solidFill>
                <a:latin typeface="Apple Symbols" charset="0"/>
                <a:ea typeface="Apple Symbols" charset="0"/>
                <a:cs typeface="Apple Symbols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727A"/>
              </a:buClr>
              <a:buSzPct val="100000"/>
              <a:buFontTx/>
              <a:buNone/>
              <a:defRPr sz="1600" b="1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 defTabSz="457200">
              <a:spcBef>
                <a:spcPct val="20000"/>
              </a:spcBef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  <a:lvl4pPr marL="630238" indent="0" defTabSz="457200">
              <a:spcBef>
                <a:spcPct val="20000"/>
              </a:spcBef>
              <a:buFontTx/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801688" indent="-171450" defTabSz="4572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­"/>
              <a:tabLst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Distribution Challenge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6082916" y="5304981"/>
            <a:ext cx="2504145" cy="649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algn="ctr" defTabSz="457200">
              <a:spcBef>
                <a:spcPct val="20000"/>
              </a:spcBef>
              <a:buSzPct val="120000"/>
              <a:buFontTx/>
              <a:buNone/>
              <a:defRPr sz="1900" b="0">
                <a:solidFill>
                  <a:srgbClr val="004563"/>
                </a:solidFill>
                <a:latin typeface="Apple Symbols" charset="0"/>
                <a:ea typeface="Apple Symbols" charset="0"/>
                <a:cs typeface="Apple Symbols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727A"/>
              </a:buClr>
              <a:buSzPct val="100000"/>
              <a:buFontTx/>
              <a:buNone/>
              <a:defRPr sz="1600" b="1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 defTabSz="457200">
              <a:spcBef>
                <a:spcPct val="20000"/>
              </a:spcBef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  <a:lvl4pPr marL="630238" indent="0" defTabSz="457200">
              <a:spcBef>
                <a:spcPct val="20000"/>
              </a:spcBef>
              <a:buFontTx/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801688" indent="-171450" defTabSz="4572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­"/>
              <a:tabLst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/>
            <a:r>
              <a:rPr lang="en-US" dirty="0"/>
              <a:t>Organizing a Challenge to bring 80 selected agents to invite their clients on board =&gt; +400 users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600" y="1799033"/>
            <a:ext cx="2820512" cy="2115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4649" y="5030129"/>
            <a:ext cx="3491931" cy="16240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57" y="6187857"/>
            <a:ext cx="539461" cy="54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59" y="618785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8885" y="3002728"/>
            <a:ext cx="3939009" cy="3414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40860"/>
            <a:ext cx="914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 smtClean="0">
                <a:solidFill>
                  <a:srgbClr val="004A94"/>
                </a:solidFill>
                <a:latin typeface="Colonna MT" charset="0"/>
                <a:ea typeface="Colonna MT" charset="0"/>
                <a:cs typeface="Colonna MT" charset="0"/>
              </a:rPr>
              <a:t>Positioning AXA on </a:t>
            </a:r>
            <a:r>
              <a:rPr lang="en-SG" sz="4800" b="1" dirty="0">
                <a:solidFill>
                  <a:srgbClr val="004A94"/>
                </a:solidFill>
                <a:latin typeface="Colonna MT" charset="0"/>
                <a:ea typeface="Colonna MT" charset="0"/>
                <a:cs typeface="Colonna MT" charset="0"/>
              </a:rPr>
              <a:t>the HK Fintech landscape</a:t>
            </a:r>
            <a:endParaRPr lang="en-US" sz="4500" b="1" dirty="0">
              <a:solidFill>
                <a:srgbClr val="004A94"/>
              </a:solidFill>
              <a:latin typeface="Colonna MT" charset="0"/>
              <a:ea typeface="Colonna MT" charset="0"/>
              <a:cs typeface="Colonna M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06073" y="1907302"/>
            <a:ext cx="5203065" cy="0"/>
          </a:xfrm>
          <a:prstGeom prst="line">
            <a:avLst/>
          </a:prstGeom>
          <a:ln w="19050">
            <a:solidFill>
              <a:srgbClr val="004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08937" y="3125948"/>
            <a:ext cx="3718906" cy="3189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720" y="2173401"/>
            <a:ext cx="2977176" cy="686449"/>
          </a:xfrm>
          <a:prstGeom prst="rect">
            <a:avLst/>
          </a:prstGeom>
          <a:solidFill>
            <a:srgbClr val="004A94">
              <a:alpha val="83000"/>
            </a:srgb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 GLOBAL, REGINAL AND LOCAL INTEREST 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25743" y="3462105"/>
            <a:ext cx="1524710" cy="649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20000"/>
              <a:buFontTx/>
              <a:buNone/>
              <a:defRPr sz="1400" b="1" kern="1200">
                <a:solidFill>
                  <a:schemeClr val="tx2"/>
                </a:solidFill>
                <a:latin typeface="Century Gothic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27A"/>
              </a:buClr>
              <a:buSzPct val="100000"/>
              <a:buFontTx/>
              <a:buNone/>
              <a:defRPr sz="1600" b="1" kern="1200" baseline="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2pPr>
            <a:lvl3pPr marL="1077913" indent="-163513" algn="l" defTabSz="457200" rtl="0" eaLnBrk="1" latinLnBrk="0" hangingPunct="1">
              <a:spcBef>
                <a:spcPct val="20000"/>
              </a:spcBef>
              <a:buClr>
                <a:srgbClr val="004563"/>
              </a:buClr>
              <a:buSzPct val="100000"/>
              <a:buFontTx/>
              <a:buNone/>
              <a:defRPr sz="1400" i="1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3pPr>
            <a:lvl4pPr marL="630238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01688" indent="-1714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­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SG" dirty="0">
                <a:solidFill>
                  <a:srgbClr val="004563"/>
                </a:solidFill>
              </a:rPr>
              <a:t>AXA entities:</a:t>
            </a:r>
            <a:br>
              <a:rPr lang="en-SG" dirty="0">
                <a:solidFill>
                  <a:srgbClr val="004563"/>
                </a:solidFill>
              </a:rPr>
            </a:br>
            <a:endParaRPr lang="en-US" sz="1100" b="0" dirty="0">
              <a:solidFill>
                <a:srgbClr val="004563"/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906073" y="3469134"/>
            <a:ext cx="2021770" cy="19622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20000"/>
              <a:buFontTx/>
              <a:buNone/>
              <a:defRPr sz="1400" b="1" kern="1200">
                <a:solidFill>
                  <a:schemeClr val="tx2"/>
                </a:solidFill>
                <a:latin typeface="Century Gothic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27A"/>
              </a:buClr>
              <a:buSzPct val="100000"/>
              <a:buFontTx/>
              <a:buNone/>
              <a:defRPr sz="1600" b="1" kern="1200" baseline="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2pPr>
            <a:lvl3pPr marL="1077913" indent="-163513" algn="l" defTabSz="457200" rtl="0" eaLnBrk="1" latinLnBrk="0" hangingPunct="1">
              <a:spcBef>
                <a:spcPct val="20000"/>
              </a:spcBef>
              <a:buClr>
                <a:srgbClr val="004563"/>
              </a:buClr>
              <a:buSzPct val="100000"/>
              <a:buFontTx/>
              <a:buNone/>
              <a:defRPr sz="1400" i="1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3pPr>
            <a:lvl4pPr marL="630238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01688" indent="-1714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­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>
                <a:solidFill>
                  <a:srgbClr val="004563"/>
                </a:solidFill>
              </a:rPr>
              <a:t> AXA Group: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100" b="0" dirty="0">
                <a:solidFill>
                  <a:srgbClr val="004563"/>
                </a:solidFill>
              </a:rPr>
              <a:t>Health global line Is considering to integrate the bot as a </a:t>
            </a:r>
            <a:r>
              <a:rPr lang="en-SG" sz="1100" dirty="0">
                <a:solidFill>
                  <a:srgbClr val="004563"/>
                </a:solidFill>
              </a:rPr>
              <a:t>Global asset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100" b="0" dirty="0">
                <a:solidFill>
                  <a:srgbClr val="004563"/>
                </a:solidFill>
              </a:rPr>
              <a:t>Group has selected Xtra to participate </a:t>
            </a:r>
            <a:br>
              <a:rPr lang="en-SG" sz="1100" b="0" dirty="0">
                <a:solidFill>
                  <a:srgbClr val="004563"/>
                </a:solidFill>
              </a:rPr>
            </a:br>
            <a:r>
              <a:rPr lang="en-SG" sz="1100" b="0" dirty="0">
                <a:solidFill>
                  <a:srgbClr val="004563"/>
                </a:solidFill>
              </a:rPr>
              <a:t>to </a:t>
            </a:r>
            <a:r>
              <a:rPr lang="en-SG" sz="1100" dirty="0">
                <a:solidFill>
                  <a:srgbClr val="004563"/>
                </a:solidFill>
              </a:rPr>
              <a:t>EFMA Innovation Challenge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100" dirty="0" smtClean="0">
                <a:solidFill>
                  <a:srgbClr val="004563"/>
                </a:solidFill>
              </a:rPr>
              <a:t>KAMET </a:t>
            </a:r>
            <a:r>
              <a:rPr lang="en-SG" sz="1100" b="0" dirty="0">
                <a:solidFill>
                  <a:srgbClr val="004563"/>
                </a:solidFill>
              </a:rPr>
              <a:t>, InsurTech start-up</a:t>
            </a:r>
            <a:br>
              <a:rPr lang="en-SG" sz="1100" b="0" dirty="0">
                <a:solidFill>
                  <a:srgbClr val="004563"/>
                </a:solidFill>
              </a:rPr>
            </a:br>
            <a:r>
              <a:rPr lang="en-SG" sz="1100" b="0" dirty="0">
                <a:solidFill>
                  <a:srgbClr val="004563"/>
                </a:solidFill>
              </a:rPr>
              <a:t>studio would like to know more</a:t>
            </a:r>
            <a:endParaRPr lang="en-US" sz="1100" b="0" dirty="0">
              <a:solidFill>
                <a:srgbClr val="00456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210" y="3012102"/>
            <a:ext cx="6110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6000" dirty="0">
                <a:solidFill>
                  <a:srgbClr val="004563"/>
                </a:solidFill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GB" sz="6000" dirty="0">
              <a:solidFill>
                <a:srgbClr val="004563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922" y="3923329"/>
            <a:ext cx="136518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SG" sz="1100" dirty="0">
                <a:solidFill>
                  <a:srgbClr val="004563"/>
                </a:solidFill>
                <a:latin typeface="Century Gothic" pitchFamily="34" charset="0"/>
                <a:cs typeface="Arial"/>
              </a:rPr>
              <a:t>Thailand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SG" sz="1100" dirty="0">
                <a:solidFill>
                  <a:srgbClr val="004563"/>
                </a:solidFill>
                <a:latin typeface="Century Gothic" pitchFamily="34" charset="0"/>
                <a:cs typeface="Arial"/>
              </a:rPr>
              <a:t>Singapore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SG" sz="1100" dirty="0">
                <a:solidFill>
                  <a:srgbClr val="004563"/>
                </a:solidFill>
                <a:latin typeface="Century Gothic" pitchFamily="34" charset="0"/>
                <a:cs typeface="Arial"/>
              </a:rPr>
              <a:t>Indonesia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SG" sz="1100" dirty="0">
                <a:solidFill>
                  <a:srgbClr val="004563"/>
                </a:solidFill>
                <a:latin typeface="Century Gothic" pitchFamily="34" charset="0"/>
                <a:cs typeface="Arial"/>
              </a:rPr>
              <a:t>Korea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SG" sz="1100" dirty="0">
                <a:solidFill>
                  <a:srgbClr val="004563"/>
                </a:solidFill>
                <a:latin typeface="Century Gothic" pitchFamily="34" charset="0"/>
                <a:cs typeface="Arial"/>
              </a:rPr>
              <a:t>Germany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SG" sz="1100" dirty="0">
                <a:solidFill>
                  <a:srgbClr val="004563"/>
                </a:solidFill>
                <a:latin typeface="Century Gothic" pitchFamily="34" charset="0"/>
                <a:cs typeface="Arial"/>
              </a:rPr>
              <a:t>UK</a:t>
            </a:r>
            <a:endParaRPr lang="en-US" sz="1100" dirty="0">
              <a:solidFill>
                <a:srgbClr val="004563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2395" y="2173401"/>
            <a:ext cx="2977176" cy="686449"/>
          </a:xfrm>
          <a:prstGeom prst="rect">
            <a:avLst/>
          </a:prstGeom>
          <a:solidFill>
            <a:srgbClr val="004A94">
              <a:alpha val="83000"/>
            </a:srgb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RAISING MEDIA INTEREST</a:t>
            </a:r>
            <a:endParaRPr lang="en-US" sz="1600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31716" y="3002728"/>
            <a:ext cx="3939009" cy="3414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1768" y="3125948"/>
            <a:ext cx="3718906" cy="3189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4867817" y="3461347"/>
            <a:ext cx="3315129" cy="2074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20000"/>
              <a:buFontTx/>
              <a:buNone/>
              <a:defRPr sz="1400" b="1" kern="1200">
                <a:solidFill>
                  <a:schemeClr val="tx2"/>
                </a:solidFill>
                <a:latin typeface="Century Gothic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27A"/>
              </a:buClr>
              <a:buSzPct val="100000"/>
              <a:buFontTx/>
              <a:buNone/>
              <a:defRPr sz="1600" b="1" kern="1200" baseline="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2pPr>
            <a:lvl3pPr marL="1077913" indent="-163513" algn="l" defTabSz="457200" rtl="0" eaLnBrk="1" latinLnBrk="0" hangingPunct="1">
              <a:spcBef>
                <a:spcPct val="20000"/>
              </a:spcBef>
              <a:buClr>
                <a:srgbClr val="004563"/>
              </a:buClr>
              <a:buSzPct val="100000"/>
              <a:buFontTx/>
              <a:buNone/>
              <a:defRPr sz="1400" i="1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3pPr>
            <a:lvl4pPr marL="630238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01688" indent="-1714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­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SG" dirty="0">
                <a:solidFill>
                  <a:srgbClr val="004563"/>
                </a:solidFill>
              </a:rPr>
              <a:t>Earned media</a:t>
            </a:r>
            <a:r>
              <a:rPr lang="en-SG" dirty="0" smtClean="0">
                <a:solidFill>
                  <a:srgbClr val="004563"/>
                </a:solidFill>
              </a:rPr>
              <a:t>:</a:t>
            </a:r>
          </a:p>
          <a:p>
            <a:pPr marL="0" indent="0"/>
            <a:r>
              <a:rPr lang="en-SG" dirty="0">
                <a:solidFill>
                  <a:srgbClr val="004563"/>
                </a:solidFill>
              </a:rPr>
              <a:t/>
            </a:r>
            <a:br>
              <a:rPr lang="en-SG" dirty="0">
                <a:solidFill>
                  <a:srgbClr val="004563"/>
                </a:solidFill>
              </a:rPr>
            </a:br>
            <a:r>
              <a:rPr lang="en-SG" sz="1200" b="0" dirty="0">
                <a:solidFill>
                  <a:srgbClr val="004563"/>
                </a:solidFill>
              </a:rPr>
              <a:t>   </a:t>
            </a:r>
            <a:r>
              <a:rPr lang="en-SG" sz="1200" b="0" dirty="0">
                <a:solidFill>
                  <a:srgbClr val="7FA2B1">
                    <a:lumMod val="50000"/>
                  </a:srgbClr>
                </a:solidFill>
              </a:rPr>
              <a:t> By incorporating the best of what’s gone before and wrapping it in machine learning technology, AXA presents a new kind of customer engagement for the insurance industry       </a:t>
            </a:r>
            <a:r>
              <a:rPr lang="en-SG" sz="1100" i="1" dirty="0">
                <a:solidFill>
                  <a:srgbClr val="004563"/>
                </a:solidFill>
              </a:rPr>
              <a:t>The Digital </a:t>
            </a:r>
            <a:r>
              <a:rPr lang="en-SG" sz="1100" i="1" dirty="0" smtClean="0">
                <a:solidFill>
                  <a:srgbClr val="004563"/>
                </a:solidFill>
              </a:rPr>
              <a:t>Insurer</a:t>
            </a:r>
          </a:p>
          <a:p>
            <a:pPr marL="0" indent="0"/>
            <a:endParaRPr lang="en-SG" sz="1100" i="1" dirty="0">
              <a:solidFill>
                <a:srgbClr val="004563"/>
              </a:solidFill>
            </a:endParaRPr>
          </a:p>
          <a:p>
            <a:pPr marL="0" indent="0"/>
            <a:r>
              <a:rPr lang="en-SG" sz="1200" b="0" dirty="0">
                <a:solidFill>
                  <a:srgbClr val="004563"/>
                </a:solidFill>
              </a:rPr>
              <a:t>    </a:t>
            </a:r>
            <a:r>
              <a:rPr lang="en-SG" sz="1200" b="0" dirty="0">
                <a:solidFill>
                  <a:srgbClr val="7FA2B1">
                    <a:lumMod val="50000"/>
                  </a:srgbClr>
                </a:solidFill>
              </a:rPr>
              <a:t>To ensure long term engagement, Xtra uses an intelligent chatbot, to hyper personalize messages and pro actively give </a:t>
            </a:r>
            <a:r>
              <a:rPr lang="en-SG" sz="1200" b="0" dirty="0" smtClean="0">
                <a:solidFill>
                  <a:srgbClr val="7FA2B1">
                    <a:lumMod val="50000"/>
                  </a:srgbClr>
                </a:solidFill>
              </a:rPr>
              <a:t>advise     </a:t>
            </a:r>
            <a:r>
              <a:rPr lang="en-SG" sz="1100" i="1" dirty="0" smtClean="0">
                <a:solidFill>
                  <a:srgbClr val="004563"/>
                </a:solidFill>
              </a:rPr>
              <a:t>Cpasmonidee</a:t>
            </a:r>
            <a:endParaRPr lang="en-SG" sz="1100" i="1" dirty="0">
              <a:solidFill>
                <a:srgbClr val="004563"/>
              </a:solidFill>
            </a:endParaRPr>
          </a:p>
        </p:txBody>
      </p:sp>
      <p:grpSp>
        <p:nvGrpSpPr>
          <p:cNvPr id="25" name="Groupe 13"/>
          <p:cNvGrpSpPr>
            <a:grpSpLocks noChangeAspect="1"/>
          </p:cNvGrpSpPr>
          <p:nvPr/>
        </p:nvGrpSpPr>
        <p:grpSpPr>
          <a:xfrm>
            <a:off x="4836179" y="3937080"/>
            <a:ext cx="199406" cy="141427"/>
            <a:chOff x="341313" y="290513"/>
            <a:chExt cx="8675688" cy="6153150"/>
          </a:xfrm>
          <a:solidFill>
            <a:schemeClr val="accent6"/>
          </a:solidFill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341313" y="290513"/>
              <a:ext cx="4484688" cy="6153150"/>
            </a:xfrm>
            <a:custGeom>
              <a:avLst/>
              <a:gdLst/>
              <a:ahLst/>
              <a:cxnLst>
                <a:cxn ang="0">
                  <a:pos x="327" y="28"/>
                </a:cxn>
                <a:cxn ang="0">
                  <a:pos x="366" y="173"/>
                </a:cxn>
                <a:cxn ang="0">
                  <a:pos x="55" y="546"/>
                </a:cxn>
                <a:cxn ang="0">
                  <a:pos x="0" y="513"/>
                </a:cxn>
                <a:cxn ang="0">
                  <a:pos x="180" y="62"/>
                </a:cxn>
                <a:cxn ang="0">
                  <a:pos x="327" y="28"/>
                </a:cxn>
              </a:cxnLst>
              <a:rect l="0" t="0" r="r" b="b"/>
              <a:pathLst>
                <a:path w="398" h="546">
                  <a:moveTo>
                    <a:pt x="327" y="28"/>
                  </a:moveTo>
                  <a:cubicBezTo>
                    <a:pt x="366" y="53"/>
                    <a:pt x="398" y="100"/>
                    <a:pt x="366" y="173"/>
                  </a:cubicBezTo>
                  <a:cubicBezTo>
                    <a:pt x="331" y="253"/>
                    <a:pt x="224" y="364"/>
                    <a:pt x="55" y="546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79" y="278"/>
                    <a:pt x="126" y="131"/>
                    <a:pt x="180" y="62"/>
                  </a:cubicBezTo>
                  <a:cubicBezTo>
                    <a:pt x="229" y="0"/>
                    <a:pt x="287" y="3"/>
                    <a:pt x="32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532313" y="290513"/>
              <a:ext cx="4484688" cy="6153150"/>
            </a:xfrm>
            <a:custGeom>
              <a:avLst/>
              <a:gdLst/>
              <a:ahLst/>
              <a:cxnLst>
                <a:cxn ang="0">
                  <a:pos x="327" y="28"/>
                </a:cxn>
                <a:cxn ang="0">
                  <a:pos x="366" y="173"/>
                </a:cxn>
                <a:cxn ang="0">
                  <a:pos x="56" y="546"/>
                </a:cxn>
                <a:cxn ang="0">
                  <a:pos x="0" y="513"/>
                </a:cxn>
                <a:cxn ang="0">
                  <a:pos x="181" y="62"/>
                </a:cxn>
                <a:cxn ang="0">
                  <a:pos x="327" y="28"/>
                </a:cxn>
              </a:cxnLst>
              <a:rect l="0" t="0" r="r" b="b"/>
              <a:pathLst>
                <a:path w="398" h="546">
                  <a:moveTo>
                    <a:pt x="327" y="28"/>
                  </a:moveTo>
                  <a:cubicBezTo>
                    <a:pt x="367" y="53"/>
                    <a:pt x="398" y="100"/>
                    <a:pt x="366" y="173"/>
                  </a:cubicBezTo>
                  <a:cubicBezTo>
                    <a:pt x="331" y="253"/>
                    <a:pt x="225" y="365"/>
                    <a:pt x="56" y="546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80" y="278"/>
                    <a:pt x="127" y="131"/>
                    <a:pt x="181" y="62"/>
                  </a:cubicBezTo>
                  <a:cubicBezTo>
                    <a:pt x="230" y="0"/>
                    <a:pt x="287" y="3"/>
                    <a:pt x="32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28" name="Groupe 13"/>
          <p:cNvGrpSpPr>
            <a:grpSpLocks noChangeAspect="1"/>
          </p:cNvGrpSpPr>
          <p:nvPr/>
        </p:nvGrpSpPr>
        <p:grpSpPr>
          <a:xfrm>
            <a:off x="5445451" y="4669676"/>
            <a:ext cx="199406" cy="141427"/>
            <a:chOff x="341313" y="290513"/>
            <a:chExt cx="8675688" cy="6153150"/>
          </a:xfrm>
          <a:solidFill>
            <a:schemeClr val="accent6"/>
          </a:solidFill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341313" y="290513"/>
              <a:ext cx="4484688" cy="6153150"/>
            </a:xfrm>
            <a:custGeom>
              <a:avLst/>
              <a:gdLst/>
              <a:ahLst/>
              <a:cxnLst>
                <a:cxn ang="0">
                  <a:pos x="327" y="28"/>
                </a:cxn>
                <a:cxn ang="0">
                  <a:pos x="366" y="173"/>
                </a:cxn>
                <a:cxn ang="0">
                  <a:pos x="55" y="546"/>
                </a:cxn>
                <a:cxn ang="0">
                  <a:pos x="0" y="513"/>
                </a:cxn>
                <a:cxn ang="0">
                  <a:pos x="180" y="62"/>
                </a:cxn>
                <a:cxn ang="0">
                  <a:pos x="327" y="28"/>
                </a:cxn>
              </a:cxnLst>
              <a:rect l="0" t="0" r="r" b="b"/>
              <a:pathLst>
                <a:path w="398" h="546">
                  <a:moveTo>
                    <a:pt x="327" y="28"/>
                  </a:moveTo>
                  <a:cubicBezTo>
                    <a:pt x="366" y="53"/>
                    <a:pt x="398" y="100"/>
                    <a:pt x="366" y="173"/>
                  </a:cubicBezTo>
                  <a:cubicBezTo>
                    <a:pt x="331" y="253"/>
                    <a:pt x="224" y="364"/>
                    <a:pt x="55" y="546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79" y="278"/>
                    <a:pt x="126" y="131"/>
                    <a:pt x="180" y="62"/>
                  </a:cubicBezTo>
                  <a:cubicBezTo>
                    <a:pt x="229" y="0"/>
                    <a:pt x="287" y="3"/>
                    <a:pt x="32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4532313" y="290513"/>
              <a:ext cx="4484688" cy="6153150"/>
            </a:xfrm>
            <a:custGeom>
              <a:avLst/>
              <a:gdLst/>
              <a:ahLst/>
              <a:cxnLst>
                <a:cxn ang="0">
                  <a:pos x="327" y="28"/>
                </a:cxn>
                <a:cxn ang="0">
                  <a:pos x="366" y="173"/>
                </a:cxn>
                <a:cxn ang="0">
                  <a:pos x="56" y="546"/>
                </a:cxn>
                <a:cxn ang="0">
                  <a:pos x="0" y="513"/>
                </a:cxn>
                <a:cxn ang="0">
                  <a:pos x="181" y="62"/>
                </a:cxn>
                <a:cxn ang="0">
                  <a:pos x="327" y="28"/>
                </a:cxn>
              </a:cxnLst>
              <a:rect l="0" t="0" r="r" b="b"/>
              <a:pathLst>
                <a:path w="398" h="546">
                  <a:moveTo>
                    <a:pt x="327" y="28"/>
                  </a:moveTo>
                  <a:cubicBezTo>
                    <a:pt x="367" y="53"/>
                    <a:pt x="398" y="100"/>
                    <a:pt x="366" y="173"/>
                  </a:cubicBezTo>
                  <a:cubicBezTo>
                    <a:pt x="331" y="253"/>
                    <a:pt x="225" y="365"/>
                    <a:pt x="56" y="546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80" y="278"/>
                    <a:pt x="127" y="131"/>
                    <a:pt x="181" y="62"/>
                  </a:cubicBezTo>
                  <a:cubicBezTo>
                    <a:pt x="230" y="0"/>
                    <a:pt x="287" y="3"/>
                    <a:pt x="32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31" name="Groupe 13"/>
          <p:cNvGrpSpPr>
            <a:grpSpLocks noChangeAspect="1"/>
          </p:cNvGrpSpPr>
          <p:nvPr/>
        </p:nvGrpSpPr>
        <p:grpSpPr>
          <a:xfrm>
            <a:off x="4788015" y="5055364"/>
            <a:ext cx="199406" cy="141427"/>
            <a:chOff x="341313" y="290513"/>
            <a:chExt cx="8675688" cy="6153150"/>
          </a:xfrm>
          <a:solidFill>
            <a:schemeClr val="accent6"/>
          </a:solidFill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341313" y="290513"/>
              <a:ext cx="4484688" cy="6153150"/>
            </a:xfrm>
            <a:custGeom>
              <a:avLst/>
              <a:gdLst/>
              <a:ahLst/>
              <a:cxnLst>
                <a:cxn ang="0">
                  <a:pos x="327" y="28"/>
                </a:cxn>
                <a:cxn ang="0">
                  <a:pos x="366" y="173"/>
                </a:cxn>
                <a:cxn ang="0">
                  <a:pos x="55" y="546"/>
                </a:cxn>
                <a:cxn ang="0">
                  <a:pos x="0" y="513"/>
                </a:cxn>
                <a:cxn ang="0">
                  <a:pos x="180" y="62"/>
                </a:cxn>
                <a:cxn ang="0">
                  <a:pos x="327" y="28"/>
                </a:cxn>
              </a:cxnLst>
              <a:rect l="0" t="0" r="r" b="b"/>
              <a:pathLst>
                <a:path w="398" h="546">
                  <a:moveTo>
                    <a:pt x="327" y="28"/>
                  </a:moveTo>
                  <a:cubicBezTo>
                    <a:pt x="366" y="53"/>
                    <a:pt x="398" y="100"/>
                    <a:pt x="366" y="173"/>
                  </a:cubicBezTo>
                  <a:cubicBezTo>
                    <a:pt x="331" y="253"/>
                    <a:pt x="224" y="364"/>
                    <a:pt x="55" y="546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79" y="278"/>
                    <a:pt x="126" y="131"/>
                    <a:pt x="180" y="62"/>
                  </a:cubicBezTo>
                  <a:cubicBezTo>
                    <a:pt x="229" y="0"/>
                    <a:pt x="287" y="3"/>
                    <a:pt x="32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4532313" y="290513"/>
              <a:ext cx="4484688" cy="6153150"/>
            </a:xfrm>
            <a:custGeom>
              <a:avLst/>
              <a:gdLst/>
              <a:ahLst/>
              <a:cxnLst>
                <a:cxn ang="0">
                  <a:pos x="327" y="28"/>
                </a:cxn>
                <a:cxn ang="0">
                  <a:pos x="366" y="173"/>
                </a:cxn>
                <a:cxn ang="0">
                  <a:pos x="56" y="546"/>
                </a:cxn>
                <a:cxn ang="0">
                  <a:pos x="0" y="513"/>
                </a:cxn>
                <a:cxn ang="0">
                  <a:pos x="181" y="62"/>
                </a:cxn>
                <a:cxn ang="0">
                  <a:pos x="327" y="28"/>
                </a:cxn>
              </a:cxnLst>
              <a:rect l="0" t="0" r="r" b="b"/>
              <a:pathLst>
                <a:path w="398" h="546">
                  <a:moveTo>
                    <a:pt x="327" y="28"/>
                  </a:moveTo>
                  <a:cubicBezTo>
                    <a:pt x="367" y="53"/>
                    <a:pt x="398" y="100"/>
                    <a:pt x="366" y="173"/>
                  </a:cubicBezTo>
                  <a:cubicBezTo>
                    <a:pt x="331" y="253"/>
                    <a:pt x="225" y="365"/>
                    <a:pt x="56" y="546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80" y="278"/>
                    <a:pt x="127" y="131"/>
                    <a:pt x="181" y="62"/>
                  </a:cubicBezTo>
                  <a:cubicBezTo>
                    <a:pt x="230" y="0"/>
                    <a:pt x="287" y="3"/>
                    <a:pt x="32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34" name="Groupe 13"/>
          <p:cNvGrpSpPr>
            <a:grpSpLocks noChangeAspect="1"/>
          </p:cNvGrpSpPr>
          <p:nvPr/>
        </p:nvGrpSpPr>
        <p:grpSpPr>
          <a:xfrm>
            <a:off x="5342373" y="5620073"/>
            <a:ext cx="199406" cy="141427"/>
            <a:chOff x="341313" y="290513"/>
            <a:chExt cx="8675688" cy="6153150"/>
          </a:xfrm>
          <a:solidFill>
            <a:schemeClr val="accent6"/>
          </a:solidFill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341313" y="290513"/>
              <a:ext cx="4484688" cy="6153150"/>
            </a:xfrm>
            <a:custGeom>
              <a:avLst/>
              <a:gdLst/>
              <a:ahLst/>
              <a:cxnLst>
                <a:cxn ang="0">
                  <a:pos x="327" y="28"/>
                </a:cxn>
                <a:cxn ang="0">
                  <a:pos x="366" y="173"/>
                </a:cxn>
                <a:cxn ang="0">
                  <a:pos x="55" y="546"/>
                </a:cxn>
                <a:cxn ang="0">
                  <a:pos x="0" y="513"/>
                </a:cxn>
                <a:cxn ang="0">
                  <a:pos x="180" y="62"/>
                </a:cxn>
                <a:cxn ang="0">
                  <a:pos x="327" y="28"/>
                </a:cxn>
              </a:cxnLst>
              <a:rect l="0" t="0" r="r" b="b"/>
              <a:pathLst>
                <a:path w="398" h="546">
                  <a:moveTo>
                    <a:pt x="327" y="28"/>
                  </a:moveTo>
                  <a:cubicBezTo>
                    <a:pt x="366" y="53"/>
                    <a:pt x="398" y="100"/>
                    <a:pt x="366" y="173"/>
                  </a:cubicBezTo>
                  <a:cubicBezTo>
                    <a:pt x="331" y="253"/>
                    <a:pt x="224" y="364"/>
                    <a:pt x="55" y="546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79" y="278"/>
                    <a:pt x="126" y="131"/>
                    <a:pt x="180" y="62"/>
                  </a:cubicBezTo>
                  <a:cubicBezTo>
                    <a:pt x="229" y="0"/>
                    <a:pt x="287" y="3"/>
                    <a:pt x="32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4532313" y="290513"/>
              <a:ext cx="4484688" cy="6153150"/>
            </a:xfrm>
            <a:custGeom>
              <a:avLst/>
              <a:gdLst/>
              <a:ahLst/>
              <a:cxnLst>
                <a:cxn ang="0">
                  <a:pos x="327" y="28"/>
                </a:cxn>
                <a:cxn ang="0">
                  <a:pos x="366" y="173"/>
                </a:cxn>
                <a:cxn ang="0">
                  <a:pos x="56" y="546"/>
                </a:cxn>
                <a:cxn ang="0">
                  <a:pos x="0" y="513"/>
                </a:cxn>
                <a:cxn ang="0">
                  <a:pos x="181" y="62"/>
                </a:cxn>
                <a:cxn ang="0">
                  <a:pos x="327" y="28"/>
                </a:cxn>
              </a:cxnLst>
              <a:rect l="0" t="0" r="r" b="b"/>
              <a:pathLst>
                <a:path w="398" h="546">
                  <a:moveTo>
                    <a:pt x="327" y="28"/>
                  </a:moveTo>
                  <a:cubicBezTo>
                    <a:pt x="367" y="53"/>
                    <a:pt x="398" y="100"/>
                    <a:pt x="366" y="173"/>
                  </a:cubicBezTo>
                  <a:cubicBezTo>
                    <a:pt x="331" y="253"/>
                    <a:pt x="225" y="365"/>
                    <a:pt x="56" y="546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80" y="278"/>
                    <a:pt x="127" y="131"/>
                    <a:pt x="181" y="62"/>
                  </a:cubicBezTo>
                  <a:cubicBezTo>
                    <a:pt x="230" y="0"/>
                    <a:pt x="287" y="3"/>
                    <a:pt x="32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88515" y="6460847"/>
            <a:ext cx="3507888" cy="14287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defTabSz="456210" eaLnBrk="0" fontAlgn="base" hangingPunct="0">
              <a:spcBef>
                <a:spcPct val="20000"/>
              </a:spcBef>
              <a:spcAft>
                <a:spcPct val="0"/>
              </a:spcAft>
              <a:buSzPct val="120000"/>
            </a:pPr>
            <a:r>
              <a:rPr lang="en-SG" sz="800" dirty="0">
                <a:solidFill>
                  <a:prstClr val="black"/>
                </a:solidFill>
                <a:hlinkClick r:id="rId2"/>
              </a:rPr>
              <a:t>http://www.the-digital-insurer.com/blog/using-ai-customer-engagement/</a:t>
            </a:r>
            <a:endParaRPr lang="en-SG" sz="800" i="1" dirty="0">
              <a:solidFill>
                <a:srgbClr val="004563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8515" y="6626397"/>
            <a:ext cx="3991116" cy="14287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en-US" sz="800" dirty="0">
                <a:solidFill>
                  <a:prstClr val="black"/>
                </a:solidFill>
                <a:hlinkClick r:id="rId3"/>
              </a:rPr>
              <a:t>http://cestpasmonidee.blogspot.hk/2016/11/axa-teste-un-robot-coach-sante.html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08011" y="6481199"/>
            <a:ext cx="3692597" cy="33855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defTabSz="456210" eaLnBrk="0" fontAlgn="base" hangingPunct="0">
              <a:spcBef>
                <a:spcPct val="20000"/>
              </a:spcBef>
              <a:spcAft>
                <a:spcPct val="0"/>
              </a:spcAft>
              <a:buSzPct val="120000"/>
            </a:pPr>
            <a:r>
              <a:rPr lang="en-US" sz="800" dirty="0">
                <a:solidFill>
                  <a:prstClr val="black"/>
                </a:solidFill>
              </a:rPr>
              <a:t>http://</a:t>
            </a:r>
            <a:r>
              <a:rPr lang="en-US" sz="800" dirty="0" err="1">
                <a:solidFill>
                  <a:prstClr val="black"/>
                </a:solidFill>
              </a:rPr>
              <a:t>en.finance.sia-partners.com</a:t>
            </a:r>
            <a:r>
              <a:rPr lang="en-US" sz="800" dirty="0">
                <a:solidFill>
                  <a:prstClr val="black"/>
                </a:solidFill>
              </a:rPr>
              <a:t>/20161212/interview-marine-</a:t>
            </a:r>
            <a:r>
              <a:rPr lang="en-US" sz="800" dirty="0" err="1">
                <a:solidFill>
                  <a:prstClr val="black"/>
                </a:solidFill>
              </a:rPr>
              <a:t>boris</a:t>
            </a:r>
            <a:r>
              <a:rPr lang="en-US" sz="800" dirty="0">
                <a:solidFill>
                  <a:prstClr val="black"/>
                </a:solidFill>
              </a:rPr>
              <a:t>-head-innovation- </a:t>
            </a:r>
            <a:r>
              <a:rPr lang="en-US" sz="800" dirty="0" smtClean="0">
                <a:solidFill>
                  <a:prstClr val="black"/>
                </a:solidFill>
              </a:rPr>
              <a:t>partnerships-axa-china-region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endParaRPr lang="en-US" sz="800" dirty="0" smtClean="0">
              <a:solidFill>
                <a:prstClr val="black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57" y="6187857"/>
            <a:ext cx="539461" cy="540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59" y="618785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0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27" y="4519762"/>
            <a:ext cx="1080000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8338" y="3194654"/>
            <a:ext cx="4259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Colonna MT" charset="0"/>
                <a:ea typeface="Colonna MT" charset="0"/>
                <a:cs typeface="Colonna MT" charset="0"/>
              </a:rPr>
              <a:t>THANK YOU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Colonna MT" charset="0"/>
              <a:ea typeface="Colonna MT" charset="0"/>
              <a:cs typeface="Colonna MT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82480" y="4135873"/>
            <a:ext cx="415089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57" y="6187857"/>
            <a:ext cx="539461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59" y="618785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685</TotalTime>
  <Words>303</Words>
  <Application>Microsoft Macintosh PowerPoint</Application>
  <PresentationFormat>On-screen Show (4:3)</PresentationFormat>
  <Paragraphs>89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Apple Symbols</vt:lpstr>
      <vt:lpstr>Arial</vt:lpstr>
      <vt:lpstr>Calibri</vt:lpstr>
      <vt:lpstr>Calibri Light</vt:lpstr>
      <vt:lpstr>Century Gothic</vt:lpstr>
      <vt:lpstr>Colonna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35</cp:revision>
  <cp:lastPrinted>2017-04-28T07:07:00Z</cp:lastPrinted>
  <dcterms:created xsi:type="dcterms:W3CDTF">2017-04-25T13:21:11Z</dcterms:created>
  <dcterms:modified xsi:type="dcterms:W3CDTF">2017-06-23T01:23:51Z</dcterms:modified>
</cp:coreProperties>
</file>