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3"/>
  </p:handoutMasterIdLst>
  <p:sldIdLst>
    <p:sldId id="256" r:id="rId2"/>
    <p:sldId id="396" r:id="rId3"/>
    <p:sldId id="327" r:id="rId4"/>
    <p:sldId id="397" r:id="rId5"/>
    <p:sldId id="401" r:id="rId6"/>
    <p:sldId id="399" r:id="rId7"/>
    <p:sldId id="402" r:id="rId8"/>
    <p:sldId id="341" r:id="rId9"/>
    <p:sldId id="404" r:id="rId10"/>
    <p:sldId id="403" r:id="rId11"/>
    <p:sldId id="405" r:id="rId12"/>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Spencer" initials="PDS" lastIdx="15" clrIdx="0"/>
  <p:cmAuthor id="1" name="Alison Massey" initials="A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1A47"/>
    <a:srgbClr val="000000"/>
    <a:srgbClr val="1E0D4C"/>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p:cViewPr varScale="1">
        <p:scale>
          <a:sx n="111" d="100"/>
          <a:sy n="111" d="100"/>
        </p:scale>
        <p:origin x="-1638"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2" d="100"/>
          <a:sy n="82" d="100"/>
        </p:scale>
        <p:origin x="-395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doughnutChart>
        <c:varyColors val="1"/>
        <c:ser>
          <c:idx val="0"/>
          <c:order val="0"/>
          <c:tx>
            <c:strRef>
              <c:f>Sheet1!$B$1</c:f>
              <c:strCache>
                <c:ptCount val="1"/>
                <c:pt idx="0">
                  <c:v>Claims</c:v>
                </c:pt>
              </c:strCache>
            </c:strRef>
          </c:tx>
          <c:explosion val="25"/>
          <c:cat>
            <c:strRef>
              <c:f>Sheet1!$A$2:$A$3</c:f>
              <c:strCache>
                <c:ptCount val="2"/>
                <c:pt idx="0">
                  <c:v>Online</c:v>
                </c:pt>
                <c:pt idx="1">
                  <c:v>Other </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F986B074-D3EC-48EC-BDA8-F9A326ADEEA9}" type="datetimeFigureOut">
              <a:rPr lang="en-US" smtClean="0"/>
              <a:t>13/06/2017</a:t>
            </a:fld>
            <a:endParaRPr lang="en-US" dirty="0"/>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F6375862-231E-49A2-804B-87298D7D9678}" type="slidenum">
              <a:rPr lang="en-US" smtClean="0"/>
              <a:t>‹#›</a:t>
            </a:fld>
            <a:endParaRPr lang="en-US" dirty="0"/>
          </a:p>
        </p:txBody>
      </p:sp>
    </p:spTree>
    <p:extLst>
      <p:ext uri="{BB962C8B-B14F-4D97-AF65-F5344CB8AC3E}">
        <p14:creationId xmlns:p14="http://schemas.microsoft.com/office/powerpoint/2010/main" val="33253860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11400"/>
            <a:ext cx="8229600" cy="3814763"/>
          </a:xfrm>
        </p:spPr>
        <p:txBody>
          <a:bodyPr vert="horz">
            <a:normAutofit/>
          </a:bodyPr>
          <a:lstStyle>
            <a:lvl1pPr>
              <a:buFont typeface="Arial"/>
              <a:buChar char="•"/>
              <a:defRPr sz="1400">
                <a:solidFill>
                  <a:srgbClr val="221346"/>
                </a:solidFill>
              </a:defRPr>
            </a:lvl1pPr>
            <a:lvl2pPr>
              <a:defRPr sz="1400">
                <a:solidFill>
                  <a:srgbClr val="221346"/>
                </a:solidFill>
              </a:defRPr>
            </a:lvl2pPr>
            <a:lvl3pPr>
              <a:defRPr sz="1400">
                <a:solidFill>
                  <a:srgbClr val="221346"/>
                </a:solidFill>
              </a:defRPr>
            </a:lvl3pPr>
            <a:lvl4pPr>
              <a:defRPr sz="1400">
                <a:solidFill>
                  <a:srgbClr val="221346"/>
                </a:solidFill>
              </a:defRPr>
            </a:lvl4pPr>
            <a:lvl5pPr>
              <a:defRPr sz="1400">
                <a:solidFill>
                  <a:srgbClr val="22134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Box 6"/>
          <p:cNvSpPr txBox="1"/>
          <p:nvPr/>
        </p:nvSpPr>
        <p:spPr>
          <a:xfrm>
            <a:off x="8204200" y="6197600"/>
            <a:ext cx="282499" cy="276999"/>
          </a:xfrm>
          <a:prstGeom prst="rect">
            <a:avLst/>
          </a:prstGeom>
          <a:noFill/>
        </p:spPr>
        <p:txBody>
          <a:bodyPr wrap="none" rtlCol="0">
            <a:spAutoFit/>
          </a:bodyPr>
          <a:lstStyle/>
          <a:p>
            <a:fld id="{42E94A19-D5EC-634D-8F01-7A2F619C4E42}" type="slidenum">
              <a:rPr lang="en-US" sz="1200" smtClean="0">
                <a:solidFill>
                  <a:srgbClr val="7C6A55"/>
                </a:solidFill>
                <a:latin typeface="Verdana"/>
                <a:cs typeface="Verdana"/>
              </a:rPr>
              <a:pPr/>
              <a:t>‹#›</a:t>
            </a:fld>
            <a:endParaRPr lang="en-US" sz="1200" dirty="0">
              <a:solidFill>
                <a:srgbClr val="7C6A55"/>
              </a:solidFill>
              <a:latin typeface="Verdana"/>
              <a:cs typeface="Verdana"/>
            </a:endParaRPr>
          </a:p>
        </p:txBody>
      </p:sp>
      <p:cxnSp>
        <p:nvCxnSpPr>
          <p:cNvPr id="8" name="Straight Connector 7"/>
          <p:cNvCxnSpPr/>
          <p:nvPr/>
        </p:nvCxnSpPr>
        <p:spPr>
          <a:xfrm>
            <a:off x="563041" y="1223451"/>
            <a:ext cx="7922147" cy="8449"/>
          </a:xfrm>
          <a:prstGeom prst="line">
            <a:avLst/>
          </a:prstGeom>
          <a:ln w="9525" cap="flat" cmpd="sng" algn="ctr">
            <a:solidFill>
              <a:srgbClr val="BFB6A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NOW logo.png"/>
          <p:cNvPicPr>
            <a:picLocks noChangeAspect="1"/>
          </p:cNvPicPr>
          <p:nvPr/>
        </p:nvPicPr>
        <p:blipFill>
          <a:blip r:embed="rId2" cstate="print"/>
          <a:stretch>
            <a:fillRect/>
          </a:stretch>
        </p:blipFill>
        <p:spPr>
          <a:xfrm>
            <a:off x="520701" y="317576"/>
            <a:ext cx="1570566" cy="745636"/>
          </a:xfrm>
          <a:prstGeom prst="rect">
            <a:avLst/>
          </a:prstGeom>
        </p:spPr>
      </p:pic>
      <p:sp>
        <p:nvSpPr>
          <p:cNvPr id="11" name="Isosceles Triangle 10"/>
          <p:cNvSpPr/>
          <p:nvPr/>
        </p:nvSpPr>
        <p:spPr>
          <a:xfrm rot="5400000">
            <a:off x="-18521" y="1642253"/>
            <a:ext cx="268568" cy="231524"/>
          </a:xfrm>
          <a:prstGeom prst="triangle">
            <a:avLst/>
          </a:prstGeom>
          <a:solidFill>
            <a:srgbClr val="BF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5"/>
          <p:cNvSpPr>
            <a:spLocks noGrp="1"/>
          </p:cNvSpPr>
          <p:nvPr>
            <p:ph type="title" hasCustomPrompt="1"/>
          </p:nvPr>
        </p:nvSpPr>
        <p:spPr>
          <a:xfrm>
            <a:off x="457200" y="1506538"/>
            <a:ext cx="8039100" cy="576262"/>
          </a:xfrm>
        </p:spPr>
        <p:txBody>
          <a:bodyPr anchor="t">
            <a:normAutofit/>
          </a:bodyPr>
          <a:lstStyle>
            <a:lvl1pPr algn="l">
              <a:defRPr sz="2400">
                <a:solidFill>
                  <a:srgbClr val="221346"/>
                </a:solidFill>
              </a:defRPr>
            </a:lvl1pPr>
          </a:lstStyle>
          <a:p>
            <a:r>
              <a:rPr lang="en-US" dirty="0"/>
              <a:t>Click to edit title style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1976967"/>
            <a:ext cx="9144000" cy="4881032"/>
          </a:xfrm>
          <a:prstGeom prst="rect">
            <a:avLst/>
          </a:prstGeom>
          <a:solidFill>
            <a:srgbClr val="2213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cxnSp>
        <p:nvCxnSpPr>
          <p:cNvPr id="10" name="Straight Connector 9"/>
          <p:cNvCxnSpPr/>
          <p:nvPr/>
        </p:nvCxnSpPr>
        <p:spPr>
          <a:xfrm>
            <a:off x="596901" y="3458635"/>
            <a:ext cx="6057899" cy="8465"/>
          </a:xfrm>
          <a:prstGeom prst="line">
            <a:avLst/>
          </a:prstGeom>
          <a:ln w="9525" cap="flat" cmpd="sng" algn="ctr">
            <a:solidFill>
              <a:srgbClr val="BFB6A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5400000">
            <a:off x="-18521" y="3775850"/>
            <a:ext cx="268568" cy="231524"/>
          </a:xfrm>
          <a:prstGeom prst="triangle">
            <a:avLst/>
          </a:prstGeom>
          <a:solidFill>
            <a:srgbClr val="BF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8204200" y="6197600"/>
            <a:ext cx="184666" cy="276999"/>
          </a:xfrm>
          <a:prstGeom prst="rect">
            <a:avLst/>
          </a:prstGeom>
          <a:noFill/>
        </p:spPr>
        <p:txBody>
          <a:bodyPr wrap="none" rtlCol="0">
            <a:spAutoFit/>
          </a:bodyPr>
          <a:lstStyle/>
          <a:p>
            <a:r>
              <a:rPr lang="en-US" sz="1200" dirty="0">
                <a:solidFill>
                  <a:schemeClr val="bg1"/>
                </a:solidFill>
                <a:latin typeface="Verdana"/>
                <a:cs typeface="Verdana"/>
              </a:rPr>
              <a:t> </a:t>
            </a:r>
          </a:p>
        </p:txBody>
      </p:sp>
      <p:pic>
        <p:nvPicPr>
          <p:cNvPr id="13" name="Picture 12" descr="NOW logo.png"/>
          <p:cNvPicPr>
            <a:picLocks noChangeAspect="1"/>
          </p:cNvPicPr>
          <p:nvPr/>
        </p:nvPicPr>
        <p:blipFill>
          <a:blip r:embed="rId2" cstate="print"/>
          <a:stretch>
            <a:fillRect/>
          </a:stretch>
        </p:blipFill>
        <p:spPr>
          <a:xfrm>
            <a:off x="499531" y="445002"/>
            <a:ext cx="2171171" cy="1030776"/>
          </a:xfrm>
          <a:prstGeom prst="rect">
            <a:avLst/>
          </a:prstGeom>
        </p:spPr>
      </p:pic>
      <p:sp>
        <p:nvSpPr>
          <p:cNvPr id="14" name="Title 1"/>
          <p:cNvSpPr>
            <a:spLocks noGrp="1"/>
          </p:cNvSpPr>
          <p:nvPr>
            <p:ph type="ctrTitle" hasCustomPrompt="1"/>
          </p:nvPr>
        </p:nvSpPr>
        <p:spPr>
          <a:xfrm>
            <a:off x="469900" y="2654300"/>
            <a:ext cx="7772400" cy="761999"/>
          </a:xfrm>
        </p:spPr>
        <p:txBody>
          <a:bodyPr anchor="t">
            <a:noAutofit/>
          </a:bodyPr>
          <a:lstStyle>
            <a:lvl1pPr algn="l">
              <a:defRPr sz="4400" b="0" i="0" u="none">
                <a:solidFill>
                  <a:schemeClr val="bg1"/>
                </a:solidFill>
                <a:latin typeface="Verdana"/>
                <a:cs typeface="Verdana"/>
              </a:defRPr>
            </a:lvl1pPr>
          </a:lstStyle>
          <a:p>
            <a:r>
              <a:rPr lang="en-US" dirty="0"/>
              <a:t>Click to edit title style</a:t>
            </a:r>
          </a:p>
        </p:txBody>
      </p:sp>
      <p:sp>
        <p:nvSpPr>
          <p:cNvPr id="16" name="Subtitle 2"/>
          <p:cNvSpPr>
            <a:spLocks noGrp="1"/>
          </p:cNvSpPr>
          <p:nvPr>
            <p:ph type="subTitle" idx="1" hasCustomPrompt="1"/>
          </p:nvPr>
        </p:nvSpPr>
        <p:spPr>
          <a:xfrm>
            <a:off x="495300" y="3632200"/>
            <a:ext cx="6400800" cy="2146300"/>
          </a:xfrm>
        </p:spPr>
        <p:txBody>
          <a:bodyPr anchor="t">
            <a:normAutofit/>
          </a:bodyPr>
          <a:lstStyle>
            <a:lvl1pPr marL="0" indent="0" algn="l">
              <a:buNone/>
              <a:defRPr sz="2400" b="0" i="1">
                <a:solidFill>
                  <a:srgbClr val="BFB6AD"/>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p>
        </p:txBody>
      </p:sp>
      <p:sp>
        <p:nvSpPr>
          <p:cNvPr id="17" name="TextBox 16"/>
          <p:cNvSpPr txBox="1"/>
          <p:nvPr/>
        </p:nvSpPr>
        <p:spPr>
          <a:xfrm>
            <a:off x="8204200" y="6197600"/>
            <a:ext cx="450364" cy="276999"/>
          </a:xfrm>
          <a:prstGeom prst="rect">
            <a:avLst/>
          </a:prstGeom>
          <a:noFill/>
        </p:spPr>
        <p:txBody>
          <a:bodyPr wrap="none" rtlCol="0">
            <a:spAutoFit/>
          </a:bodyPr>
          <a:lstStyle/>
          <a:p>
            <a:fld id="{42E94A19-D5EC-634D-8F01-7A2F619C4E42}" type="slidenum">
              <a:rPr lang="en-US" sz="1200" smtClean="0">
                <a:solidFill>
                  <a:srgbClr val="7C6A55">
                    <a:alpha val="0"/>
                  </a:srgbClr>
                </a:solidFill>
                <a:latin typeface="Verdana"/>
                <a:cs typeface="Verdana"/>
              </a:rPr>
              <a:pPr/>
              <a:t>‹#›</a:t>
            </a:fld>
            <a:endParaRPr lang="en-US" sz="1200" dirty="0">
              <a:solidFill>
                <a:srgbClr val="7C6A55">
                  <a:alpha val="0"/>
                </a:srgbClr>
              </a:solidFill>
              <a:latin typeface="Verdana"/>
              <a:cs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11400"/>
            <a:ext cx="8229600" cy="3814763"/>
          </a:xfrm>
        </p:spPr>
        <p:txBody>
          <a:bodyPr vert="horz">
            <a:normAutofit/>
          </a:bodyPr>
          <a:lstStyle>
            <a:lvl1pPr>
              <a:buFont typeface="Arial"/>
              <a:buChar char="•"/>
              <a:defRPr sz="1400">
                <a:solidFill>
                  <a:srgbClr val="221346"/>
                </a:solidFill>
              </a:defRPr>
            </a:lvl1pPr>
            <a:lvl2pPr>
              <a:defRPr sz="1400">
                <a:solidFill>
                  <a:srgbClr val="221346"/>
                </a:solidFill>
              </a:defRPr>
            </a:lvl2pPr>
            <a:lvl3pPr>
              <a:defRPr sz="1400">
                <a:solidFill>
                  <a:srgbClr val="221346"/>
                </a:solidFill>
              </a:defRPr>
            </a:lvl3pPr>
            <a:lvl4pPr>
              <a:defRPr sz="1400">
                <a:solidFill>
                  <a:srgbClr val="221346"/>
                </a:solidFill>
              </a:defRPr>
            </a:lvl4pPr>
            <a:lvl5pPr>
              <a:defRPr sz="1400">
                <a:solidFill>
                  <a:srgbClr val="22134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Box 6"/>
          <p:cNvSpPr txBox="1"/>
          <p:nvPr/>
        </p:nvSpPr>
        <p:spPr>
          <a:xfrm>
            <a:off x="8204200" y="6197600"/>
            <a:ext cx="282499" cy="276999"/>
          </a:xfrm>
          <a:prstGeom prst="rect">
            <a:avLst/>
          </a:prstGeom>
          <a:noFill/>
        </p:spPr>
        <p:txBody>
          <a:bodyPr wrap="none" rtlCol="0">
            <a:spAutoFit/>
          </a:bodyPr>
          <a:lstStyle/>
          <a:p>
            <a:fld id="{42E94A19-D5EC-634D-8F01-7A2F619C4E42}" type="slidenum">
              <a:rPr lang="en-US" sz="1200" smtClean="0">
                <a:solidFill>
                  <a:srgbClr val="7C6A55"/>
                </a:solidFill>
                <a:latin typeface="Verdana"/>
                <a:cs typeface="Verdana"/>
              </a:rPr>
              <a:pPr/>
              <a:t>‹#›</a:t>
            </a:fld>
            <a:endParaRPr lang="en-US" sz="1200" dirty="0">
              <a:solidFill>
                <a:srgbClr val="7C6A55"/>
              </a:solidFill>
              <a:latin typeface="Verdana"/>
              <a:cs typeface="Verdana"/>
            </a:endParaRPr>
          </a:p>
        </p:txBody>
      </p:sp>
      <p:cxnSp>
        <p:nvCxnSpPr>
          <p:cNvPr id="8" name="Straight Connector 7"/>
          <p:cNvCxnSpPr/>
          <p:nvPr/>
        </p:nvCxnSpPr>
        <p:spPr>
          <a:xfrm>
            <a:off x="563041" y="1223451"/>
            <a:ext cx="7922147" cy="8449"/>
          </a:xfrm>
          <a:prstGeom prst="line">
            <a:avLst/>
          </a:prstGeom>
          <a:ln w="9525" cap="flat" cmpd="sng" algn="ctr">
            <a:solidFill>
              <a:srgbClr val="BFB6A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NOW logo.png"/>
          <p:cNvPicPr>
            <a:picLocks noChangeAspect="1"/>
          </p:cNvPicPr>
          <p:nvPr/>
        </p:nvPicPr>
        <p:blipFill>
          <a:blip r:embed="rId2" cstate="print"/>
          <a:stretch>
            <a:fillRect/>
          </a:stretch>
        </p:blipFill>
        <p:spPr>
          <a:xfrm>
            <a:off x="520701" y="317576"/>
            <a:ext cx="1570566" cy="745636"/>
          </a:xfrm>
          <a:prstGeom prst="rect">
            <a:avLst/>
          </a:prstGeom>
        </p:spPr>
      </p:pic>
      <p:sp>
        <p:nvSpPr>
          <p:cNvPr id="11" name="Isosceles Triangle 10"/>
          <p:cNvSpPr/>
          <p:nvPr/>
        </p:nvSpPr>
        <p:spPr>
          <a:xfrm rot="5400000">
            <a:off x="-18521" y="1642253"/>
            <a:ext cx="268568" cy="231524"/>
          </a:xfrm>
          <a:prstGeom prst="triangle">
            <a:avLst/>
          </a:prstGeom>
          <a:solidFill>
            <a:srgbClr val="BF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5"/>
          <p:cNvSpPr>
            <a:spLocks noGrp="1"/>
          </p:cNvSpPr>
          <p:nvPr>
            <p:ph type="title" hasCustomPrompt="1"/>
          </p:nvPr>
        </p:nvSpPr>
        <p:spPr>
          <a:xfrm>
            <a:off x="457200" y="1506538"/>
            <a:ext cx="8039100" cy="576262"/>
          </a:xfrm>
        </p:spPr>
        <p:txBody>
          <a:bodyPr anchor="t">
            <a:normAutofit/>
          </a:bodyPr>
          <a:lstStyle>
            <a:lvl1pPr algn="l">
              <a:defRPr sz="2400">
                <a:solidFill>
                  <a:srgbClr val="221346"/>
                </a:solidFill>
              </a:defRPr>
            </a:lvl1pPr>
          </a:lstStyle>
          <a:p>
            <a:r>
              <a:rPr lang="en-US" dirty="0"/>
              <a:t>Click to edit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extBox 6"/>
          <p:cNvSpPr txBox="1"/>
          <p:nvPr/>
        </p:nvSpPr>
        <p:spPr>
          <a:xfrm>
            <a:off x="8204200" y="6197600"/>
            <a:ext cx="450364" cy="276999"/>
          </a:xfrm>
          <a:prstGeom prst="rect">
            <a:avLst/>
          </a:prstGeom>
          <a:noFill/>
        </p:spPr>
        <p:txBody>
          <a:bodyPr wrap="none" rtlCol="0">
            <a:spAutoFit/>
          </a:bodyPr>
          <a:lstStyle/>
          <a:p>
            <a:fld id="{42E94A19-D5EC-634D-8F01-7A2F619C4E42}" type="slidenum">
              <a:rPr lang="en-US" sz="1200" smtClean="0">
                <a:solidFill>
                  <a:srgbClr val="7C6A55">
                    <a:alpha val="0"/>
                  </a:srgbClr>
                </a:solidFill>
                <a:latin typeface="Verdana"/>
                <a:cs typeface="Verdana"/>
              </a:rPr>
              <a:pPr/>
              <a:t>‹#›</a:t>
            </a:fld>
            <a:endParaRPr lang="en-US" sz="1200" dirty="0">
              <a:solidFill>
                <a:srgbClr val="7C6A55">
                  <a:alpha val="0"/>
                </a:srgbClr>
              </a:solidFill>
              <a:latin typeface="Verdana"/>
              <a:cs typeface="Verdana"/>
            </a:endParaRPr>
          </a:p>
        </p:txBody>
      </p:sp>
      <p:cxnSp>
        <p:nvCxnSpPr>
          <p:cNvPr id="8" name="Straight Connector 7"/>
          <p:cNvCxnSpPr/>
          <p:nvPr/>
        </p:nvCxnSpPr>
        <p:spPr>
          <a:xfrm>
            <a:off x="563041" y="1223451"/>
            <a:ext cx="7922147" cy="8449"/>
          </a:xfrm>
          <a:prstGeom prst="line">
            <a:avLst/>
          </a:prstGeom>
          <a:ln w="9525" cap="flat" cmpd="sng" algn="ctr">
            <a:solidFill>
              <a:srgbClr val="BFB6A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NOW logo.png"/>
          <p:cNvPicPr>
            <a:picLocks noChangeAspect="1"/>
          </p:cNvPicPr>
          <p:nvPr/>
        </p:nvPicPr>
        <p:blipFill>
          <a:blip r:embed="rId2" cstate="print"/>
          <a:stretch>
            <a:fillRect/>
          </a:stretch>
        </p:blipFill>
        <p:spPr>
          <a:xfrm>
            <a:off x="520701" y="317576"/>
            <a:ext cx="1570566" cy="745636"/>
          </a:xfrm>
          <a:prstGeom prst="rect">
            <a:avLst/>
          </a:prstGeom>
        </p:spPr>
      </p:pic>
      <p:sp>
        <p:nvSpPr>
          <p:cNvPr id="14" name="Isosceles Triangle 13"/>
          <p:cNvSpPr/>
          <p:nvPr/>
        </p:nvSpPr>
        <p:spPr>
          <a:xfrm rot="5400000">
            <a:off x="-18522" y="2518553"/>
            <a:ext cx="268568" cy="231524"/>
          </a:xfrm>
          <a:prstGeom prst="triangle">
            <a:avLst/>
          </a:prstGeom>
          <a:solidFill>
            <a:srgbClr val="BF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7"/>
          <p:cNvSpPr>
            <a:spLocks noGrp="1"/>
          </p:cNvSpPr>
          <p:nvPr>
            <p:ph type="title" hasCustomPrompt="1"/>
          </p:nvPr>
        </p:nvSpPr>
        <p:spPr>
          <a:xfrm>
            <a:off x="457200" y="2306638"/>
            <a:ext cx="8229600" cy="627062"/>
          </a:xfrm>
        </p:spPr>
        <p:txBody>
          <a:bodyPr anchor="t">
            <a:normAutofit/>
          </a:bodyPr>
          <a:lstStyle>
            <a:lvl1pPr algn="l">
              <a:defRPr sz="3600" b="0" i="0">
                <a:solidFill>
                  <a:srgbClr val="221346"/>
                </a:solidFill>
                <a:latin typeface="Verdana"/>
                <a:cs typeface="Verdana"/>
              </a:defRPr>
            </a:lvl1pPr>
          </a:lstStyle>
          <a:p>
            <a:r>
              <a:rPr lang="en-US" dirty="0"/>
              <a:t>Click to edit section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2311400"/>
            <a:ext cx="3949700" cy="3814763"/>
          </a:xfrm>
        </p:spPr>
        <p:txBody>
          <a:bodyPr vert="horz">
            <a:normAutofit/>
          </a:bodyPr>
          <a:lstStyle>
            <a:lvl1pPr>
              <a:buFont typeface="Arial"/>
              <a:buChar char="•"/>
              <a:defRPr sz="1400">
                <a:solidFill>
                  <a:srgbClr val="221346"/>
                </a:solidFill>
              </a:defRPr>
            </a:lvl1pPr>
            <a:lvl2pPr>
              <a:defRPr sz="1400">
                <a:solidFill>
                  <a:srgbClr val="221346"/>
                </a:solidFill>
              </a:defRPr>
            </a:lvl2pPr>
            <a:lvl3pPr>
              <a:defRPr sz="1400">
                <a:solidFill>
                  <a:srgbClr val="221346"/>
                </a:solidFill>
              </a:defRPr>
            </a:lvl3pPr>
            <a:lvl4pPr>
              <a:defRPr sz="1400">
                <a:solidFill>
                  <a:srgbClr val="221346"/>
                </a:solidFill>
              </a:defRPr>
            </a:lvl4pPr>
            <a:lvl5pPr>
              <a:defRPr sz="1400">
                <a:solidFill>
                  <a:srgbClr val="22134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9" name="Straight Connector 8"/>
          <p:cNvCxnSpPr/>
          <p:nvPr/>
        </p:nvCxnSpPr>
        <p:spPr>
          <a:xfrm>
            <a:off x="563041" y="1223451"/>
            <a:ext cx="7922147" cy="8449"/>
          </a:xfrm>
          <a:prstGeom prst="line">
            <a:avLst/>
          </a:prstGeom>
          <a:ln w="9525" cap="flat" cmpd="sng" algn="ctr">
            <a:solidFill>
              <a:srgbClr val="BFB6A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NOW logo.png"/>
          <p:cNvPicPr>
            <a:picLocks noChangeAspect="1"/>
          </p:cNvPicPr>
          <p:nvPr/>
        </p:nvPicPr>
        <p:blipFill>
          <a:blip r:embed="rId2" cstate="print"/>
          <a:stretch>
            <a:fillRect/>
          </a:stretch>
        </p:blipFill>
        <p:spPr>
          <a:xfrm>
            <a:off x="520701" y="317576"/>
            <a:ext cx="1570566" cy="745636"/>
          </a:xfrm>
          <a:prstGeom prst="rect">
            <a:avLst/>
          </a:prstGeom>
        </p:spPr>
      </p:pic>
      <p:sp>
        <p:nvSpPr>
          <p:cNvPr id="11" name="Isosceles Triangle 10"/>
          <p:cNvSpPr/>
          <p:nvPr/>
        </p:nvSpPr>
        <p:spPr>
          <a:xfrm rot="5400000">
            <a:off x="-18521" y="1642253"/>
            <a:ext cx="268568" cy="231524"/>
          </a:xfrm>
          <a:prstGeom prst="triangle">
            <a:avLst/>
          </a:prstGeom>
          <a:solidFill>
            <a:srgbClr val="BF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5"/>
          <p:cNvSpPr>
            <a:spLocks noGrp="1"/>
          </p:cNvSpPr>
          <p:nvPr>
            <p:ph type="title" hasCustomPrompt="1"/>
          </p:nvPr>
        </p:nvSpPr>
        <p:spPr>
          <a:xfrm>
            <a:off x="457200" y="1506538"/>
            <a:ext cx="8039100" cy="576262"/>
          </a:xfrm>
        </p:spPr>
        <p:txBody>
          <a:bodyPr anchor="t">
            <a:normAutofit/>
          </a:bodyPr>
          <a:lstStyle>
            <a:lvl1pPr algn="l">
              <a:defRPr sz="2400">
                <a:solidFill>
                  <a:srgbClr val="221346"/>
                </a:solidFill>
              </a:defRPr>
            </a:lvl1pPr>
          </a:lstStyle>
          <a:p>
            <a:r>
              <a:rPr lang="en-US" dirty="0"/>
              <a:t>Click to edit title style</a:t>
            </a:r>
          </a:p>
        </p:txBody>
      </p:sp>
      <p:sp>
        <p:nvSpPr>
          <p:cNvPr id="13" name="Content Placeholder 2"/>
          <p:cNvSpPr>
            <a:spLocks noGrp="1"/>
          </p:cNvSpPr>
          <p:nvPr>
            <p:ph idx="10"/>
          </p:nvPr>
        </p:nvSpPr>
        <p:spPr>
          <a:xfrm>
            <a:off x="4546600" y="2298700"/>
            <a:ext cx="3949700" cy="3814763"/>
          </a:xfrm>
        </p:spPr>
        <p:txBody>
          <a:bodyPr vert="horz">
            <a:normAutofit/>
          </a:bodyPr>
          <a:lstStyle>
            <a:lvl1pPr>
              <a:buFont typeface="Arial"/>
              <a:buChar char="•"/>
              <a:defRPr sz="1400">
                <a:solidFill>
                  <a:srgbClr val="221346"/>
                </a:solidFill>
              </a:defRPr>
            </a:lvl1pPr>
            <a:lvl2pPr>
              <a:defRPr sz="1400">
                <a:solidFill>
                  <a:srgbClr val="221346"/>
                </a:solidFill>
              </a:defRPr>
            </a:lvl2pPr>
            <a:lvl3pPr>
              <a:defRPr sz="1400">
                <a:solidFill>
                  <a:srgbClr val="221346"/>
                </a:solidFill>
              </a:defRPr>
            </a:lvl3pPr>
            <a:lvl4pPr>
              <a:defRPr sz="1400">
                <a:solidFill>
                  <a:srgbClr val="221346"/>
                </a:solidFill>
              </a:defRPr>
            </a:lvl4pPr>
            <a:lvl5pPr>
              <a:defRPr sz="1400">
                <a:solidFill>
                  <a:srgbClr val="22134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Box 13"/>
          <p:cNvSpPr txBox="1"/>
          <p:nvPr/>
        </p:nvSpPr>
        <p:spPr>
          <a:xfrm>
            <a:off x="8204200" y="6197600"/>
            <a:ext cx="282499" cy="276999"/>
          </a:xfrm>
          <a:prstGeom prst="rect">
            <a:avLst/>
          </a:prstGeom>
          <a:noFill/>
        </p:spPr>
        <p:txBody>
          <a:bodyPr wrap="none" rtlCol="0">
            <a:spAutoFit/>
          </a:bodyPr>
          <a:lstStyle/>
          <a:p>
            <a:fld id="{42E94A19-D5EC-634D-8F01-7A2F619C4E42}" type="slidenum">
              <a:rPr lang="en-US" sz="1200" smtClean="0">
                <a:solidFill>
                  <a:srgbClr val="7C6A55"/>
                </a:solidFill>
                <a:latin typeface="Verdana"/>
                <a:cs typeface="Verdana"/>
              </a:rPr>
              <a:pPr/>
              <a:t>‹#›</a:t>
            </a:fld>
            <a:endParaRPr lang="en-US" sz="1200" dirty="0">
              <a:solidFill>
                <a:srgbClr val="7C6A55"/>
              </a:solidFill>
              <a:latin typeface="Verdana"/>
              <a:cs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18B19-7FB3-4FF4-8E84-236A220DC7FD}" type="datetimeFigureOut">
              <a:rPr lang="en-GB" smtClean="0"/>
              <a:pPr/>
              <a:t>13/06/2017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1EEB6-C15E-4E0D-AC4A-4A4EF70375A1}"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13" r:id="rId1"/>
    <p:sldLayoutId id="2147483709" r:id="rId2"/>
    <p:sldLayoutId id="2147483710" r:id="rId3"/>
    <p:sldLayoutId id="2147483711" r:id="rId4"/>
    <p:sldLayoutId id="2147483712" r:id="rId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ow-health.com/portfolio/"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5W29ZASPo3I"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Now Health International </a:t>
            </a:r>
            <a:r>
              <a:rPr lang="en-US" dirty="0" smtClean="0"/>
              <a:t>	</a:t>
            </a:r>
            <a:endParaRPr lang="en-US" dirty="0"/>
          </a:p>
        </p:txBody>
      </p:sp>
      <p:sp>
        <p:nvSpPr>
          <p:cNvPr id="6" name="Subtitle 4"/>
          <p:cNvSpPr>
            <a:spLocks noGrp="1"/>
          </p:cNvSpPr>
          <p:nvPr>
            <p:ph type="subTitle" idx="1"/>
          </p:nvPr>
        </p:nvSpPr>
        <p:spPr>
          <a:xfrm>
            <a:off x="495300" y="3632200"/>
            <a:ext cx="6400800" cy="2146300"/>
          </a:xfrm>
        </p:spPr>
        <p:txBody>
          <a:bodyPr/>
          <a:lstStyle/>
          <a:p>
            <a:r>
              <a:rPr lang="en-US" b="1" u="sng" dirty="0"/>
              <a:t>The Digital Insurer Asian Insurance Innovation Award 2017 </a:t>
            </a:r>
            <a:endParaRPr lang="en-US" dirty="0"/>
          </a:p>
        </p:txBody>
      </p:sp>
    </p:spTree>
    <p:extLst>
      <p:ext uri="{BB962C8B-B14F-4D97-AF65-F5344CB8AC3E}">
        <p14:creationId xmlns:p14="http://schemas.microsoft.com/office/powerpoint/2010/main" val="2756339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772816"/>
            <a:ext cx="4032448" cy="4968552"/>
          </a:xfrm>
        </p:spPr>
        <p:txBody>
          <a:bodyPr/>
          <a:lstStyle/>
          <a:p>
            <a:pPr marL="0" indent="0">
              <a:buNone/>
            </a:pPr>
            <a:r>
              <a:rPr lang="en-US" dirty="0" smtClean="0"/>
              <a:t>To </a:t>
            </a:r>
            <a:r>
              <a:rPr lang="en-US" dirty="0"/>
              <a:t>date 4,901 of our customers have downloaded the smartphone App and a fifth of all claims are currently submitted using this tool. </a:t>
            </a:r>
            <a:endParaRPr lang="en-US" dirty="0" smtClean="0"/>
          </a:p>
          <a:p>
            <a:pPr marL="0" indent="0">
              <a:buNone/>
            </a:pPr>
            <a:endParaRPr lang="en-US" dirty="0"/>
          </a:p>
          <a:p>
            <a:endParaRPr lang="en-US" dirty="0"/>
          </a:p>
        </p:txBody>
      </p:sp>
      <p:graphicFrame>
        <p:nvGraphicFramePr>
          <p:cNvPr id="3" name="Chart 2"/>
          <p:cNvGraphicFramePr/>
          <p:nvPr>
            <p:extLst>
              <p:ext uri="{D42A27DB-BD31-4B8C-83A1-F6EECF244321}">
                <p14:modId xmlns:p14="http://schemas.microsoft.com/office/powerpoint/2010/main" val="2329000727"/>
              </p:ext>
            </p:extLst>
          </p:nvPr>
        </p:nvGraphicFramePr>
        <p:xfrm>
          <a:off x="539552" y="2780928"/>
          <a:ext cx="3816424" cy="275208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a:xfrm>
            <a:off x="4572000" y="1700808"/>
            <a:ext cx="4032448" cy="49685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400" kern="1200">
                <a:solidFill>
                  <a:srgbClr val="221346"/>
                </a:solidFill>
                <a:latin typeface="Verdana"/>
                <a:ea typeface="+mn-ea"/>
                <a:cs typeface="Verdana"/>
              </a:defRPr>
            </a:lvl1pPr>
            <a:lvl2pPr marL="742950" indent="-285750" algn="l" defTabSz="457200" rtl="0" eaLnBrk="1" latinLnBrk="0" hangingPunct="1">
              <a:spcBef>
                <a:spcPct val="20000"/>
              </a:spcBef>
              <a:buFont typeface="Arial"/>
              <a:buChar char="–"/>
              <a:defRPr sz="1400" kern="1200">
                <a:solidFill>
                  <a:srgbClr val="221346"/>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rgbClr val="221346"/>
                </a:solidFill>
                <a:latin typeface="Verdana"/>
                <a:ea typeface="+mn-ea"/>
                <a:cs typeface="Verdana"/>
              </a:defRPr>
            </a:lvl3pPr>
            <a:lvl4pPr marL="1600200" indent="-228600" algn="l" defTabSz="457200" rtl="0" eaLnBrk="1" latinLnBrk="0" hangingPunct="1">
              <a:spcBef>
                <a:spcPct val="20000"/>
              </a:spcBef>
              <a:buFont typeface="Arial"/>
              <a:buChar char="–"/>
              <a:defRPr sz="1400" kern="1200">
                <a:solidFill>
                  <a:srgbClr val="221346"/>
                </a:solidFill>
                <a:latin typeface="Verdana"/>
                <a:ea typeface="+mn-ea"/>
                <a:cs typeface="Verdana"/>
              </a:defRPr>
            </a:lvl4pPr>
            <a:lvl5pPr marL="2057400" indent="-228600" algn="l" defTabSz="457200" rtl="0" eaLnBrk="1" latinLnBrk="0" hangingPunct="1">
              <a:spcBef>
                <a:spcPct val="20000"/>
              </a:spcBef>
              <a:buFont typeface="Arial"/>
              <a:buChar char="»"/>
              <a:defRPr sz="1400" kern="1200">
                <a:solidFill>
                  <a:srgbClr val="221346"/>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Our </a:t>
            </a:r>
            <a:r>
              <a:rPr lang="en-US" dirty="0"/>
              <a:t>2016 Customer Satisfaction Survey also shows a 24% increase in the number of respondents that said it was easy to submit claims in comparison to last year, which is likely related to recent improvements to our digital tools. </a:t>
            </a:r>
          </a:p>
          <a:p>
            <a:pPr marL="0" indent="0">
              <a:buFont typeface="Arial"/>
              <a:buNone/>
            </a:pPr>
            <a:endParaRPr lang="en-US" dirty="0" smtClean="0"/>
          </a:p>
          <a:p>
            <a:pPr marL="0" indent="0">
              <a:buFont typeface="Arial"/>
              <a:buNone/>
            </a:pPr>
            <a:endParaRPr lang="en-US" b="1" dirty="0" smtClean="0"/>
          </a:p>
          <a:p>
            <a:pPr marL="0" indent="0">
              <a:buFont typeface="Arial"/>
              <a:buNone/>
            </a:pPr>
            <a:endParaRPr lang="en-US" dirty="0" smtClean="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2784721"/>
            <a:ext cx="3670110" cy="3956647"/>
          </a:xfrm>
          <a:prstGeom prst="rect">
            <a:avLst/>
          </a:prstGeom>
        </p:spPr>
      </p:pic>
      <p:sp>
        <p:nvSpPr>
          <p:cNvPr id="8" name="Rectangle 7"/>
          <p:cNvSpPr/>
          <p:nvPr/>
        </p:nvSpPr>
        <p:spPr>
          <a:xfrm>
            <a:off x="580732" y="1393031"/>
            <a:ext cx="966931" cy="307777"/>
          </a:xfrm>
          <a:prstGeom prst="rect">
            <a:avLst/>
          </a:prstGeom>
        </p:spPr>
        <p:txBody>
          <a:bodyPr wrap="none">
            <a:spAutoFit/>
          </a:bodyPr>
          <a:lstStyle/>
          <a:p>
            <a:r>
              <a:rPr lang="en-US" sz="1400" b="1" dirty="0">
                <a:solidFill>
                  <a:srgbClr val="221346"/>
                </a:solidFill>
                <a:latin typeface="Verdana"/>
                <a:cs typeface="Verdana"/>
              </a:rPr>
              <a:t>Impact </a:t>
            </a:r>
            <a:endParaRPr lang="en-US" sz="1400" b="1" dirty="0">
              <a:solidFill>
                <a:srgbClr val="221346"/>
              </a:solidFill>
              <a:latin typeface="Verdana"/>
              <a:cs typeface="Verdana"/>
            </a:endParaRPr>
          </a:p>
        </p:txBody>
      </p:sp>
    </p:spTree>
    <p:extLst>
      <p:ext uri="{BB962C8B-B14F-4D97-AF65-F5344CB8AC3E}">
        <p14:creationId xmlns:p14="http://schemas.microsoft.com/office/powerpoint/2010/main" val="257430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3600" dirty="0">
                <a:solidFill>
                  <a:srgbClr val="221346"/>
                </a:solidFill>
                <a:latin typeface="Verdana"/>
                <a:cs typeface="Verdana"/>
              </a:rPr>
              <a:t>Thank you</a:t>
            </a:r>
          </a:p>
        </p:txBody>
      </p:sp>
      <p:sp>
        <p:nvSpPr>
          <p:cNvPr id="48" name="TextBox 47"/>
          <p:cNvSpPr txBox="1"/>
          <p:nvPr/>
        </p:nvSpPr>
        <p:spPr>
          <a:xfrm>
            <a:off x="381000" y="4948535"/>
            <a:ext cx="8534400" cy="1538883"/>
          </a:xfrm>
          <a:prstGeom prst="rect">
            <a:avLst/>
          </a:prstGeom>
          <a:noFill/>
        </p:spPr>
        <p:txBody>
          <a:bodyPr wrap="square" rtlCol="0">
            <a:spAutoFit/>
          </a:bodyPr>
          <a:lstStyle/>
          <a:p>
            <a:r>
              <a:rPr lang="en-US" sz="1200" b="1" dirty="0">
                <a:solidFill>
                  <a:srgbClr val="1E0D4C"/>
                </a:solidFill>
                <a:latin typeface="Verdana"/>
                <a:cs typeface="Verdana"/>
              </a:rPr>
              <a:t>Liane Cresswell </a:t>
            </a:r>
          </a:p>
          <a:p>
            <a:r>
              <a:rPr lang="en-US" sz="1200" i="1" dirty="0">
                <a:solidFill>
                  <a:srgbClr val="1E0D4C"/>
                </a:solidFill>
                <a:latin typeface="Verdana"/>
                <a:cs typeface="Verdana"/>
              </a:rPr>
              <a:t>Group Senior Corporate Communications Manager </a:t>
            </a:r>
          </a:p>
          <a:p>
            <a:endParaRPr lang="en-US" sz="1200" b="1" dirty="0">
              <a:solidFill>
                <a:srgbClr val="1E0D4C"/>
              </a:solidFill>
              <a:latin typeface="Verdana"/>
              <a:cs typeface="Verdana"/>
            </a:endParaRPr>
          </a:p>
          <a:p>
            <a:r>
              <a:rPr lang="en-US" sz="1200" b="1" dirty="0">
                <a:solidFill>
                  <a:srgbClr val="1E0D4C"/>
                </a:solidFill>
                <a:latin typeface="Verdana"/>
                <a:cs typeface="Verdana"/>
              </a:rPr>
              <a:t>Now Health International</a:t>
            </a:r>
          </a:p>
          <a:p>
            <a:endParaRPr lang="en-US" sz="1200" dirty="0">
              <a:solidFill>
                <a:srgbClr val="1E0D4C"/>
              </a:solidFill>
              <a:latin typeface="Verdana"/>
              <a:cs typeface="Verdana"/>
            </a:endParaRPr>
          </a:p>
          <a:p>
            <a:r>
              <a:rPr lang="en-US" sz="1200" dirty="0">
                <a:solidFill>
                  <a:srgbClr val="1E0D4C"/>
                </a:solidFill>
                <a:latin typeface="Verdana"/>
                <a:cs typeface="Verdana"/>
              </a:rPr>
              <a:t>T | +852 2279 7328  M | +852 6651 2357</a:t>
            </a:r>
          </a:p>
          <a:p>
            <a:r>
              <a:rPr lang="en-US" sz="1200" dirty="0">
                <a:solidFill>
                  <a:srgbClr val="1E0D4C"/>
                </a:solidFill>
                <a:latin typeface="Verdana"/>
                <a:cs typeface="Verdana"/>
              </a:rPr>
              <a:t>E | Liane.Cresswell@now-health.com</a:t>
            </a:r>
          </a:p>
          <a:p>
            <a:endParaRPr lang="en-US" sz="1000" dirty="0">
              <a:solidFill>
                <a:srgbClr val="1E0D4C"/>
              </a:solidFill>
              <a:latin typeface="Verdana"/>
              <a:cs typeface="Verdana"/>
            </a:endParaRPr>
          </a:p>
        </p:txBody>
      </p:sp>
      <p:sp>
        <p:nvSpPr>
          <p:cNvPr id="9" name="TextBox 8"/>
          <p:cNvSpPr txBox="1"/>
          <p:nvPr/>
        </p:nvSpPr>
        <p:spPr>
          <a:xfrm>
            <a:off x="8204200" y="6197600"/>
            <a:ext cx="184666" cy="276999"/>
          </a:xfrm>
          <a:prstGeom prst="rect">
            <a:avLst/>
          </a:prstGeom>
          <a:noFill/>
        </p:spPr>
        <p:txBody>
          <a:bodyPr wrap="none" rtlCol="0">
            <a:spAutoFit/>
          </a:bodyPr>
          <a:lstStyle/>
          <a:p>
            <a:r>
              <a:rPr lang="en-US" sz="1200" dirty="0">
                <a:solidFill>
                  <a:schemeClr val="bg1"/>
                </a:solidFill>
                <a:latin typeface="Verdana"/>
                <a:cs typeface="Verdana"/>
              </a:rPr>
              <a:t>   </a:t>
            </a:r>
          </a:p>
        </p:txBody>
      </p:sp>
    </p:spTree>
    <p:extLst>
      <p:ext uri="{BB962C8B-B14F-4D97-AF65-F5344CB8AC3E}">
        <p14:creationId xmlns:p14="http://schemas.microsoft.com/office/powerpoint/2010/main" val="387162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6"/>
            <a:ext cx="8229600" cy="3814763"/>
          </a:xfrm>
        </p:spPr>
        <p:txBody>
          <a:bodyPr>
            <a:normAutofit/>
          </a:bodyPr>
          <a:lstStyle/>
          <a:p>
            <a:pPr marL="0" indent="0">
              <a:buNone/>
            </a:pPr>
            <a:r>
              <a:rPr lang="en-US" b="1" dirty="0" smtClean="0"/>
              <a:t>Innovative Digital Tools </a:t>
            </a:r>
            <a:endParaRPr lang="en-US" b="1" dirty="0" smtClean="0"/>
          </a:p>
          <a:p>
            <a:pPr marL="0" indent="0">
              <a:buNone/>
            </a:pPr>
            <a:endParaRPr lang="en-US" dirty="0"/>
          </a:p>
          <a:p>
            <a:pPr marL="0" indent="0">
              <a:buNone/>
            </a:pPr>
            <a:r>
              <a:rPr lang="en-US" dirty="0"/>
              <a:t>At Now Health International, we’re committed to offering a simple and accessible approach to international health insurance. </a:t>
            </a:r>
            <a:r>
              <a:rPr lang="en-US" dirty="0" smtClean="0"/>
              <a:t>Our digital tools form a key part of our core business strategy to </a:t>
            </a:r>
            <a:r>
              <a:rPr lang="en-US" dirty="0"/>
              <a:t>make things easier for our customers, so they can manage their health insurance and get the care they need, even when on the move. </a:t>
            </a:r>
          </a:p>
          <a:p>
            <a:pPr marL="0" indent="0">
              <a:buNone/>
            </a:pPr>
            <a:endParaRPr lang="en-US" dirty="0" smtClean="0"/>
          </a:p>
          <a:p>
            <a:pPr marL="0" indent="0">
              <a:buNone/>
            </a:pPr>
            <a:r>
              <a:rPr lang="en-US" dirty="0" smtClean="0"/>
              <a:t>Our </a:t>
            </a:r>
            <a:r>
              <a:rPr lang="en-US" b="1" dirty="0" smtClean="0"/>
              <a:t>secure online portfolio </a:t>
            </a:r>
            <a:r>
              <a:rPr lang="en-US" dirty="0" smtClean="0"/>
              <a:t>and </a:t>
            </a:r>
            <a:r>
              <a:rPr lang="en-US" b="1" dirty="0" smtClean="0"/>
              <a:t>smartphone App </a:t>
            </a:r>
            <a:r>
              <a:rPr lang="en-US" dirty="0" smtClean="0"/>
              <a:t>are some of the best digital in the international health insurance </a:t>
            </a:r>
            <a:r>
              <a:rPr lang="en-US" dirty="0"/>
              <a:t>market  - they offer practical advice and information and are totally </a:t>
            </a:r>
            <a:r>
              <a:rPr lang="en-US" dirty="0" smtClean="0"/>
              <a:t>free for our members!</a:t>
            </a:r>
            <a:r>
              <a:rPr lang="en-US" dirty="0"/>
              <a:t> </a:t>
            </a:r>
          </a:p>
          <a:p>
            <a:endParaRPr lang="en-US" dirty="0"/>
          </a:p>
        </p:txBody>
      </p:sp>
    </p:spTree>
    <p:extLst>
      <p:ext uri="{BB962C8B-B14F-4D97-AF65-F5344CB8AC3E}">
        <p14:creationId xmlns:p14="http://schemas.microsoft.com/office/powerpoint/2010/main" val="3697427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6"/>
            <a:ext cx="3312368" cy="5328592"/>
          </a:xfrm>
        </p:spPr>
        <p:txBody>
          <a:bodyPr>
            <a:normAutofit/>
          </a:bodyPr>
          <a:lstStyle/>
          <a:p>
            <a:pPr marL="0" indent="0">
              <a:buNone/>
            </a:pPr>
            <a:r>
              <a:rPr lang="en-US" b="1" dirty="0" smtClean="0"/>
              <a:t>Secure Online Portfolio </a:t>
            </a:r>
          </a:p>
          <a:p>
            <a:pPr marL="0" indent="0">
              <a:buNone/>
            </a:pPr>
            <a:endParaRPr lang="en-US" dirty="0"/>
          </a:p>
          <a:p>
            <a:pPr marL="0" indent="0">
              <a:buNone/>
            </a:pPr>
            <a:r>
              <a:rPr lang="en-US" dirty="0"/>
              <a:t>Now Health International has recently upgraded our secure </a:t>
            </a:r>
            <a:r>
              <a:rPr lang="en-US" u="sng" dirty="0">
                <a:hlinkClick r:id="rId2"/>
              </a:rPr>
              <a:t>online portfolio</a:t>
            </a:r>
            <a:r>
              <a:rPr lang="en-US" dirty="0"/>
              <a:t> to make it even easier and faster for our customers to access their international health insurance </a:t>
            </a:r>
            <a:r>
              <a:rPr lang="en-US" dirty="0" smtClean="0"/>
              <a:t>plan online.  </a:t>
            </a:r>
          </a:p>
          <a:p>
            <a:pPr marL="0" indent="0">
              <a:buNone/>
            </a:pPr>
            <a:endParaRPr lang="en-US"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9003"/>
          <a:stretch/>
        </p:blipFill>
        <p:spPr>
          <a:xfrm>
            <a:off x="4139952" y="1447250"/>
            <a:ext cx="4730677" cy="4358014"/>
          </a:xfrm>
          <a:prstGeom prst="rect">
            <a:avLst/>
          </a:prstGeom>
        </p:spPr>
      </p:pic>
    </p:spTree>
    <p:extLst>
      <p:ext uri="{BB962C8B-B14F-4D97-AF65-F5344CB8AC3E}">
        <p14:creationId xmlns:p14="http://schemas.microsoft.com/office/powerpoint/2010/main" val="401334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4"/>
            <a:ext cx="4032448" cy="4752529"/>
          </a:xfrm>
        </p:spPr>
        <p:txBody>
          <a:bodyPr>
            <a:normAutofit/>
          </a:bodyPr>
          <a:lstStyle/>
          <a:p>
            <a:pPr marL="0" indent="0">
              <a:buNone/>
            </a:pPr>
            <a:r>
              <a:rPr lang="en-US" b="1" dirty="0" smtClean="0"/>
              <a:t>Secure Online Portfolio – Member Plan Information </a:t>
            </a:r>
            <a:endParaRPr lang="en-US" b="1" dirty="0" smtClean="0"/>
          </a:p>
          <a:p>
            <a:pPr marL="0" indent="0">
              <a:buNone/>
            </a:pPr>
            <a:endParaRPr lang="en-US" dirty="0"/>
          </a:p>
          <a:p>
            <a:pPr marL="0" indent="0">
              <a:buNone/>
            </a:pPr>
            <a:r>
              <a:rPr lang="en-US" dirty="0" smtClean="0"/>
              <a:t>To </a:t>
            </a:r>
            <a:r>
              <a:rPr lang="en-US" dirty="0"/>
              <a:t>provide reassurance to our customers about what they’re covered for, the upgraded </a:t>
            </a:r>
            <a:r>
              <a:rPr lang="en-US" dirty="0" smtClean="0"/>
              <a:t>secure online portfolio provides </a:t>
            </a:r>
            <a:r>
              <a:rPr lang="en-US" dirty="0"/>
              <a:t>a simple snapshot of each member’s plan, including a complete overview of their benefit limits and how much they’ve claimed to date. </a:t>
            </a:r>
          </a:p>
          <a:p>
            <a:pPr marL="0" indent="0">
              <a:buNone/>
            </a:pPr>
            <a:endParaRPr lang="en-US" dirty="0" smtClean="0"/>
          </a:p>
          <a:p>
            <a:pPr marL="0" indent="0">
              <a:buNone/>
            </a:pPr>
            <a:r>
              <a:rPr lang="en-US" dirty="0" smtClean="0"/>
              <a:t>They can also use the portfolio to view and download their plan documents and Member Handbook. </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4142"/>
          <a:stretch/>
        </p:blipFill>
        <p:spPr>
          <a:xfrm>
            <a:off x="4644007" y="1311096"/>
            <a:ext cx="3931785" cy="4998224"/>
          </a:xfrm>
          <a:prstGeom prst="rect">
            <a:avLst/>
          </a:prstGeom>
        </p:spPr>
      </p:pic>
    </p:spTree>
    <p:extLst>
      <p:ext uri="{BB962C8B-B14F-4D97-AF65-F5344CB8AC3E}">
        <p14:creationId xmlns:p14="http://schemas.microsoft.com/office/powerpoint/2010/main" val="109905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6"/>
            <a:ext cx="4248472" cy="4968552"/>
          </a:xfrm>
        </p:spPr>
        <p:txBody>
          <a:bodyPr>
            <a:normAutofit/>
          </a:bodyPr>
          <a:lstStyle/>
          <a:p>
            <a:pPr marL="0" indent="0">
              <a:buNone/>
            </a:pPr>
            <a:r>
              <a:rPr lang="en-US" b="1" dirty="0" smtClean="0"/>
              <a:t>Secure Online Portfolio – Making Claims Online </a:t>
            </a:r>
            <a:endParaRPr lang="en-US" b="1" dirty="0" smtClean="0"/>
          </a:p>
          <a:p>
            <a:pPr marL="0" indent="0">
              <a:buNone/>
            </a:pPr>
            <a:endParaRPr lang="en-US" dirty="0" smtClean="0"/>
          </a:p>
          <a:p>
            <a:pPr marL="0" indent="0">
              <a:buNone/>
            </a:pPr>
            <a:r>
              <a:rPr lang="en-US" dirty="0"/>
              <a:t>For the first time, customers can </a:t>
            </a:r>
            <a:r>
              <a:rPr lang="en-US" dirty="0" smtClean="0"/>
              <a:t>now </a:t>
            </a:r>
            <a:r>
              <a:rPr lang="en-US" dirty="0"/>
              <a:t>use our secure online portfolio to submit claims, in addition to submitting claims via our </a:t>
            </a:r>
            <a:r>
              <a:rPr lang="en-US" dirty="0" smtClean="0"/>
              <a:t>smartphone App </a:t>
            </a:r>
            <a:r>
              <a:rPr lang="en-US" dirty="0"/>
              <a:t>– making it simpler for members to manage their claims, anytime, anywhere. </a:t>
            </a:r>
          </a:p>
          <a:p>
            <a:pPr marL="0" indent="0">
              <a:buNone/>
            </a:pPr>
            <a:endParaRPr lang="en-US" dirty="0" smtClean="0"/>
          </a:p>
          <a:p>
            <a:pPr marL="0" indent="0">
              <a:buNone/>
            </a:pPr>
            <a:r>
              <a:rPr lang="en-US" dirty="0" smtClean="0"/>
              <a:t>We </a:t>
            </a:r>
            <a:r>
              <a:rPr lang="en-US" dirty="0"/>
              <a:t>take our commitment to process claims within five working days seriously, which is why our members can also use the online portfolio to track claims in real time, and see when payments have been </a:t>
            </a:r>
            <a:r>
              <a:rPr lang="en-US" dirty="0" smtClean="0"/>
              <a:t>made</a:t>
            </a:r>
            <a:r>
              <a:rPr lang="en-US" dirty="0"/>
              <a:t>.  </a:t>
            </a:r>
            <a:endParaRPr lang="en-US" dirty="0" smtClean="0"/>
          </a:p>
          <a:p>
            <a:pPr marL="0" indent="0">
              <a:buNone/>
            </a:pPr>
            <a:endParaRPr lang="en-US" dirty="0"/>
          </a:p>
          <a:p>
            <a:pPr marL="0" indent="0">
              <a:buNone/>
            </a:pPr>
            <a:r>
              <a:rPr lang="en-US" dirty="0" smtClean="0"/>
              <a:t>Our members </a:t>
            </a:r>
            <a:r>
              <a:rPr lang="en-US" dirty="0"/>
              <a:t>can also request treatment pre-authorisation online before seeking in-patient, hospital treatment - helping ensure they don’t need to pay up front.  </a:t>
            </a:r>
          </a:p>
          <a:p>
            <a:pPr marL="0" indent="0">
              <a:buNone/>
            </a:pP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064"/>
          <a:stretch/>
        </p:blipFill>
        <p:spPr>
          <a:xfrm>
            <a:off x="4932040" y="1371386"/>
            <a:ext cx="3240360" cy="5060491"/>
          </a:xfrm>
          <a:prstGeom prst="rect">
            <a:avLst/>
          </a:prstGeom>
        </p:spPr>
      </p:pic>
    </p:spTree>
    <p:extLst>
      <p:ext uri="{BB962C8B-B14F-4D97-AF65-F5344CB8AC3E}">
        <p14:creationId xmlns:p14="http://schemas.microsoft.com/office/powerpoint/2010/main" val="965222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6"/>
            <a:ext cx="3960440" cy="4752528"/>
          </a:xfrm>
        </p:spPr>
        <p:txBody>
          <a:bodyPr>
            <a:normAutofit/>
          </a:bodyPr>
          <a:lstStyle/>
          <a:p>
            <a:pPr marL="0" indent="0">
              <a:buNone/>
            </a:pPr>
            <a:r>
              <a:rPr lang="en-US" b="1" dirty="0" smtClean="0"/>
              <a:t>Secure Online Portfolio – Group Management Information </a:t>
            </a:r>
            <a:endParaRPr lang="en-US" b="1" dirty="0" smtClean="0"/>
          </a:p>
          <a:p>
            <a:pPr marL="0" indent="0">
              <a:buNone/>
            </a:pPr>
            <a:endParaRPr lang="en-US" dirty="0"/>
          </a:p>
          <a:p>
            <a:pPr marL="0" indent="0">
              <a:buNone/>
            </a:pPr>
            <a:r>
              <a:rPr lang="en-US" dirty="0" smtClean="0"/>
              <a:t>We’ve also tailored the secured online platform for our corporate </a:t>
            </a:r>
            <a:r>
              <a:rPr lang="en-US" dirty="0"/>
              <a:t>customers, so Group </a:t>
            </a:r>
            <a:r>
              <a:rPr lang="en-US" dirty="0" smtClean="0"/>
              <a:t>Administrators </a:t>
            </a:r>
            <a:r>
              <a:rPr lang="en-US" dirty="0"/>
              <a:t>can better manage their employee’s health insurance </a:t>
            </a:r>
            <a:r>
              <a:rPr lang="en-US" dirty="0" smtClean="0"/>
              <a:t>needs. </a:t>
            </a:r>
          </a:p>
          <a:p>
            <a:pPr marL="0" indent="0">
              <a:buNone/>
            </a:pPr>
            <a:endParaRPr lang="en-US" dirty="0" smtClean="0"/>
          </a:p>
          <a:p>
            <a:pPr marL="0" indent="0">
              <a:buNone/>
            </a:pPr>
            <a:r>
              <a:rPr lang="en-US" dirty="0" smtClean="0"/>
              <a:t>Group Administrators can access specialised Management Information about their Group Plan, including downloading a Membership </a:t>
            </a:r>
            <a:r>
              <a:rPr lang="en-US" dirty="0"/>
              <a:t>List, a Claims Summary or an Account Summary. </a:t>
            </a:r>
          </a:p>
          <a:p>
            <a:pPr marL="0" indent="0">
              <a:buNone/>
            </a:pPr>
            <a:endParaRPr lang="en-US" dirty="0" smtClean="0"/>
          </a:p>
          <a:p>
            <a:pPr marL="0" indent="0">
              <a:buNone/>
            </a:pPr>
            <a:r>
              <a:rPr lang="en-US" dirty="0" smtClean="0"/>
              <a:t>They can also easily add or edit Group members via the portfolio.  </a:t>
            </a:r>
            <a:endParaRPr lang="en-US" dirty="0"/>
          </a:p>
          <a:p>
            <a:pPr marL="0" indent="0">
              <a:buNone/>
            </a:pP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8255"/>
          <a:stretch/>
        </p:blipFill>
        <p:spPr>
          <a:xfrm>
            <a:off x="4452229" y="1459196"/>
            <a:ext cx="4440251" cy="4274060"/>
          </a:xfrm>
          <a:prstGeom prst="rect">
            <a:avLst/>
          </a:prstGeom>
        </p:spPr>
      </p:pic>
    </p:spTree>
    <p:extLst>
      <p:ext uri="{BB962C8B-B14F-4D97-AF65-F5344CB8AC3E}">
        <p14:creationId xmlns:p14="http://schemas.microsoft.com/office/powerpoint/2010/main" val="194127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6"/>
            <a:ext cx="4176464" cy="3814763"/>
          </a:xfrm>
        </p:spPr>
        <p:txBody>
          <a:bodyPr>
            <a:normAutofit/>
          </a:bodyPr>
          <a:lstStyle/>
          <a:p>
            <a:pPr marL="0" indent="0">
              <a:buNone/>
            </a:pPr>
            <a:r>
              <a:rPr lang="en-US" b="1" dirty="0" smtClean="0"/>
              <a:t>Secure Online Portfolio – Other Key Features</a:t>
            </a:r>
            <a:endParaRPr lang="en-US" b="1" dirty="0" smtClean="0"/>
          </a:p>
          <a:p>
            <a:pPr marL="0" indent="0">
              <a:buNone/>
            </a:pPr>
            <a:endParaRPr lang="en-US" dirty="0"/>
          </a:p>
          <a:p>
            <a:pPr marL="0" indent="0">
              <a:buNone/>
            </a:pPr>
            <a:r>
              <a:rPr lang="en-US" dirty="0" smtClean="0"/>
              <a:t>We’ve also added a Simplified Chinese language toggle to meet the needs of our growing base of Chinese speaking customers.  </a:t>
            </a:r>
          </a:p>
          <a:p>
            <a:pPr marL="0" indent="0">
              <a:buNone/>
            </a:pPr>
            <a:endParaRPr lang="en-US" dirty="0"/>
          </a:p>
          <a:p>
            <a:pPr marL="0" indent="0">
              <a:buNone/>
            </a:pPr>
            <a:r>
              <a:rPr lang="en-US" dirty="0" smtClean="0"/>
              <a:t>Other New features include the option for members to request a new membership card or introduce us to their favourite medical provider. </a:t>
            </a:r>
          </a:p>
          <a:p>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1748"/>
          <a:stretch/>
        </p:blipFill>
        <p:spPr>
          <a:xfrm>
            <a:off x="4932040" y="1390026"/>
            <a:ext cx="3456384" cy="4848404"/>
          </a:xfrm>
          <a:prstGeom prst="rect">
            <a:avLst/>
          </a:prstGeom>
        </p:spPr>
      </p:pic>
    </p:spTree>
    <p:extLst>
      <p:ext uri="{BB962C8B-B14F-4D97-AF65-F5344CB8AC3E}">
        <p14:creationId xmlns:p14="http://schemas.microsoft.com/office/powerpoint/2010/main" val="3163451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6"/>
            <a:ext cx="5616624" cy="4968552"/>
          </a:xfrm>
        </p:spPr>
        <p:txBody>
          <a:bodyPr/>
          <a:lstStyle/>
          <a:p>
            <a:pPr marL="0" indent="0">
              <a:buNone/>
            </a:pPr>
            <a:r>
              <a:rPr lang="en-US" b="1" dirty="0" smtClean="0"/>
              <a:t>Upgraded Smartphone App </a:t>
            </a:r>
          </a:p>
          <a:p>
            <a:pPr marL="0" indent="0">
              <a:buNone/>
            </a:pPr>
            <a:endParaRPr lang="en-US" dirty="0" smtClean="0"/>
          </a:p>
          <a:p>
            <a:pPr marL="0" indent="0">
              <a:buNone/>
            </a:pPr>
            <a:r>
              <a:rPr lang="en-US" dirty="0" smtClean="0"/>
              <a:t>At the end of 2016 we upgraded our smartphone App to make it even easier for our members to use. Key new features include: </a:t>
            </a:r>
          </a:p>
          <a:p>
            <a:pPr marL="0" indent="0">
              <a:buNone/>
            </a:pPr>
            <a:endParaRPr lang="en-US" b="1" dirty="0" smtClean="0"/>
          </a:p>
          <a:p>
            <a:pPr marL="0" indent="0">
              <a:buNone/>
            </a:pPr>
            <a:r>
              <a:rPr lang="en-US" dirty="0"/>
              <a:t>1. A drop down menu so </a:t>
            </a:r>
            <a:r>
              <a:rPr lang="en-US" dirty="0" smtClean="0"/>
              <a:t>members can more </a:t>
            </a:r>
            <a:r>
              <a:rPr lang="en-US" dirty="0"/>
              <a:t>easily </a:t>
            </a:r>
            <a:r>
              <a:rPr lang="en-US" b="1" dirty="0"/>
              <a:t>search for a medical provider </a:t>
            </a:r>
            <a:r>
              <a:rPr lang="en-US" dirty="0"/>
              <a:t>from either our comprehensive or restricted networks.</a:t>
            </a:r>
          </a:p>
          <a:p>
            <a:pPr marL="0" indent="0">
              <a:buNone/>
            </a:pPr>
            <a:r>
              <a:rPr lang="en-US" dirty="0"/>
              <a:t>2. New feature to </a:t>
            </a:r>
            <a:r>
              <a:rPr lang="en-US" b="1" dirty="0"/>
              <a:t>map </a:t>
            </a:r>
            <a:r>
              <a:rPr lang="en-US" b="1" dirty="0" smtClean="0"/>
              <a:t>the closest health </a:t>
            </a:r>
            <a:r>
              <a:rPr lang="en-US" b="1" dirty="0"/>
              <a:t>professionals closest </a:t>
            </a:r>
            <a:r>
              <a:rPr lang="en-US" dirty="0" smtClean="0"/>
              <a:t>and </a:t>
            </a:r>
            <a:r>
              <a:rPr lang="en-US" dirty="0"/>
              <a:t>get directions </a:t>
            </a:r>
            <a:r>
              <a:rPr lang="en-US" dirty="0" smtClean="0"/>
              <a:t>to their door.</a:t>
            </a:r>
            <a:endParaRPr lang="en-US" dirty="0"/>
          </a:p>
          <a:p>
            <a:pPr marL="0" indent="0">
              <a:buNone/>
            </a:pPr>
            <a:r>
              <a:rPr lang="en-US" dirty="0"/>
              <a:t>3. An </a:t>
            </a:r>
            <a:r>
              <a:rPr lang="en-US" b="1" dirty="0"/>
              <a:t>improved treatment list</a:t>
            </a:r>
            <a:r>
              <a:rPr lang="en-US" dirty="0"/>
              <a:t>, so </a:t>
            </a:r>
            <a:r>
              <a:rPr lang="en-US" dirty="0" smtClean="0"/>
              <a:t>members can more easily and quickly pinpoint </a:t>
            </a:r>
            <a:r>
              <a:rPr lang="en-US" dirty="0"/>
              <a:t>the condition </a:t>
            </a:r>
            <a:r>
              <a:rPr lang="en-US" dirty="0" smtClean="0"/>
              <a:t>they </a:t>
            </a:r>
            <a:r>
              <a:rPr lang="en-US" dirty="0"/>
              <a:t>need to </a:t>
            </a:r>
            <a:r>
              <a:rPr lang="en-US" dirty="0" smtClean="0"/>
              <a:t>treat.</a:t>
            </a:r>
            <a:endParaRPr lang="en-US" dirty="0"/>
          </a:p>
          <a:p>
            <a:pPr marL="0" indent="0">
              <a:buNone/>
            </a:pPr>
            <a:r>
              <a:rPr lang="en-US" dirty="0"/>
              <a:t>4. New function brings our </a:t>
            </a:r>
            <a:r>
              <a:rPr lang="en-US" b="1" dirty="0"/>
              <a:t>preferred medical providers to the top of the search,</a:t>
            </a:r>
            <a:r>
              <a:rPr lang="en-US" dirty="0"/>
              <a:t> so </a:t>
            </a:r>
            <a:r>
              <a:rPr lang="en-US" dirty="0" smtClean="0"/>
              <a:t>our members always </a:t>
            </a:r>
            <a:r>
              <a:rPr lang="en-US" dirty="0"/>
              <a:t>know where to find the best care. </a:t>
            </a:r>
            <a:r>
              <a:rPr lang="en-US" b="1" dirty="0"/>
              <a:t> </a:t>
            </a:r>
            <a:endParaRPr lang="en-US" dirty="0"/>
          </a:p>
          <a:p>
            <a:pPr marL="0" indent="0">
              <a:buNone/>
            </a:pPr>
            <a:r>
              <a:rPr lang="en-US" dirty="0"/>
              <a:t>5.</a:t>
            </a:r>
            <a:r>
              <a:rPr lang="en-US" b="1" dirty="0"/>
              <a:t>Two language options</a:t>
            </a:r>
            <a:r>
              <a:rPr lang="en-US" dirty="0"/>
              <a:t> to choose from - English and Chinese.</a:t>
            </a:r>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916832"/>
            <a:ext cx="2238969" cy="3237790"/>
          </a:xfrm>
          <a:prstGeom prst="rect">
            <a:avLst/>
          </a:prstGeom>
        </p:spPr>
      </p:pic>
    </p:spTree>
    <p:extLst>
      <p:ext uri="{BB962C8B-B14F-4D97-AF65-F5344CB8AC3E}">
        <p14:creationId xmlns:p14="http://schemas.microsoft.com/office/powerpoint/2010/main" val="2790893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412776"/>
            <a:ext cx="7992888" cy="1080120"/>
          </a:xfrm>
        </p:spPr>
        <p:txBody>
          <a:bodyPr>
            <a:normAutofit/>
          </a:bodyPr>
          <a:lstStyle/>
          <a:p>
            <a:pPr marL="0" indent="0">
              <a:buNone/>
            </a:pPr>
            <a:r>
              <a:rPr lang="en-US" b="1" dirty="0" smtClean="0"/>
              <a:t>Explainer Videos </a:t>
            </a:r>
          </a:p>
          <a:p>
            <a:pPr marL="0" indent="0">
              <a:buNone/>
            </a:pPr>
            <a:endParaRPr lang="en-US" dirty="0" smtClean="0"/>
          </a:p>
          <a:p>
            <a:pPr marL="0" indent="0">
              <a:buNone/>
            </a:pPr>
            <a:r>
              <a:rPr lang="en-US" dirty="0" smtClean="0"/>
              <a:t>We’ve even created simple Explainer Videos to help our members make the most of our innovative digital tools. </a:t>
            </a:r>
            <a:endParaRPr lang="en-US" dirty="0"/>
          </a:p>
          <a:p>
            <a:endParaRPr lang="en-US" dirty="0" smtClean="0"/>
          </a:p>
          <a:p>
            <a:endParaRPr lang="en-US" dirty="0"/>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580199"/>
            <a:ext cx="5601482" cy="3143689"/>
          </a:xfrm>
          <a:prstGeom prst="rect">
            <a:avLst/>
          </a:prstGeom>
        </p:spPr>
      </p:pic>
    </p:spTree>
    <p:extLst>
      <p:ext uri="{BB962C8B-B14F-4D97-AF65-F5344CB8AC3E}">
        <p14:creationId xmlns:p14="http://schemas.microsoft.com/office/powerpoint/2010/main" val="2392777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16903</TotalTime>
  <Words>544</Words>
  <Application>Microsoft Office PowerPoint</Application>
  <PresentationFormat>On-screen Show (4:3)</PresentationFormat>
  <Paragraphs>61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Presentation1.8</vt:lpstr>
      <vt:lpstr>Now Health International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Now Health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Intoroduction</dc:title>
  <dc:creator>Mark Dickinson</dc:creator>
  <cp:lastModifiedBy>Liane Cresswell</cp:lastModifiedBy>
  <cp:revision>250</cp:revision>
  <cp:lastPrinted>2010-12-09T08:48:29Z</cp:lastPrinted>
  <dcterms:created xsi:type="dcterms:W3CDTF">2011-01-21T05:25:52Z</dcterms:created>
  <dcterms:modified xsi:type="dcterms:W3CDTF">2017-06-13T10:39:16Z</dcterms:modified>
</cp:coreProperties>
</file>