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729" r:id="rId2"/>
    <p:sldId id="732" r:id="rId3"/>
    <p:sldId id="760" r:id="rId4"/>
    <p:sldId id="734" r:id="rId5"/>
    <p:sldId id="736" r:id="rId6"/>
    <p:sldId id="803" r:id="rId7"/>
    <p:sldId id="804" r:id="rId8"/>
    <p:sldId id="772" r:id="rId9"/>
    <p:sldId id="805" r:id="rId10"/>
    <p:sldId id="775" r:id="rId11"/>
    <p:sldId id="802" r:id="rId12"/>
    <p:sldId id="809" r:id="rId13"/>
    <p:sldId id="810" r:id="rId14"/>
    <p:sldId id="811" r:id="rId15"/>
    <p:sldId id="808" r:id="rId16"/>
    <p:sldId id="746" r:id="rId17"/>
    <p:sldId id="813" r:id="rId18"/>
  </p:sldIdLst>
  <p:sldSz cx="9906000" cy="6858000" type="A4"/>
  <p:notesSz cx="6807200" cy="99393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SimSun" charset="0"/>
        <a:cs typeface="SimSun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SimSun" charset="0"/>
        <a:cs typeface="SimSun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SimSun" charset="0"/>
        <a:cs typeface="SimSun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SimSun" charset="0"/>
        <a:cs typeface="SimSun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SimSun" charset="0"/>
        <a:cs typeface="SimSun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SimSun" charset="0"/>
        <a:cs typeface="SimSun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SimSun" charset="0"/>
        <a:cs typeface="SimSun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SimSun" charset="0"/>
        <a:cs typeface="SimSun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SimSun" charset="0"/>
        <a:cs typeface="SimSu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D1F"/>
    <a:srgbClr val="FF8377"/>
    <a:srgbClr val="6F6F6F"/>
    <a:srgbClr val="C12026"/>
    <a:srgbClr val="2EBDFF"/>
    <a:srgbClr val="FFE171"/>
    <a:srgbClr val="AA8528"/>
    <a:srgbClr val="C49A2E"/>
    <a:srgbClr val="136B83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7" autoAdjust="0"/>
    <p:restoredTop sz="99561" autoAdjust="0"/>
  </p:normalViewPr>
  <p:slideViewPr>
    <p:cSldViewPr snapToObjects="1">
      <p:cViewPr varScale="1">
        <p:scale>
          <a:sx n="72" d="100"/>
          <a:sy n="72" d="100"/>
        </p:scale>
        <p:origin x="1170" y="90"/>
      </p:cViewPr>
      <p:guideLst>
        <p:guide orient="horz" pos="2160"/>
        <p:guide pos="3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47" d="100"/>
          <a:sy n="47" d="100"/>
        </p:scale>
        <p:origin x="-2970" y="-90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ebastienGaudin:Desktop:TCV:Environment%20Landscape:Publication:Hospital%20Satisfaction%20Multi-Countri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ebastienGaudin:Desktop:TCV:Environment%20Landscape:Publication:Private%20vs%20Public%20Hospitals%20Growt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ebastienGaudin:Desktop:TCV:Environment%20Landscape:Publication:Private%20vs%20Public%20Hospitals%20Growt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Table!$A$3</c:f>
              <c:strCache>
                <c:ptCount val="1"/>
                <c:pt idx="0">
                  <c:v>% people satisfied with hospital visit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Table!$B$1:$M$1</c:f>
              <c:strCache>
                <c:ptCount val="12"/>
                <c:pt idx="0">
                  <c:v>Canada</c:v>
                </c:pt>
                <c:pt idx="1">
                  <c:v>U.S.</c:v>
                </c:pt>
                <c:pt idx="2">
                  <c:v>Mexico</c:v>
                </c:pt>
                <c:pt idx="3">
                  <c:v>Switzerland</c:v>
                </c:pt>
                <c:pt idx="4">
                  <c:v>Germany</c:v>
                </c:pt>
                <c:pt idx="5">
                  <c:v>Belgium</c:v>
                </c:pt>
                <c:pt idx="6">
                  <c:v>France</c:v>
                </c:pt>
                <c:pt idx="7">
                  <c:v>UK</c:v>
                </c:pt>
                <c:pt idx="8">
                  <c:v>Luxembourg</c:v>
                </c:pt>
                <c:pt idx="9">
                  <c:v>Portugal</c:v>
                </c:pt>
                <c:pt idx="10">
                  <c:v>Brazil</c:v>
                </c:pt>
                <c:pt idx="11">
                  <c:v>China</c:v>
                </c:pt>
              </c:strCache>
            </c:strRef>
          </c:cat>
          <c:val>
            <c:numRef>
              <c:f>Table!$B$3:$M$3</c:f>
              <c:numCache>
                <c:formatCode>0%</c:formatCode>
                <c:ptCount val="12"/>
                <c:pt idx="0">
                  <c:v>0.78</c:v>
                </c:pt>
                <c:pt idx="1">
                  <c:v>0.77</c:v>
                </c:pt>
                <c:pt idx="2">
                  <c:v>0.72</c:v>
                </c:pt>
                <c:pt idx="3">
                  <c:v>0.71</c:v>
                </c:pt>
                <c:pt idx="4">
                  <c:v>0.69</c:v>
                </c:pt>
                <c:pt idx="5">
                  <c:v>0.68</c:v>
                </c:pt>
                <c:pt idx="6">
                  <c:v>0.67</c:v>
                </c:pt>
                <c:pt idx="7">
                  <c:v>0.67</c:v>
                </c:pt>
                <c:pt idx="8">
                  <c:v>0.59</c:v>
                </c:pt>
                <c:pt idx="9">
                  <c:v>0.57999999999999996</c:v>
                </c:pt>
                <c:pt idx="10">
                  <c:v>0.56999999999999995</c:v>
                </c:pt>
                <c:pt idx="1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C4-4B9F-BC91-079C46ADE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2277848"/>
        <c:axId val="-2102289144"/>
      </c:barChart>
      <c:catAx>
        <c:axId val="-21022778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02289144"/>
        <c:crossesAt val="0.45"/>
        <c:auto val="1"/>
        <c:lblAlgn val="ctr"/>
        <c:lblOffset val="100"/>
        <c:noMultiLvlLbl val="0"/>
      </c:catAx>
      <c:valAx>
        <c:axId val="-2102289144"/>
        <c:scaling>
          <c:orientation val="minMax"/>
          <c:max val="0.8"/>
          <c:min val="0.4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-2102277848"/>
        <c:crosses val="autoZero"/>
        <c:crossBetween val="between"/>
        <c:majorUnit val="0.1"/>
        <c:minorUnit val="0.01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363588284293601"/>
          <c:y val="7.5952843568869499E-2"/>
          <c:w val="0.38300420050690498"/>
          <c:h val="0.87962962962962998"/>
        </c:manualLayout>
      </c:layout>
      <c:pieChart>
        <c:varyColors val="1"/>
        <c:ser>
          <c:idx val="0"/>
          <c:order val="0"/>
          <c:tx>
            <c:strRef>
              <c:f>Feuil1!$D$43:$D$44</c:f>
              <c:strCache>
                <c:ptCount val="1"/>
                <c:pt idx="0">
                  <c:v>Public hospitals Private hospitals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B44-4F3A-8791-83CD13A60169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3-3B44-4F3A-8791-83CD13A6016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44-4F3A-8791-83CD13A60169}"/>
                </c:ext>
              </c:extLst>
            </c:dLbl>
            <c:dLbl>
              <c:idx val="1"/>
              <c:layout>
                <c:manualLayout>
                  <c:x val="9.2429722776702694E-2"/>
                  <c:y val="-0.33018727085879301"/>
                </c:manualLayout>
              </c:layout>
              <c:spPr/>
              <c:txPr>
                <a:bodyPr/>
                <a:lstStyle/>
                <a:p>
                  <a:pPr>
                    <a:defRPr sz="3600" b="1">
                      <a:solidFill>
                        <a:schemeClr val="accent6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44-4F3A-8791-83CD13A601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chemeClr val="accent6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Feuil1!$D$43:$D$44</c:f>
              <c:strCache>
                <c:ptCount val="2"/>
                <c:pt idx="0">
                  <c:v>Public hospitals</c:v>
                </c:pt>
                <c:pt idx="1">
                  <c:v>Private hospitals</c:v>
                </c:pt>
              </c:strCache>
            </c:strRef>
          </c:cat>
          <c:val>
            <c:numRef>
              <c:f>Feuil1!$F$43:$F$44</c:f>
              <c:numCache>
                <c:formatCode>0%</c:formatCode>
                <c:ptCount val="2"/>
                <c:pt idx="0">
                  <c:v>0.51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44-4F3A-8791-83CD13A60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"/>
          <c:y val="3.8710397918749702E-2"/>
          <c:w val="0.35106834839319201"/>
          <c:h val="0.18595290172061801"/>
        </c:manualLayout>
      </c:layout>
      <c:overlay val="0"/>
      <c:spPr>
        <a:ln>
          <a:noFill/>
        </a:ln>
      </c:spPr>
      <c:txPr>
        <a:bodyPr/>
        <a:lstStyle/>
        <a:p>
          <a:pPr rtl="0">
            <a:defRPr sz="2000">
              <a:solidFill>
                <a:schemeClr val="bg1">
                  <a:lumMod val="50000"/>
                </a:schemeClr>
              </a:solidFill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Feuil1!$E$42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5"/>
            </a:solidFill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B02-4CC6-B202-9D3C5AD3A023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3-0B02-4CC6-B202-9D3C5AD3A02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02-4CC6-B202-9D3C5AD3A023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3600" b="1">
                      <a:solidFill>
                        <a:schemeClr val="accent6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B02-4CC6-B202-9D3C5AD3A0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Feuil1!$D$43:$D$44</c:f>
              <c:strCache>
                <c:ptCount val="2"/>
                <c:pt idx="0">
                  <c:v>Public hospitals</c:v>
                </c:pt>
                <c:pt idx="1">
                  <c:v>Private hospitals</c:v>
                </c:pt>
              </c:strCache>
            </c:strRef>
          </c:cat>
          <c:val>
            <c:numRef>
              <c:f>Feuil1!$E$43:$E$44</c:f>
              <c:numCache>
                <c:formatCode>0%</c:formatCode>
                <c:ptCount val="2"/>
                <c:pt idx="0">
                  <c:v>0.73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02-4CC6-B202-9D3C5AD3A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5185305912504"/>
          <c:y val="5.8253619863336499E-2"/>
          <c:w val="0.61449263603572701"/>
          <c:h val="0.615033399382870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12026"/>
            </a:solidFill>
          </c:spPr>
          <c:dPt>
            <c:idx val="0"/>
            <c:bubble3D val="0"/>
            <c:spPr>
              <a:solidFill>
                <a:srgbClr val="C120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93-4971-8324-517B5F4768BD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D5-4AEB-83ED-448F47D374ED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93-4971-8324-517B5F4768BD}"/>
              </c:ext>
            </c:extLst>
          </c:dPt>
          <c:dPt>
            <c:idx val="3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B93-4971-8324-517B5F4768BD}"/>
              </c:ext>
            </c:extLst>
          </c:dPt>
          <c:dPt>
            <c:idx val="4"/>
            <c:bubble3D val="0"/>
            <c:spPr>
              <a:solidFill>
                <a:srgbClr val="C120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DD5-4AEB-83ED-448F47D374ED}"/>
              </c:ext>
            </c:extLst>
          </c:dPt>
          <c:dLbls>
            <c:dLbl>
              <c:idx val="0"/>
              <c:layout>
                <c:manualLayout>
                  <c:x val="-0.115941960507547"/>
                  <c:y val="-6.47777120619987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93-4971-8324-517B5F4768BD}"/>
                </c:ext>
              </c:extLst>
            </c:dLbl>
            <c:dLbl>
              <c:idx val="1"/>
              <c:layout>
                <c:manualLayout>
                  <c:x val="0.118131659454594"/>
                  <c:y val="1.016658777320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D5-4AEB-83ED-448F47D374ED}"/>
                </c:ext>
              </c:extLst>
            </c:dLbl>
            <c:dLbl>
              <c:idx val="2"/>
              <c:layout>
                <c:manualLayout>
                  <c:x val="6.6502827511341497E-2"/>
                  <c:y val="0.1247314946495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93-4971-8324-517B5F4768B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B93-4971-8324-517B5F4768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SaaS Insurers/Employers</c:v>
                </c:pt>
                <c:pt idx="1">
                  <c:v>Insurance Promotion &amp; Distribution</c:v>
                </c:pt>
                <c:pt idx="2">
                  <c:v>Pharma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0.628</c:v>
                </c:pt>
                <c:pt idx="1">
                  <c:v>0.246</c:v>
                </c:pt>
                <c:pt idx="2">
                  <c:v>0.126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93-4971-8324-517B5F4768B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306079971769703E-2"/>
          <c:y val="0.73236472188242197"/>
          <c:w val="0.78217618191768301"/>
          <c:h val="0.267458570574776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54502312967"/>
          <c:y val="8.8192861635164502E-2"/>
          <c:w val="0.481850083335851"/>
          <c:h val="0.621281622221846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12026"/>
            </a:solidFill>
          </c:spPr>
          <c:dPt>
            <c:idx val="0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BA-49E1-90B6-09C05C062D82}"/>
              </c:ext>
            </c:extLst>
          </c:dPt>
          <c:dPt>
            <c:idx val="1"/>
            <c:bubble3D val="0"/>
            <c:spPr>
              <a:solidFill>
                <a:srgbClr val="C120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0BA-49E1-90B6-09C05C062D82}"/>
              </c:ext>
            </c:extLst>
          </c:dPt>
          <c:dPt>
            <c:idx val="2"/>
            <c:bubble3D val="0"/>
            <c:spPr>
              <a:solidFill>
                <a:srgbClr val="C120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04-469C-BD81-FD7F9C4E3162}"/>
              </c:ext>
            </c:extLst>
          </c:dPt>
          <c:dPt>
            <c:idx val="3"/>
            <c:bubble3D val="0"/>
            <c:spPr>
              <a:solidFill>
                <a:srgbClr val="C120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04-469C-BD81-FD7F9C4E3162}"/>
              </c:ext>
            </c:extLst>
          </c:dPt>
          <c:dLbls>
            <c:dLbl>
              <c:idx val="0"/>
              <c:layout>
                <c:manualLayout>
                  <c:x val="-9.6886117671874994E-2"/>
                  <c:y val="0.1079379435952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BA-49E1-90B6-09C05C062D82}"/>
                </c:ext>
              </c:extLst>
            </c:dLbl>
            <c:dLbl>
              <c:idx val="1"/>
              <c:layout>
                <c:manualLayout>
                  <c:x val="0.11966111651066901"/>
                  <c:y val="-0.253930286848156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BA-49E1-90B6-09C05C062D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Pharma</c:v>
                </c:pt>
                <c:pt idx="1">
                  <c:v>SaaS Insurer/employer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0.15</c:v>
                </c:pt>
                <c:pt idx="1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BA-49E1-90B6-09C05C062D8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648A26-953C-6848-B31F-6ADA619312E1}" type="doc">
      <dgm:prSet loTypeId="urn:microsoft.com/office/officeart/2008/layout/CircularPictureCallou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31F1CA-1DA9-BE4D-9C38-523EDBE36744}">
      <dgm:prSet/>
      <dgm:spPr>
        <a:xfrm>
          <a:off x="1181742" y="1161486"/>
          <a:ext cx="1112228" cy="573492"/>
        </a:xfr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gm:spPr>
      <dgm:t>
        <a:bodyPr/>
        <a:lstStyle/>
        <a:p>
          <a:endParaRPr lang="en-US" dirty="0">
            <a:solidFill>
              <a:sysClr val="window" lastClr="FFFFFF"/>
            </a:solidFill>
            <a:latin typeface="Calibri"/>
            <a:ea typeface="宋体"/>
            <a:cs typeface="宋体"/>
          </a:endParaRPr>
        </a:p>
      </dgm:t>
    </dgm:pt>
    <dgm:pt modelId="{A276733F-5408-8146-8CE0-49E2CEA13C62}" type="sibTrans" cxnId="{9FD34F5B-2ABC-2149-8249-94B00877880A}">
      <dgm:prSet/>
      <dgm:spPr>
        <a:xfrm>
          <a:off x="868928" y="238684"/>
          <a:ext cx="1737857" cy="1737857"/>
        </a:xfrm>
        <a:blipFill>
          <a:blip xmlns:r="http://schemas.openxmlformats.org/officeDocument/2006/relationships" r:embed="rId1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EAC18DE-7B93-FC42-AEEC-B82435821DAC}" type="parTrans" cxnId="{9FD34F5B-2ABC-2149-8249-94B00877880A}">
      <dgm:prSet/>
      <dgm:spPr/>
      <dgm:t>
        <a:bodyPr/>
        <a:lstStyle/>
        <a:p>
          <a:endParaRPr lang="en-US"/>
        </a:p>
      </dgm:t>
    </dgm:pt>
    <dgm:pt modelId="{9D043126-4B4D-8344-BEEE-0DD756886FFB}" type="pres">
      <dgm:prSet presAssocID="{00648A26-953C-6848-B31F-6ADA619312E1}" presName="Name0" presStyleCnt="0">
        <dgm:presLayoutVars>
          <dgm:chMax val="7"/>
          <dgm:chPref val="7"/>
          <dgm:dir/>
        </dgm:presLayoutVars>
      </dgm:prSet>
      <dgm:spPr/>
    </dgm:pt>
    <dgm:pt modelId="{0DCDCDD5-5321-A240-B87A-CE878586B778}" type="pres">
      <dgm:prSet presAssocID="{00648A26-953C-6848-B31F-6ADA619312E1}" presName="Name1" presStyleCnt="0"/>
      <dgm:spPr/>
    </dgm:pt>
    <dgm:pt modelId="{83C320D3-46BC-B745-808C-BE0980AA7894}" type="pres">
      <dgm:prSet presAssocID="{A276733F-5408-8146-8CE0-49E2CEA13C62}" presName="picture_1" presStyleCnt="0"/>
      <dgm:spPr/>
    </dgm:pt>
    <dgm:pt modelId="{75295343-97B5-E948-A740-DACD00227B0E}" type="pres">
      <dgm:prSet presAssocID="{A276733F-5408-8146-8CE0-49E2CEA13C62}" presName="pictureRepeatNode" presStyleLbl="alignImgPlace1" presStyleIdx="0" presStyleCnt="1" custLinFactNeighborY="-11857"/>
      <dgm:spPr>
        <a:prstGeom prst="ellipse">
          <a:avLst/>
        </a:prstGeom>
      </dgm:spPr>
    </dgm:pt>
    <dgm:pt modelId="{C8A615ED-FC24-4843-957B-034C12EF57DF}" type="pres">
      <dgm:prSet presAssocID="{6D31F1CA-1DA9-BE4D-9C38-523EDBE36744}" presName="text_1" presStyleLbl="node1" presStyleIdx="0" presStyleCnt="0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9FD34F5B-2ABC-2149-8249-94B00877880A}" srcId="{00648A26-953C-6848-B31F-6ADA619312E1}" destId="{6D31F1CA-1DA9-BE4D-9C38-523EDBE36744}" srcOrd="0" destOrd="0" parTransId="{DEAC18DE-7B93-FC42-AEEC-B82435821DAC}" sibTransId="{A276733F-5408-8146-8CE0-49E2CEA13C62}"/>
    <dgm:cxn modelId="{4BA1F557-04B3-634F-A037-402C8F38B6B6}" type="presOf" srcId="{6D31F1CA-1DA9-BE4D-9C38-523EDBE36744}" destId="{C8A615ED-FC24-4843-957B-034C12EF57DF}" srcOrd="0" destOrd="0" presId="urn:microsoft.com/office/officeart/2008/layout/CircularPictureCallout"/>
    <dgm:cxn modelId="{3113B48D-C1C4-8F4D-89C5-118A3FCBFD3A}" type="presOf" srcId="{A276733F-5408-8146-8CE0-49E2CEA13C62}" destId="{75295343-97B5-E948-A740-DACD00227B0E}" srcOrd="0" destOrd="0" presId="urn:microsoft.com/office/officeart/2008/layout/CircularPictureCallout"/>
    <dgm:cxn modelId="{2E87D39C-A4FB-2343-AF46-B73C01F00F56}" type="presOf" srcId="{00648A26-953C-6848-B31F-6ADA619312E1}" destId="{9D043126-4B4D-8344-BEEE-0DD756886FFB}" srcOrd="0" destOrd="0" presId="urn:microsoft.com/office/officeart/2008/layout/CircularPictureCallout"/>
    <dgm:cxn modelId="{8B113C60-033D-344C-A008-18EC5A801662}" type="presParOf" srcId="{9D043126-4B4D-8344-BEEE-0DD756886FFB}" destId="{0DCDCDD5-5321-A240-B87A-CE878586B778}" srcOrd="0" destOrd="0" presId="urn:microsoft.com/office/officeart/2008/layout/CircularPictureCallout"/>
    <dgm:cxn modelId="{E456530F-530E-E04C-90F4-176DB6A4EE92}" type="presParOf" srcId="{0DCDCDD5-5321-A240-B87A-CE878586B778}" destId="{83C320D3-46BC-B745-808C-BE0980AA7894}" srcOrd="0" destOrd="0" presId="urn:microsoft.com/office/officeart/2008/layout/CircularPictureCallout"/>
    <dgm:cxn modelId="{5270C20A-E001-7B43-A39D-0E13EB6D72D4}" type="presParOf" srcId="{83C320D3-46BC-B745-808C-BE0980AA7894}" destId="{75295343-97B5-E948-A740-DACD00227B0E}" srcOrd="0" destOrd="0" presId="urn:microsoft.com/office/officeart/2008/layout/CircularPictureCallout"/>
    <dgm:cxn modelId="{F5DC8757-BAA9-334F-A7A2-C6D5678F5DED}" type="presParOf" srcId="{0DCDCDD5-5321-A240-B87A-CE878586B778}" destId="{C8A615ED-FC24-4843-957B-034C12EF57DF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648A26-953C-6848-B31F-6ADA619312E1}" type="doc">
      <dgm:prSet loTypeId="urn:microsoft.com/office/officeart/2008/layout/CircularPictureCallou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31F1CA-1DA9-BE4D-9C38-523EDBE36744}">
      <dgm:prSet/>
      <dgm:spPr>
        <a:xfrm>
          <a:off x="1181742" y="1161486"/>
          <a:ext cx="1112228" cy="573492"/>
        </a:xfr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gm:spPr>
      <dgm:t>
        <a:bodyPr/>
        <a:lstStyle/>
        <a:p>
          <a:endParaRPr lang="en-US" dirty="0">
            <a:solidFill>
              <a:sysClr val="window" lastClr="FFFFFF"/>
            </a:solidFill>
            <a:latin typeface="Calibri"/>
            <a:ea typeface="宋体"/>
            <a:cs typeface="宋体"/>
          </a:endParaRPr>
        </a:p>
      </dgm:t>
    </dgm:pt>
    <dgm:pt modelId="{A276733F-5408-8146-8CE0-49E2CEA13C62}" type="sibTrans" cxnId="{9FD34F5B-2ABC-2149-8249-94B00877880A}">
      <dgm:prSet/>
      <dgm:spPr>
        <a:xfrm>
          <a:off x="868928" y="238684"/>
          <a:ext cx="1737857" cy="1737857"/>
        </a:xfrm>
        <a:blipFill>
          <a:blip xmlns:r="http://schemas.openxmlformats.org/officeDocument/2006/relationships" r:embed="rId1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EAC18DE-7B93-FC42-AEEC-B82435821DAC}" type="parTrans" cxnId="{9FD34F5B-2ABC-2149-8249-94B00877880A}">
      <dgm:prSet/>
      <dgm:spPr/>
      <dgm:t>
        <a:bodyPr/>
        <a:lstStyle/>
        <a:p>
          <a:endParaRPr lang="en-US"/>
        </a:p>
      </dgm:t>
    </dgm:pt>
    <dgm:pt modelId="{9D043126-4B4D-8344-BEEE-0DD756886FFB}" type="pres">
      <dgm:prSet presAssocID="{00648A26-953C-6848-B31F-6ADA619312E1}" presName="Name0" presStyleCnt="0">
        <dgm:presLayoutVars>
          <dgm:chMax val="7"/>
          <dgm:chPref val="7"/>
          <dgm:dir/>
        </dgm:presLayoutVars>
      </dgm:prSet>
      <dgm:spPr/>
    </dgm:pt>
    <dgm:pt modelId="{0DCDCDD5-5321-A240-B87A-CE878586B778}" type="pres">
      <dgm:prSet presAssocID="{00648A26-953C-6848-B31F-6ADA619312E1}" presName="Name1" presStyleCnt="0"/>
      <dgm:spPr/>
    </dgm:pt>
    <dgm:pt modelId="{83C320D3-46BC-B745-808C-BE0980AA7894}" type="pres">
      <dgm:prSet presAssocID="{A276733F-5408-8146-8CE0-49E2CEA13C62}" presName="picture_1" presStyleCnt="0"/>
      <dgm:spPr/>
    </dgm:pt>
    <dgm:pt modelId="{75295343-97B5-E948-A740-DACD00227B0E}" type="pres">
      <dgm:prSet presAssocID="{A276733F-5408-8146-8CE0-49E2CEA13C62}" presName="pictureRepeatNode" presStyleLbl="alignImgPlace1" presStyleIdx="0" presStyleCnt="1" custLinFactNeighborY="-813"/>
      <dgm:spPr>
        <a:prstGeom prst="ellipse">
          <a:avLst/>
        </a:prstGeom>
      </dgm:spPr>
    </dgm:pt>
    <dgm:pt modelId="{C8A615ED-FC24-4843-957B-034C12EF57DF}" type="pres">
      <dgm:prSet presAssocID="{6D31F1CA-1DA9-BE4D-9C38-523EDBE36744}" presName="text_1" presStyleLbl="node1" presStyleIdx="0" presStyleCnt="0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9FD34F5B-2ABC-2149-8249-94B00877880A}" srcId="{00648A26-953C-6848-B31F-6ADA619312E1}" destId="{6D31F1CA-1DA9-BE4D-9C38-523EDBE36744}" srcOrd="0" destOrd="0" parTransId="{DEAC18DE-7B93-FC42-AEEC-B82435821DAC}" sibTransId="{A276733F-5408-8146-8CE0-49E2CEA13C62}"/>
    <dgm:cxn modelId="{D56B5550-9912-5044-B44F-E8071CE85590}" type="presOf" srcId="{6D31F1CA-1DA9-BE4D-9C38-523EDBE36744}" destId="{C8A615ED-FC24-4843-957B-034C12EF57DF}" srcOrd="0" destOrd="0" presId="urn:microsoft.com/office/officeart/2008/layout/CircularPictureCallout"/>
    <dgm:cxn modelId="{CE849751-0C86-E842-859D-0004F439C22C}" type="presOf" srcId="{A276733F-5408-8146-8CE0-49E2CEA13C62}" destId="{75295343-97B5-E948-A740-DACD00227B0E}" srcOrd="0" destOrd="0" presId="urn:microsoft.com/office/officeart/2008/layout/CircularPictureCallout"/>
    <dgm:cxn modelId="{67F9E753-676B-8D4C-B715-994FA3E8F612}" type="presOf" srcId="{00648A26-953C-6848-B31F-6ADA619312E1}" destId="{9D043126-4B4D-8344-BEEE-0DD756886FFB}" srcOrd="0" destOrd="0" presId="urn:microsoft.com/office/officeart/2008/layout/CircularPictureCallout"/>
    <dgm:cxn modelId="{A6DF917C-BB7D-D94B-9B97-6A4ACD5C70C4}" type="presParOf" srcId="{9D043126-4B4D-8344-BEEE-0DD756886FFB}" destId="{0DCDCDD5-5321-A240-B87A-CE878586B778}" srcOrd="0" destOrd="0" presId="urn:microsoft.com/office/officeart/2008/layout/CircularPictureCallout"/>
    <dgm:cxn modelId="{A6EA9821-7A51-F440-934E-82EB33113CF1}" type="presParOf" srcId="{0DCDCDD5-5321-A240-B87A-CE878586B778}" destId="{83C320D3-46BC-B745-808C-BE0980AA7894}" srcOrd="0" destOrd="0" presId="urn:microsoft.com/office/officeart/2008/layout/CircularPictureCallout"/>
    <dgm:cxn modelId="{CEFBE4AF-E1E5-C541-88B2-033AF2955855}" type="presParOf" srcId="{83C320D3-46BC-B745-808C-BE0980AA7894}" destId="{75295343-97B5-E948-A740-DACD00227B0E}" srcOrd="0" destOrd="0" presId="urn:microsoft.com/office/officeart/2008/layout/CircularPictureCallout"/>
    <dgm:cxn modelId="{36686493-444C-1346-A60F-E1661693B9F4}" type="presParOf" srcId="{0DCDCDD5-5321-A240-B87A-CE878586B778}" destId="{C8A615ED-FC24-4843-957B-034C12EF57DF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95343-97B5-E948-A740-DACD00227B0E}">
      <dsp:nvSpPr>
        <dsp:cNvPr id="0" name=""/>
        <dsp:cNvSpPr/>
      </dsp:nvSpPr>
      <dsp:spPr>
        <a:xfrm>
          <a:off x="509134" y="720079"/>
          <a:ext cx="1018268" cy="1018268"/>
        </a:xfrm>
        <a:prstGeom prst="ellipse">
          <a:avLst/>
        </a:prstGeom>
        <a:blipFill>
          <a:blip xmlns:r="http://schemas.openxmlformats.org/officeDocument/2006/relationships" r:embed="rId1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A615ED-FC24-4843-957B-034C12EF57DF}">
      <dsp:nvSpPr>
        <dsp:cNvPr id="0" name=""/>
        <dsp:cNvSpPr/>
      </dsp:nvSpPr>
      <dsp:spPr>
        <a:xfrm>
          <a:off x="692422" y="1381515"/>
          <a:ext cx="651691" cy="33602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ysClr val="window" lastClr="FFFFFF"/>
            </a:solidFill>
            <a:latin typeface="Calibri"/>
            <a:ea typeface="宋体"/>
            <a:cs typeface="宋体"/>
          </a:endParaRPr>
        </a:p>
      </dsp:txBody>
      <dsp:txXfrm>
        <a:off x="692422" y="1381515"/>
        <a:ext cx="651691" cy="336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95343-97B5-E948-A740-DACD00227B0E}">
      <dsp:nvSpPr>
        <dsp:cNvPr id="0" name=""/>
        <dsp:cNvSpPr/>
      </dsp:nvSpPr>
      <dsp:spPr>
        <a:xfrm>
          <a:off x="509134" y="832536"/>
          <a:ext cx="1018268" cy="1018268"/>
        </a:xfrm>
        <a:prstGeom prst="ellipse">
          <a:avLst/>
        </a:prstGeom>
        <a:blipFill>
          <a:blip xmlns:r="http://schemas.openxmlformats.org/officeDocument/2006/relationships" r:embed="rId1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A615ED-FC24-4843-957B-034C12EF57DF}">
      <dsp:nvSpPr>
        <dsp:cNvPr id="0" name=""/>
        <dsp:cNvSpPr/>
      </dsp:nvSpPr>
      <dsp:spPr>
        <a:xfrm>
          <a:off x="692422" y="1381515"/>
          <a:ext cx="651691" cy="33602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ysClr val="window" lastClr="FFFFFF"/>
            </a:solidFill>
            <a:latin typeface="Calibri"/>
            <a:ea typeface="宋体"/>
            <a:cs typeface="宋体"/>
          </a:endParaRPr>
        </a:p>
      </dsp:txBody>
      <dsp:txXfrm>
        <a:off x="692422" y="1381515"/>
        <a:ext cx="651691" cy="336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990" cy="496427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5689" y="1"/>
            <a:ext cx="2949990" cy="496427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r">
              <a:defRPr sz="1200"/>
            </a:lvl1pPr>
          </a:lstStyle>
          <a:p>
            <a:fld id="{8D9B77E9-BC64-FB4C-B336-076C750145B5}" type="datetimeFigureOut">
              <a:rPr lang="fr-FR" smtClean="0"/>
              <a:t>26/06/2017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1369"/>
            <a:ext cx="2949990" cy="496427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5689" y="9441369"/>
            <a:ext cx="2949990" cy="496427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r">
              <a:defRPr sz="1200"/>
            </a:lvl1pPr>
          </a:lstStyle>
          <a:p>
            <a:fld id="{2898708A-C77D-D643-B009-B8E6011D3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87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786" cy="496967"/>
          </a:xfrm>
          <a:prstGeom prst="rect">
            <a:avLst/>
          </a:prstGeom>
        </p:spPr>
        <p:txBody>
          <a:bodyPr vert="horz" wrap="square" lIns="95681" tIns="47841" rIns="95681" bIns="4784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5839" y="2"/>
            <a:ext cx="2949786" cy="496967"/>
          </a:xfrm>
          <a:prstGeom prst="rect">
            <a:avLst/>
          </a:prstGeom>
        </p:spPr>
        <p:txBody>
          <a:bodyPr vert="horz" wrap="square" lIns="95681" tIns="47841" rIns="95681" bIns="47841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1C51F0C8-48C8-064F-81B5-110EC888B0A5}" type="datetimeFigureOut">
              <a:rPr lang="zh-CN" altLang="en-US"/>
              <a:pPr>
                <a:defRPr/>
              </a:pPr>
              <a:t>2017/6/26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1" tIns="47841" rIns="95681" bIns="47841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wrap="square" lIns="95681" tIns="47841" rIns="95681" bIns="478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6" cy="496967"/>
          </a:xfrm>
          <a:prstGeom prst="rect">
            <a:avLst/>
          </a:prstGeom>
        </p:spPr>
        <p:txBody>
          <a:bodyPr vert="horz" wrap="square" lIns="95681" tIns="47841" rIns="95681" bIns="4784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6" cy="496967"/>
          </a:xfrm>
          <a:prstGeom prst="rect">
            <a:avLst/>
          </a:prstGeom>
        </p:spPr>
        <p:txBody>
          <a:bodyPr vert="horz" wrap="square" lIns="95681" tIns="47841" rIns="95681" bIns="47841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641B9185-E2E8-6E4F-9F3B-6DA931AB87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802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2950" y="2130628"/>
            <a:ext cx="8420100" cy="1470025"/>
          </a:xfrm>
          <a:prstGeom prst="rect">
            <a:avLst/>
          </a:prstGeom>
        </p:spPr>
        <p:txBody>
          <a:bodyPr/>
          <a:lstStyle>
            <a:lvl1pPr algn="l">
              <a:lnSpc>
                <a:spcPct val="150000"/>
              </a:lnSpc>
              <a:defRPr>
                <a:solidFill>
                  <a:srgbClr val="136B83"/>
                </a:solidFill>
                <a:latin typeface="Adobe 黑体 Std R" pitchFamily="34" charset="-122"/>
                <a:ea typeface="Adobe 黑体 Std R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40532" y="3861048"/>
            <a:ext cx="6934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99300" y="63565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dobe 黑体 Std R" pitchFamily="34" charset="-122"/>
                <a:ea typeface="Adobe 黑体 Std R" pitchFamily="34" charset="-122"/>
              </a:defRPr>
            </a:lvl1pPr>
          </a:lstStyle>
          <a:p>
            <a:pPr>
              <a:defRPr/>
            </a:pPr>
            <a:fld id="{1658467E-8343-47BC-86F0-54DB0099222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85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841"/>
            <a:ext cx="8915400" cy="70643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99300" y="63565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E0D92-D141-436C-A1B6-CE551974C6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40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1850" y="274841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274841"/>
            <a:ext cx="652145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99300" y="63565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AA2DC-747C-490E-AA1E-DBC6DD8B92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32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553"/>
            <a:ext cx="2311400" cy="365125"/>
          </a:xfrm>
          <a:prstGeom prst="rect">
            <a:avLst/>
          </a:prstGeom>
        </p:spPr>
        <p:txBody>
          <a:bodyPr/>
          <a:lstStyle/>
          <a:p>
            <a:fld id="{23CD90AA-A5CD-F446-BF43-5388FC6CE9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808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7"/>
            <a:ext cx="2311400" cy="365125"/>
          </a:xfrm>
          <a:prstGeom prst="rect">
            <a:avLst/>
          </a:prstGeom>
        </p:spPr>
        <p:txBody>
          <a:bodyPr/>
          <a:lstStyle/>
          <a:p>
            <a:fld id="{4678C42E-655E-2A4D-95B7-19C8C3724A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7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553"/>
            <a:ext cx="2311400" cy="365125"/>
          </a:xfrm>
          <a:prstGeom prst="rect">
            <a:avLst/>
          </a:prstGeom>
        </p:spPr>
        <p:txBody>
          <a:bodyPr/>
          <a:lstStyle/>
          <a:p>
            <a:fld id="{13BFDFF2-6363-2445-931F-9DBEB00FB3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文本占位符 2"/>
          <p:cNvSpPr>
            <a:spLocks noGrp="1"/>
          </p:cNvSpPr>
          <p:nvPr>
            <p:ph idx="1"/>
          </p:nvPr>
        </p:nvSpPr>
        <p:spPr bwMode="auto">
          <a:xfrm>
            <a:off x="495300" y="1268414"/>
            <a:ext cx="89154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First level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level, greetings from Zhenwei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4574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553"/>
            <a:ext cx="2311400" cy="365125"/>
          </a:xfrm>
          <a:prstGeom prst="rect">
            <a:avLst/>
          </a:prstGeom>
        </p:spPr>
        <p:txBody>
          <a:bodyPr/>
          <a:lstStyle/>
          <a:p>
            <a:fld id="{23CD90AA-A5CD-F446-BF43-5388FC6CE9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7912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300" y="1052736"/>
            <a:ext cx="8915400" cy="5112568"/>
          </a:xfrm>
          <a:prstGeom prst="rect">
            <a:avLst/>
          </a:prstGeom>
        </p:spPr>
        <p:txBody>
          <a:bodyPr/>
          <a:lstStyle>
            <a:lvl1pPr>
              <a:defRPr>
                <a:latin typeface="Adobe 黑体 Std R" pitchFamily="34" charset="-122"/>
                <a:ea typeface="Adobe 黑体 Std R" pitchFamily="34" charset="-122"/>
              </a:defRPr>
            </a:lvl1pPr>
            <a:lvl2pPr>
              <a:defRPr>
                <a:latin typeface="Adobe 黑体 Std R" pitchFamily="34" charset="-122"/>
                <a:ea typeface="Adobe 黑体 Std R" pitchFamily="34" charset="-122"/>
              </a:defRPr>
            </a:lvl2pPr>
            <a:lvl3pPr>
              <a:defRPr>
                <a:latin typeface="Adobe 黑体 Std R" pitchFamily="34" charset="-122"/>
                <a:ea typeface="Adobe 黑体 Std R" pitchFamily="34" charset="-122"/>
              </a:defRPr>
            </a:lvl3pPr>
            <a:lvl4pPr>
              <a:defRPr>
                <a:latin typeface="Adobe 黑体 Std R" pitchFamily="34" charset="-122"/>
                <a:ea typeface="Adobe 黑体 Std R" pitchFamily="34" charset="-122"/>
              </a:defRPr>
            </a:lvl4pPr>
            <a:lvl5pPr>
              <a:defRPr>
                <a:latin typeface="Adobe 黑体 Std R" pitchFamily="34" charset="-122"/>
                <a:ea typeface="Adobe 黑体 Std R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99300" y="63565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dobe 黑体 Std R" pitchFamily="34" charset="-122"/>
                <a:ea typeface="Adobe 黑体 Std R" pitchFamily="34" charset="-122"/>
              </a:defRPr>
            </a:lvl1pPr>
          </a:lstStyle>
          <a:p>
            <a:pPr>
              <a:defRPr/>
            </a:pPr>
            <a:fld id="{ABCFFDC6-E060-4930-BD70-7CCAEE861E6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24271" y="791132"/>
            <a:ext cx="8856985" cy="45719"/>
            <a:chOff x="483943" y="791114"/>
            <a:chExt cx="8175678" cy="45719"/>
          </a:xfrm>
        </p:grpSpPr>
        <p:sp>
          <p:nvSpPr>
            <p:cNvPr id="5" name="矩形 4"/>
            <p:cNvSpPr/>
            <p:nvPr userDrawn="1"/>
          </p:nvSpPr>
          <p:spPr>
            <a:xfrm>
              <a:off x="483943" y="791114"/>
              <a:ext cx="2725226" cy="45719"/>
            </a:xfrm>
            <a:prstGeom prst="rect">
              <a:avLst/>
            </a:prstGeom>
            <a:solidFill>
              <a:srgbClr val="F68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3209169" y="791114"/>
              <a:ext cx="2725226" cy="45719"/>
            </a:xfrm>
            <a:prstGeom prst="rect">
              <a:avLst/>
            </a:prstGeom>
            <a:solidFill>
              <a:srgbClr val="C1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934395" y="791114"/>
              <a:ext cx="2725226" cy="45719"/>
            </a:xfrm>
            <a:prstGeom prst="rect">
              <a:avLst/>
            </a:prstGeom>
            <a:solidFill>
              <a:srgbClr val="136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232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553"/>
            <a:ext cx="2311400" cy="365125"/>
          </a:xfrm>
          <a:prstGeom prst="rect">
            <a:avLst/>
          </a:prstGeom>
        </p:spPr>
        <p:txBody>
          <a:bodyPr/>
          <a:lstStyle/>
          <a:p>
            <a:fld id="{23CD90AA-A5CD-F446-BF43-5388FC6CE9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3614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300" y="1052736"/>
            <a:ext cx="8915400" cy="5112568"/>
          </a:xfrm>
          <a:prstGeom prst="rect">
            <a:avLst/>
          </a:prstGeom>
        </p:spPr>
        <p:txBody>
          <a:bodyPr/>
          <a:lstStyle>
            <a:lvl1pPr>
              <a:defRPr>
                <a:latin typeface="Adobe 黑体 Std R" pitchFamily="34" charset="-122"/>
                <a:ea typeface="Adobe 黑体 Std R" pitchFamily="34" charset="-122"/>
              </a:defRPr>
            </a:lvl1pPr>
            <a:lvl2pPr>
              <a:defRPr>
                <a:latin typeface="Adobe 黑体 Std R" pitchFamily="34" charset="-122"/>
                <a:ea typeface="Adobe 黑体 Std R" pitchFamily="34" charset="-122"/>
              </a:defRPr>
            </a:lvl2pPr>
            <a:lvl3pPr>
              <a:defRPr>
                <a:latin typeface="Adobe 黑体 Std R" pitchFamily="34" charset="-122"/>
                <a:ea typeface="Adobe 黑体 Std R" pitchFamily="34" charset="-122"/>
              </a:defRPr>
            </a:lvl3pPr>
            <a:lvl4pPr>
              <a:defRPr>
                <a:latin typeface="Adobe 黑体 Std R" pitchFamily="34" charset="-122"/>
                <a:ea typeface="Adobe 黑体 Std R" pitchFamily="34" charset="-122"/>
              </a:defRPr>
            </a:lvl4pPr>
            <a:lvl5pPr>
              <a:defRPr>
                <a:latin typeface="Adobe 黑体 Std R" pitchFamily="34" charset="-122"/>
                <a:ea typeface="Adobe 黑体 Std R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99300" y="63565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dobe 黑体 Std R" pitchFamily="34" charset="-122"/>
                <a:ea typeface="Adobe 黑体 Std R" pitchFamily="34" charset="-122"/>
              </a:defRPr>
            </a:lvl1pPr>
          </a:lstStyle>
          <a:p>
            <a:pPr>
              <a:defRPr/>
            </a:pPr>
            <a:fld id="{ABCFFDC6-E060-4930-BD70-7CCAEE861E6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24271" y="791180"/>
            <a:ext cx="8856985" cy="45719"/>
            <a:chOff x="483943" y="791114"/>
            <a:chExt cx="8175678" cy="45719"/>
          </a:xfrm>
        </p:grpSpPr>
        <p:sp>
          <p:nvSpPr>
            <p:cNvPr id="5" name="矩形 4"/>
            <p:cNvSpPr/>
            <p:nvPr userDrawn="1"/>
          </p:nvSpPr>
          <p:spPr>
            <a:xfrm>
              <a:off x="483943" y="791114"/>
              <a:ext cx="2725226" cy="45719"/>
            </a:xfrm>
            <a:prstGeom prst="rect">
              <a:avLst/>
            </a:prstGeom>
            <a:solidFill>
              <a:srgbClr val="F68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3209169" y="791114"/>
              <a:ext cx="2725226" cy="45719"/>
            </a:xfrm>
            <a:prstGeom prst="rect">
              <a:avLst/>
            </a:prstGeom>
            <a:solidFill>
              <a:srgbClr val="C1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934395" y="791114"/>
              <a:ext cx="2725226" cy="45719"/>
            </a:xfrm>
            <a:prstGeom prst="rect">
              <a:avLst/>
            </a:prstGeom>
            <a:solidFill>
              <a:srgbClr val="136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4285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300" y="1052736"/>
            <a:ext cx="8915400" cy="5112568"/>
          </a:xfrm>
          <a:prstGeom prst="rect">
            <a:avLst/>
          </a:prstGeom>
        </p:spPr>
        <p:txBody>
          <a:bodyPr/>
          <a:lstStyle>
            <a:lvl1pPr>
              <a:defRPr>
                <a:latin typeface="Adobe 黑体 Std R" pitchFamily="34" charset="-122"/>
                <a:ea typeface="Adobe 黑体 Std R" pitchFamily="34" charset="-122"/>
              </a:defRPr>
            </a:lvl1pPr>
            <a:lvl2pPr>
              <a:defRPr>
                <a:latin typeface="Adobe 黑体 Std R" pitchFamily="34" charset="-122"/>
                <a:ea typeface="Adobe 黑体 Std R" pitchFamily="34" charset="-122"/>
              </a:defRPr>
            </a:lvl2pPr>
            <a:lvl3pPr>
              <a:defRPr>
                <a:latin typeface="Adobe 黑体 Std R" pitchFamily="34" charset="-122"/>
                <a:ea typeface="Adobe 黑体 Std R" pitchFamily="34" charset="-122"/>
              </a:defRPr>
            </a:lvl3pPr>
            <a:lvl4pPr>
              <a:defRPr>
                <a:latin typeface="Adobe 黑体 Std R" pitchFamily="34" charset="-122"/>
                <a:ea typeface="Adobe 黑体 Std R" pitchFamily="34" charset="-122"/>
              </a:defRPr>
            </a:lvl4pPr>
            <a:lvl5pPr>
              <a:defRPr>
                <a:latin typeface="Adobe 黑体 Std R" pitchFamily="34" charset="-122"/>
                <a:ea typeface="Adobe 黑体 Std R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99300" y="63565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dobe 黑体 Std R" pitchFamily="34" charset="-122"/>
                <a:ea typeface="Adobe 黑体 Std R" pitchFamily="34" charset="-122"/>
              </a:defRPr>
            </a:lvl1pPr>
          </a:lstStyle>
          <a:p>
            <a:pPr>
              <a:defRPr/>
            </a:pPr>
            <a:fld id="{ABCFFDC6-E060-4930-BD70-7CCAEE861E6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24271" y="791196"/>
            <a:ext cx="8856985" cy="45719"/>
            <a:chOff x="483943" y="791114"/>
            <a:chExt cx="8175678" cy="45719"/>
          </a:xfrm>
        </p:grpSpPr>
        <p:sp>
          <p:nvSpPr>
            <p:cNvPr id="5" name="矩形 4"/>
            <p:cNvSpPr/>
            <p:nvPr userDrawn="1"/>
          </p:nvSpPr>
          <p:spPr>
            <a:xfrm>
              <a:off x="483943" y="791114"/>
              <a:ext cx="2725226" cy="45719"/>
            </a:xfrm>
            <a:prstGeom prst="rect">
              <a:avLst/>
            </a:prstGeom>
            <a:solidFill>
              <a:srgbClr val="F68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3209169" y="791114"/>
              <a:ext cx="2725226" cy="45719"/>
            </a:xfrm>
            <a:prstGeom prst="rect">
              <a:avLst/>
            </a:prstGeom>
            <a:solidFill>
              <a:srgbClr val="C1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934395" y="791114"/>
              <a:ext cx="2725226" cy="45719"/>
            </a:xfrm>
            <a:prstGeom prst="rect">
              <a:avLst/>
            </a:prstGeom>
            <a:solidFill>
              <a:srgbClr val="136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1878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553"/>
            <a:ext cx="2311400" cy="365125"/>
          </a:xfrm>
          <a:prstGeom prst="rect">
            <a:avLst/>
          </a:prstGeom>
        </p:spPr>
        <p:txBody>
          <a:bodyPr/>
          <a:lstStyle/>
          <a:p>
            <a:fld id="{23CD90AA-A5CD-F446-BF43-5388FC6CE9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438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300" y="1052736"/>
            <a:ext cx="8915400" cy="5112568"/>
          </a:xfrm>
        </p:spPr>
        <p:txBody>
          <a:bodyPr/>
          <a:lstStyle>
            <a:lvl1pPr>
              <a:defRPr>
                <a:latin typeface="Adobe 黑体 Std R" pitchFamily="34" charset="-122"/>
                <a:ea typeface="Adobe 黑体 Std R" pitchFamily="34" charset="-122"/>
              </a:defRPr>
            </a:lvl1pPr>
            <a:lvl2pPr>
              <a:defRPr>
                <a:latin typeface="Adobe 黑体 Std R" pitchFamily="34" charset="-122"/>
                <a:ea typeface="Adobe 黑体 Std R" pitchFamily="34" charset="-122"/>
              </a:defRPr>
            </a:lvl2pPr>
            <a:lvl3pPr>
              <a:defRPr>
                <a:latin typeface="Adobe 黑体 Std R" pitchFamily="34" charset="-122"/>
                <a:ea typeface="Adobe 黑体 Std R" pitchFamily="34" charset="-122"/>
              </a:defRPr>
            </a:lvl3pPr>
            <a:lvl4pPr>
              <a:defRPr>
                <a:latin typeface="Adobe 黑体 Std R" pitchFamily="34" charset="-122"/>
                <a:ea typeface="Adobe 黑体 Std R" pitchFamily="34" charset="-122"/>
              </a:defRPr>
            </a:lvl4pPr>
            <a:lvl5pPr>
              <a:defRPr>
                <a:latin typeface="Adobe 黑体 Std R" pitchFamily="34" charset="-122"/>
                <a:ea typeface="Adobe 黑体 Std R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99300" y="63565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dobe 黑体 Std R" pitchFamily="34" charset="-122"/>
                <a:ea typeface="Adobe 黑体 Std R" pitchFamily="34" charset="-122"/>
              </a:defRPr>
            </a:lvl1pPr>
          </a:lstStyle>
          <a:p>
            <a:pPr>
              <a:defRPr/>
            </a:pPr>
            <a:fld id="{ABCFFDC6-E060-4930-BD70-7CCAEE861E6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190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553"/>
            <a:ext cx="2311400" cy="365125"/>
          </a:xfrm>
          <a:prstGeom prst="rect">
            <a:avLst/>
          </a:prstGeom>
        </p:spPr>
        <p:txBody>
          <a:bodyPr/>
          <a:lstStyle/>
          <a:p>
            <a:fld id="{23CD90AA-A5CD-F446-BF43-5388FC6CE9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369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553"/>
            <a:ext cx="2311400" cy="365125"/>
          </a:xfrm>
          <a:prstGeom prst="rect">
            <a:avLst/>
          </a:prstGeom>
        </p:spPr>
        <p:txBody>
          <a:bodyPr/>
          <a:lstStyle/>
          <a:p>
            <a:fld id="{23CD90AA-A5CD-F446-BF43-5388FC6CE9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4826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75"/>
            <a:ext cx="2311400" cy="365125"/>
          </a:xfrm>
          <a:prstGeom prst="rect">
            <a:avLst/>
          </a:prstGeom>
        </p:spPr>
        <p:txBody>
          <a:bodyPr/>
          <a:lstStyle/>
          <a:p>
            <a:fld id="{4678C42E-655E-2A4D-95B7-19C8C3724A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7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553"/>
            <a:ext cx="2311400" cy="365125"/>
          </a:xfrm>
          <a:prstGeom prst="rect">
            <a:avLst/>
          </a:prstGeom>
        </p:spPr>
        <p:txBody>
          <a:bodyPr/>
          <a:lstStyle/>
          <a:p>
            <a:fld id="{13BFDFF2-6363-2445-931F-9DBEB00FB3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95300" y="1268414"/>
            <a:ext cx="89154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First level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Second level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Third level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Fourth level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Fifth level, greetings from Zhenwei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96767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553"/>
            <a:ext cx="2311400" cy="365125"/>
          </a:xfrm>
          <a:prstGeom prst="rect">
            <a:avLst/>
          </a:prstGeom>
        </p:spPr>
        <p:txBody>
          <a:bodyPr/>
          <a:lstStyle/>
          <a:p>
            <a:fld id="{23CD90AA-A5CD-F446-BF43-5388FC6CE9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7985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300" y="1052736"/>
            <a:ext cx="8915400" cy="5112568"/>
          </a:xfrm>
          <a:prstGeom prst="rect">
            <a:avLst/>
          </a:prstGeom>
        </p:spPr>
        <p:txBody>
          <a:bodyPr/>
          <a:lstStyle>
            <a:lvl1pPr>
              <a:defRPr>
                <a:latin typeface="Adobe 黑体 Std R" pitchFamily="34" charset="-122"/>
                <a:ea typeface="Adobe 黑体 Std R" pitchFamily="34" charset="-122"/>
              </a:defRPr>
            </a:lvl1pPr>
            <a:lvl2pPr>
              <a:defRPr>
                <a:latin typeface="Adobe 黑体 Std R" pitchFamily="34" charset="-122"/>
                <a:ea typeface="Adobe 黑体 Std R" pitchFamily="34" charset="-122"/>
              </a:defRPr>
            </a:lvl2pPr>
            <a:lvl3pPr>
              <a:defRPr>
                <a:latin typeface="Adobe 黑体 Std R" pitchFamily="34" charset="-122"/>
                <a:ea typeface="Adobe 黑体 Std R" pitchFamily="34" charset="-122"/>
              </a:defRPr>
            </a:lvl3pPr>
            <a:lvl4pPr>
              <a:defRPr>
                <a:latin typeface="Adobe 黑体 Std R" pitchFamily="34" charset="-122"/>
                <a:ea typeface="Adobe 黑体 Std R" pitchFamily="34" charset="-122"/>
              </a:defRPr>
            </a:lvl4pPr>
            <a:lvl5pPr>
              <a:defRPr>
                <a:latin typeface="Adobe 黑体 Std R" pitchFamily="34" charset="-122"/>
                <a:ea typeface="Adobe 黑体 Std R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99300" y="63565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dobe 黑体 Std R" pitchFamily="34" charset="-122"/>
                <a:ea typeface="Adobe 黑体 Std R" pitchFamily="34" charset="-122"/>
              </a:defRPr>
            </a:lvl1pPr>
          </a:lstStyle>
          <a:p>
            <a:pPr>
              <a:defRPr/>
            </a:pPr>
            <a:fld id="{ABCFFDC6-E060-4930-BD70-7CCAEE861E6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24271" y="791140"/>
            <a:ext cx="8856985" cy="45719"/>
            <a:chOff x="483943" y="791114"/>
            <a:chExt cx="8175678" cy="45719"/>
          </a:xfrm>
        </p:grpSpPr>
        <p:sp>
          <p:nvSpPr>
            <p:cNvPr id="5" name="矩形 4"/>
            <p:cNvSpPr/>
            <p:nvPr userDrawn="1"/>
          </p:nvSpPr>
          <p:spPr>
            <a:xfrm>
              <a:off x="483943" y="791114"/>
              <a:ext cx="2725226" cy="45719"/>
            </a:xfrm>
            <a:prstGeom prst="rect">
              <a:avLst/>
            </a:prstGeom>
            <a:solidFill>
              <a:srgbClr val="F68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3209169" y="791114"/>
              <a:ext cx="2725226" cy="45719"/>
            </a:xfrm>
            <a:prstGeom prst="rect">
              <a:avLst/>
            </a:prstGeom>
            <a:solidFill>
              <a:srgbClr val="C1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934395" y="791114"/>
              <a:ext cx="2725226" cy="45719"/>
            </a:xfrm>
            <a:prstGeom prst="rect">
              <a:avLst/>
            </a:prstGeom>
            <a:solidFill>
              <a:srgbClr val="136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6912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553"/>
            <a:ext cx="2311400" cy="365125"/>
          </a:xfrm>
          <a:prstGeom prst="rect">
            <a:avLst/>
          </a:prstGeom>
        </p:spPr>
        <p:txBody>
          <a:bodyPr/>
          <a:lstStyle/>
          <a:p>
            <a:fld id="{23CD90AA-A5CD-F446-BF43-5388FC6CE9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6321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300" y="1052736"/>
            <a:ext cx="8915400" cy="5112568"/>
          </a:xfrm>
          <a:prstGeom prst="rect">
            <a:avLst/>
          </a:prstGeom>
        </p:spPr>
        <p:txBody>
          <a:bodyPr/>
          <a:lstStyle>
            <a:lvl1pPr>
              <a:defRPr>
                <a:latin typeface="Adobe 黑体 Std R" pitchFamily="34" charset="-122"/>
                <a:ea typeface="Adobe 黑体 Std R" pitchFamily="34" charset="-122"/>
              </a:defRPr>
            </a:lvl1pPr>
            <a:lvl2pPr>
              <a:defRPr>
                <a:latin typeface="Adobe 黑体 Std R" pitchFamily="34" charset="-122"/>
                <a:ea typeface="Adobe 黑体 Std R" pitchFamily="34" charset="-122"/>
              </a:defRPr>
            </a:lvl2pPr>
            <a:lvl3pPr>
              <a:defRPr>
                <a:latin typeface="Adobe 黑体 Std R" pitchFamily="34" charset="-122"/>
                <a:ea typeface="Adobe 黑体 Std R" pitchFamily="34" charset="-122"/>
              </a:defRPr>
            </a:lvl3pPr>
            <a:lvl4pPr>
              <a:defRPr>
                <a:latin typeface="Adobe 黑体 Std R" pitchFamily="34" charset="-122"/>
                <a:ea typeface="Adobe 黑体 Std R" pitchFamily="34" charset="-122"/>
              </a:defRPr>
            </a:lvl4pPr>
            <a:lvl5pPr>
              <a:defRPr>
                <a:latin typeface="Adobe 黑体 Std R" pitchFamily="34" charset="-122"/>
                <a:ea typeface="Adobe 黑体 Std R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99300" y="63565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dobe 黑体 Std R" pitchFamily="34" charset="-122"/>
                <a:ea typeface="Adobe 黑体 Std R" pitchFamily="34" charset="-122"/>
              </a:defRPr>
            </a:lvl1pPr>
          </a:lstStyle>
          <a:p>
            <a:pPr>
              <a:defRPr/>
            </a:pPr>
            <a:fld id="{ABCFFDC6-E060-4930-BD70-7CCAEE861E6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24271" y="791188"/>
            <a:ext cx="8856985" cy="45719"/>
            <a:chOff x="483943" y="791114"/>
            <a:chExt cx="8175678" cy="45719"/>
          </a:xfrm>
        </p:grpSpPr>
        <p:sp>
          <p:nvSpPr>
            <p:cNvPr id="5" name="矩形 4"/>
            <p:cNvSpPr/>
            <p:nvPr userDrawn="1"/>
          </p:nvSpPr>
          <p:spPr>
            <a:xfrm>
              <a:off x="483943" y="791114"/>
              <a:ext cx="2725226" cy="45719"/>
            </a:xfrm>
            <a:prstGeom prst="rect">
              <a:avLst/>
            </a:prstGeom>
            <a:solidFill>
              <a:srgbClr val="F68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3209169" y="791114"/>
              <a:ext cx="2725226" cy="45719"/>
            </a:xfrm>
            <a:prstGeom prst="rect">
              <a:avLst/>
            </a:prstGeom>
            <a:solidFill>
              <a:srgbClr val="C1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934395" y="791114"/>
              <a:ext cx="2725226" cy="45719"/>
            </a:xfrm>
            <a:prstGeom prst="rect">
              <a:avLst/>
            </a:prstGeom>
            <a:solidFill>
              <a:srgbClr val="136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427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300" y="1052736"/>
            <a:ext cx="8915400" cy="5112568"/>
          </a:xfrm>
          <a:prstGeom prst="rect">
            <a:avLst/>
          </a:prstGeom>
        </p:spPr>
        <p:txBody>
          <a:bodyPr/>
          <a:lstStyle>
            <a:lvl1pPr>
              <a:defRPr>
                <a:latin typeface="Adobe 黑体 Std R" pitchFamily="34" charset="-122"/>
                <a:ea typeface="Adobe 黑体 Std R" pitchFamily="34" charset="-122"/>
              </a:defRPr>
            </a:lvl1pPr>
            <a:lvl2pPr>
              <a:defRPr>
                <a:latin typeface="Adobe 黑体 Std R" pitchFamily="34" charset="-122"/>
                <a:ea typeface="Adobe 黑体 Std R" pitchFamily="34" charset="-122"/>
              </a:defRPr>
            </a:lvl2pPr>
            <a:lvl3pPr>
              <a:defRPr>
                <a:latin typeface="Adobe 黑体 Std R" pitchFamily="34" charset="-122"/>
                <a:ea typeface="Adobe 黑体 Std R" pitchFamily="34" charset="-122"/>
              </a:defRPr>
            </a:lvl3pPr>
            <a:lvl4pPr>
              <a:defRPr>
                <a:latin typeface="Adobe 黑体 Std R" pitchFamily="34" charset="-122"/>
                <a:ea typeface="Adobe 黑体 Std R" pitchFamily="34" charset="-122"/>
              </a:defRPr>
            </a:lvl4pPr>
            <a:lvl5pPr>
              <a:defRPr>
                <a:latin typeface="Adobe 黑体 Std R" pitchFamily="34" charset="-122"/>
                <a:ea typeface="Adobe 黑体 Std R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99300" y="63565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dobe 黑体 Std R" pitchFamily="34" charset="-122"/>
                <a:ea typeface="Adobe 黑体 Std R" pitchFamily="34" charset="-122"/>
              </a:defRPr>
            </a:lvl1pPr>
          </a:lstStyle>
          <a:p>
            <a:pPr>
              <a:defRPr/>
            </a:pPr>
            <a:fld id="{ABCFFDC6-E060-4930-BD70-7CCAEE861E6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24271" y="791204"/>
            <a:ext cx="8856985" cy="45719"/>
            <a:chOff x="483943" y="791114"/>
            <a:chExt cx="8175678" cy="45719"/>
          </a:xfrm>
        </p:grpSpPr>
        <p:sp>
          <p:nvSpPr>
            <p:cNvPr id="5" name="矩形 4"/>
            <p:cNvSpPr/>
            <p:nvPr userDrawn="1"/>
          </p:nvSpPr>
          <p:spPr>
            <a:xfrm>
              <a:off x="483943" y="791114"/>
              <a:ext cx="2725226" cy="45719"/>
            </a:xfrm>
            <a:prstGeom prst="rect">
              <a:avLst/>
            </a:prstGeom>
            <a:solidFill>
              <a:srgbClr val="F68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3209169" y="791114"/>
              <a:ext cx="2725226" cy="45719"/>
            </a:xfrm>
            <a:prstGeom prst="rect">
              <a:avLst/>
            </a:prstGeom>
            <a:solidFill>
              <a:srgbClr val="C1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934395" y="791114"/>
              <a:ext cx="2725226" cy="45719"/>
            </a:xfrm>
            <a:prstGeom prst="rect">
              <a:avLst/>
            </a:prstGeom>
            <a:solidFill>
              <a:srgbClr val="136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5059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553"/>
            <a:ext cx="2311400" cy="365125"/>
          </a:xfrm>
          <a:prstGeom prst="rect">
            <a:avLst/>
          </a:prstGeom>
        </p:spPr>
        <p:txBody>
          <a:bodyPr/>
          <a:lstStyle/>
          <a:p>
            <a:fld id="{23CD90AA-A5CD-F446-BF43-5388FC6CE9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4772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553"/>
            <a:ext cx="2311400" cy="365125"/>
          </a:xfrm>
          <a:prstGeom prst="rect">
            <a:avLst/>
          </a:prstGeom>
        </p:spPr>
        <p:txBody>
          <a:bodyPr/>
          <a:lstStyle/>
          <a:p>
            <a:fld id="{23CD90AA-A5CD-F446-BF43-5388FC6CE9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565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506" y="4407103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99300" y="63565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E97D1-8910-4E7E-BAA5-3E698A6BB0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923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553"/>
            <a:ext cx="2311400" cy="365125"/>
          </a:xfrm>
          <a:prstGeom prst="rect">
            <a:avLst/>
          </a:prstGeom>
        </p:spPr>
        <p:txBody>
          <a:bodyPr/>
          <a:lstStyle/>
          <a:p>
            <a:fld id="{23CD90AA-A5CD-F446-BF43-5388FC6CE9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4924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horizont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4445" y="5087510"/>
            <a:ext cx="4505854" cy="39073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Presentation Subtitle goes here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54075" y="5519739"/>
            <a:ext cx="5716981" cy="596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00" b="0" i="0" baseline="0"/>
            </a:lvl1pPr>
          </a:lstStyle>
          <a:p>
            <a:pPr lvl="0"/>
            <a:r>
              <a:rPr lang="en-US" dirty="0"/>
              <a:t>Presenter Title | Legal Entity | 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3972" y="3402346"/>
            <a:ext cx="8036118" cy="125100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991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841"/>
            <a:ext cx="8915400" cy="70643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1268760"/>
            <a:ext cx="437515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35550" y="1268760"/>
            <a:ext cx="437515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99300" y="63565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A7EEA-186B-4C50-BDF9-D593DB66F2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26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841"/>
            <a:ext cx="8915400" cy="7064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268760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115" y="1268760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99300" y="63565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7DF01-0633-4E30-B33A-76AE7C3FA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89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841"/>
            <a:ext cx="8915400" cy="70643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99300" y="63565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7907A-0CA4-49F2-B8FC-510FB3C0EC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23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99300" y="63565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D3C1D-16B3-4B37-8691-3A0B2D5A7C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74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2972" y="2732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99300" y="63565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85439-DE8C-42CE-8EEF-885405D6E5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82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99300" y="63565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4F713-04E7-4AE8-AA31-AF0EC758A1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1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95300" y="1268414"/>
            <a:ext cx="89154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First level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level, greetings from Zhenwei</a:t>
            </a:r>
            <a:endParaRPr lang="zh-CN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-9128"/>
            <a:ext cx="9918859" cy="989856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1318" y="63549"/>
            <a:ext cx="2088232" cy="485143"/>
          </a:xfrm>
          <a:prstGeom prst="rect">
            <a:avLst/>
          </a:prstGeom>
          <a:effectLst/>
        </p:spPr>
      </p:pic>
      <p:grpSp>
        <p:nvGrpSpPr>
          <p:cNvPr id="7" name="Group 23"/>
          <p:cNvGrpSpPr/>
          <p:nvPr userDrawn="1"/>
        </p:nvGrpSpPr>
        <p:grpSpPr>
          <a:xfrm>
            <a:off x="37370" y="6680421"/>
            <a:ext cx="9903709" cy="60959"/>
            <a:chOff x="491508" y="791114"/>
            <a:chExt cx="8168113" cy="45719"/>
          </a:xfrm>
        </p:grpSpPr>
        <p:sp>
          <p:nvSpPr>
            <p:cNvPr id="8" name="矩形 4"/>
            <p:cNvSpPr/>
            <p:nvPr userDrawn="1"/>
          </p:nvSpPr>
          <p:spPr>
            <a:xfrm>
              <a:off x="491508" y="791114"/>
              <a:ext cx="2725226" cy="45719"/>
            </a:xfrm>
            <a:prstGeom prst="rect">
              <a:avLst/>
            </a:prstGeom>
            <a:solidFill>
              <a:srgbClr val="F68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3209169" y="791114"/>
              <a:ext cx="2725226" cy="45719"/>
            </a:xfrm>
            <a:prstGeom prst="rect">
              <a:avLst/>
            </a:prstGeom>
            <a:solidFill>
              <a:srgbClr val="C1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934395" y="791114"/>
              <a:ext cx="2725226" cy="45719"/>
            </a:xfrm>
            <a:prstGeom prst="rect">
              <a:avLst/>
            </a:prstGeom>
            <a:solidFill>
              <a:srgbClr val="136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05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47" r:id="rId12"/>
    <p:sldLayoutId id="2147483729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804" r:id="rId31"/>
  </p:sldLayoutIdLst>
  <p:hf hdr="0" ft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anose="020B0604020202020204" pitchFamily="34" charset="0"/>
          <a:ea typeface="SimSun" pitchFamily="2" charset="-122"/>
          <a:cs typeface="Arial" panose="020B0604020202020204" pitchFamily="34" charset="0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SimSun" pitchFamily="2" charset="-122"/>
          <a:cs typeface="Arial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SimSun" pitchFamily="2" charset="-122"/>
          <a:cs typeface="Arial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SimSun" pitchFamily="2" charset="-122"/>
          <a:cs typeface="Arial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SimSun" pitchFamily="2" charset="-122"/>
          <a:cs typeface="Arial" charset="0"/>
        </a:defRPr>
      </a:lvl5pPr>
      <a:lvl6pPr marL="457200" algn="just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charset="-122"/>
          <a:cs typeface="Arial" charset="0"/>
        </a:defRPr>
      </a:lvl6pPr>
      <a:lvl7pPr marL="914400" algn="just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charset="-122"/>
          <a:cs typeface="Arial" charset="0"/>
        </a:defRPr>
      </a:lvl7pPr>
      <a:lvl8pPr marL="1371600" algn="just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charset="-122"/>
          <a:cs typeface="Arial" charset="0"/>
        </a:defRPr>
      </a:lvl8pPr>
      <a:lvl9pPr marL="1828800" algn="just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宋体" charset="-122"/>
          <a:cs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rgbClr val="F68D1F"/>
        </a:buClr>
        <a:buFont typeface="Wingdings" pitchFamily="2" charset="2"/>
        <a:buChar char="n"/>
        <a:defRPr sz="1800" kern="1200">
          <a:solidFill>
            <a:srgbClr val="136B83"/>
          </a:solidFill>
          <a:latin typeface="Adobe 黑体 Std R" pitchFamily="34" charset="-122"/>
          <a:ea typeface="Adobe 黑体 Std R" pitchFamily="34" charset="-122"/>
          <a:cs typeface="Arial" panose="020B0604020202020204" pitchFamily="34" charset="0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lr>
          <a:srgbClr val="828282"/>
        </a:buClr>
        <a:buSzPct val="80000"/>
        <a:buFont typeface="Wingdings" pitchFamily="2" charset="2"/>
        <a:buChar char="n"/>
        <a:defRPr b="1" kern="1200">
          <a:solidFill>
            <a:schemeClr val="tx1"/>
          </a:solidFill>
          <a:latin typeface="Adobe 黑体 Std R" pitchFamily="34" charset="-122"/>
          <a:ea typeface="Adobe 黑体 Std R" pitchFamily="34" charset="-122"/>
          <a:cs typeface="Arial" panose="020B0604020202020204" pitchFamily="34" charset="0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lr>
          <a:srgbClr val="828282"/>
        </a:buClr>
        <a:buSzPct val="60000"/>
        <a:buFont typeface="Wingdings" pitchFamily="2" charset="2"/>
        <a:buChar char="n"/>
        <a:defRPr kern="1200">
          <a:solidFill>
            <a:schemeClr val="tx1"/>
          </a:solidFill>
          <a:latin typeface="Adobe 黑体 Std R" pitchFamily="34" charset="-122"/>
          <a:ea typeface="Adobe 黑体 Std R" pitchFamily="34" charset="-122"/>
          <a:cs typeface="Arial" panose="020B0604020202020204" pitchFamily="34" charset="0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rgbClr val="828282"/>
        </a:buClr>
        <a:buFont typeface="Arial" charset="0"/>
        <a:buChar char="–"/>
        <a:defRPr sz="1600" kern="1200">
          <a:solidFill>
            <a:schemeClr val="tx1"/>
          </a:solidFill>
          <a:latin typeface="Adobe 黑体 Std R" pitchFamily="34" charset="-122"/>
          <a:ea typeface="Adobe 黑体 Std R" pitchFamily="34" charset="-122"/>
          <a:cs typeface="Arial" panose="020B0604020202020204" pitchFamily="34" charset="0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rgbClr val="828282"/>
        </a:buClr>
        <a:buFont typeface="Arial" charset="0"/>
        <a:buChar char="»"/>
        <a:defRPr sz="1600" kern="1200">
          <a:solidFill>
            <a:schemeClr val="tx1"/>
          </a:solidFill>
          <a:latin typeface="Adobe 黑体 Std R" pitchFamily="34" charset="-122"/>
          <a:ea typeface="Adobe 黑体 Std R" pitchFamily="34" charset="-122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jpg"/><Relationship Id="rId18" Type="http://schemas.openxmlformats.org/officeDocument/2006/relationships/image" Target="../media/image45.jp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17" Type="http://schemas.openxmlformats.org/officeDocument/2006/relationships/image" Target="../media/image44.jpg"/><Relationship Id="rId2" Type="http://schemas.openxmlformats.org/officeDocument/2006/relationships/image" Target="../media/image31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5" Type="http://schemas.openxmlformats.org/officeDocument/2006/relationships/image" Target="../media/image1.png"/><Relationship Id="rId10" Type="http://schemas.microsoft.com/office/2007/relationships/hdphoto" Target="../media/hdphoto3.wdp"/><Relationship Id="rId4" Type="http://schemas.openxmlformats.org/officeDocument/2006/relationships/image" Target="../media/image33.gif"/><Relationship Id="rId9" Type="http://schemas.openxmlformats.org/officeDocument/2006/relationships/image" Target="../media/image38.jpeg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9" Type="http://schemas.openxmlformats.org/officeDocument/2006/relationships/image" Target="../media/image83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34" Type="http://schemas.openxmlformats.org/officeDocument/2006/relationships/image" Target="../media/image78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33" Type="http://schemas.openxmlformats.org/officeDocument/2006/relationships/image" Target="../media/image77.png"/><Relationship Id="rId38" Type="http://schemas.openxmlformats.org/officeDocument/2006/relationships/image" Target="../media/image82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32" Type="http://schemas.openxmlformats.org/officeDocument/2006/relationships/image" Target="../media/image76.png"/><Relationship Id="rId37" Type="http://schemas.openxmlformats.org/officeDocument/2006/relationships/image" Target="../media/image81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28" Type="http://schemas.openxmlformats.org/officeDocument/2006/relationships/image" Target="../media/image72.png"/><Relationship Id="rId36" Type="http://schemas.openxmlformats.org/officeDocument/2006/relationships/image" Target="../media/image80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31" Type="http://schemas.openxmlformats.org/officeDocument/2006/relationships/image" Target="../media/image75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Relationship Id="rId27" Type="http://schemas.openxmlformats.org/officeDocument/2006/relationships/image" Target="../media/image71.png"/><Relationship Id="rId30" Type="http://schemas.openxmlformats.org/officeDocument/2006/relationships/image" Target="../media/image74.png"/><Relationship Id="rId35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85.png"/><Relationship Id="rId7" Type="http://schemas.openxmlformats.org/officeDocument/2006/relationships/image" Target="../media/image89.jpeg"/><Relationship Id="rId12" Type="http://schemas.openxmlformats.org/officeDocument/2006/relationships/image" Target="../media/image94.png"/><Relationship Id="rId17" Type="http://schemas.openxmlformats.org/officeDocument/2006/relationships/image" Target="../media/image99.jpeg"/><Relationship Id="rId2" Type="http://schemas.openxmlformats.org/officeDocument/2006/relationships/image" Target="../media/image84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128"/>
            <a:ext cx="9918859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532" y="476672"/>
            <a:ext cx="8368602" cy="1944216"/>
          </a:xfrm>
          <a:prstGeom prst="rect">
            <a:avLst/>
          </a:prstGeom>
          <a:effectLst/>
        </p:spPr>
      </p:pic>
      <p:sp>
        <p:nvSpPr>
          <p:cNvPr id="2" name="ZoneTexte 1"/>
          <p:cNvSpPr txBox="1"/>
          <p:nvPr/>
        </p:nvSpPr>
        <p:spPr>
          <a:xfrm>
            <a:off x="1424610" y="3645036"/>
            <a:ext cx="6912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b="1" dirty="0">
              <a:solidFill>
                <a:schemeClr val="bg1"/>
              </a:solidFill>
            </a:endParaRP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  <a:p>
            <a:pPr algn="ctr"/>
            <a:r>
              <a:rPr lang="en-GB" sz="3200" b="1" dirty="0">
                <a:solidFill>
                  <a:schemeClr val="bg1"/>
                </a:solidFill>
              </a:rPr>
              <a:t>June 2017</a:t>
            </a: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44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949813"/>
              </p:ext>
            </p:extLst>
          </p:nvPr>
        </p:nvGraphicFramePr>
        <p:xfrm>
          <a:off x="56457" y="-62680"/>
          <a:ext cx="9437679" cy="89939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437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93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kern="0" baseline="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微软雅黑" charset="0"/>
                          <a:cs typeface="Calibri" charset="0"/>
                          <a:sym typeface="Calibri" charset="0"/>
                        </a:rPr>
                        <a:t>Competitive advantages</a:t>
                      </a:r>
                      <a:endParaRPr lang="en-US" altLang="zh-CN" sz="3200" b="1" kern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微软雅黑" charset="0"/>
                        <a:cs typeface="Calibri" charset="0"/>
                        <a:sym typeface="Calibri" charset="0"/>
                      </a:endParaRPr>
                    </a:p>
                  </a:txBody>
                  <a:tcPr marL="99060" marR="9906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3"/>
          <p:cNvSpPr txBox="1"/>
          <p:nvPr/>
        </p:nvSpPr>
        <p:spPr>
          <a:xfrm>
            <a:off x="1424608" y="1484784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  <a:r>
              <a:rPr lang="en-US" sz="2400" b="1" baseline="30000" dirty="0"/>
              <a:t>st</a:t>
            </a:r>
            <a:r>
              <a:rPr lang="en-US" sz="2400" b="1" dirty="0"/>
              <a:t> in class product continuously upgraded </a:t>
            </a:r>
            <a:br>
              <a:rPr lang="en-US" sz="2400" b="1" dirty="0"/>
            </a:br>
            <a:r>
              <a:rPr lang="en-US" sz="2400" b="1" dirty="0"/>
              <a:t>with internally developed and partnered technologies</a:t>
            </a:r>
          </a:p>
        </p:txBody>
      </p:sp>
      <p:sp>
        <p:nvSpPr>
          <p:cNvPr id="12" name="TextBox 32"/>
          <p:cNvSpPr txBox="1"/>
          <p:nvPr/>
        </p:nvSpPr>
        <p:spPr>
          <a:xfrm>
            <a:off x="2232249" y="3176972"/>
            <a:ext cx="7761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kern="0" dirty="0">
                <a:effectLst>
                  <a:outerShdw blurRad="38100" dist="38100" dir="2700000" algn="tl">
                    <a:srgbClr val="DDDDDD"/>
                  </a:outerShdw>
                </a:effectLst>
                <a:ea typeface="微软雅黑" charset="0"/>
                <a:cs typeface="Calibri" charset="0"/>
                <a:sym typeface="Calibri" charset="0"/>
              </a:rPr>
              <a:t>Health insurtech understanding critical for executing </a:t>
            </a:r>
            <a:br>
              <a:rPr lang="en-US" altLang="zh-CN" sz="2400" b="1" kern="0" dirty="0">
                <a:effectLst>
                  <a:outerShdw blurRad="38100" dist="38100" dir="2700000" algn="tl">
                    <a:srgbClr val="DDDDDD"/>
                  </a:outerShdw>
                </a:effectLst>
                <a:ea typeface="微软雅黑" charset="0"/>
                <a:cs typeface="Calibri" charset="0"/>
                <a:sym typeface="Calibri" charset="0"/>
              </a:rPr>
            </a:br>
            <a:r>
              <a:rPr lang="en-US" altLang="zh-CN" sz="2400" b="1" kern="0" dirty="0">
                <a:effectLst>
                  <a:outerShdw blurRad="38100" dist="38100" dir="2700000" algn="tl">
                    <a:srgbClr val="DDDDDD"/>
                  </a:outerShdw>
                </a:effectLst>
                <a:ea typeface="微软雅黑" charset="0"/>
                <a:cs typeface="Calibri" charset="0"/>
                <a:sym typeface="Calibri" charset="0"/>
              </a:rPr>
              <a:t>our B2B2C model difficult to replicate and step in</a:t>
            </a:r>
            <a:endParaRPr lang="en-US" sz="2400" b="1" dirty="0"/>
          </a:p>
        </p:txBody>
      </p:sp>
      <p:sp>
        <p:nvSpPr>
          <p:cNvPr id="13" name="TextBox 33"/>
          <p:cNvSpPr txBox="1"/>
          <p:nvPr/>
        </p:nvSpPr>
        <p:spPr>
          <a:xfrm>
            <a:off x="3195289" y="4869160"/>
            <a:ext cx="6870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International healthcare standards as a basis for expansion of private services and health insurance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284092163"/>
              </p:ext>
            </p:extLst>
          </p:nvPr>
        </p:nvGraphicFramePr>
        <p:xfrm>
          <a:off x="-259192" y="692696"/>
          <a:ext cx="2036537" cy="269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Diagram 14"/>
          <p:cNvGraphicFramePr/>
          <p:nvPr>
            <p:extLst>
              <p:ext uri="{D42A27DB-BD31-4B8C-83A1-F6EECF244321}">
                <p14:modId xmlns:p14="http://schemas.microsoft.com/office/powerpoint/2010/main" val="431726144"/>
              </p:ext>
            </p:extLst>
          </p:nvPr>
        </p:nvGraphicFramePr>
        <p:xfrm>
          <a:off x="632520" y="2276872"/>
          <a:ext cx="2036537" cy="269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12">
            <a:grayscl/>
          </a:blip>
          <a:stretch>
            <a:fillRect/>
          </a:stretch>
        </p:blipFill>
        <p:spPr>
          <a:xfrm>
            <a:off x="1856656" y="4869160"/>
            <a:ext cx="1266625" cy="126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28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040042"/>
              </p:ext>
            </p:extLst>
          </p:nvPr>
        </p:nvGraphicFramePr>
        <p:xfrm>
          <a:off x="1" y="-99392"/>
          <a:ext cx="7872317" cy="10972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872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93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kern="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微软雅黑" charset="0"/>
                          <a:cs typeface="Calibri" charset="0"/>
                          <a:sym typeface="Calibri" charset="0"/>
                        </a:rPr>
                        <a:t>Positioning:</a:t>
                      </a:r>
                      <a:r>
                        <a:rPr lang="en-US" altLang="zh-CN" sz="3200" b="1" kern="0" baseline="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微软雅黑" charset="0"/>
                          <a:cs typeface="Calibri" charset="0"/>
                          <a:sym typeface="Calibri" charset="0"/>
                        </a:rPr>
                        <a:t> </a:t>
                      </a:r>
                      <a:r>
                        <a:rPr lang="en-US" altLang="zh-CN" sz="3200" b="1" kern="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微软雅黑" charset="0"/>
                          <a:cs typeface="Calibri" charset="0"/>
                          <a:sym typeface="Calibri" charset="0"/>
                        </a:rPr>
                        <a:t>premium,</a:t>
                      </a:r>
                      <a:r>
                        <a:rPr lang="en-US" altLang="zh-CN" sz="3200" b="1" kern="0" baseline="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微软雅黑" charset="0"/>
                          <a:cs typeface="Calibri" charset="0"/>
                          <a:sym typeface="Calibri" charset="0"/>
                        </a:rPr>
                        <a:t> international care focused on employees / insurance members</a:t>
                      </a:r>
                      <a:endParaRPr lang="en-US" altLang="zh-CN" sz="3200" b="1" kern="0" dirty="0">
                        <a:solidFill>
                          <a:srgbClr val="FFFFFF"/>
                        </a:solidFill>
                        <a:effectLst/>
                        <a:latin typeface="Calibri" charset="0"/>
                        <a:ea typeface="微软雅黑" charset="0"/>
                        <a:cs typeface="Calibri" charset="0"/>
                        <a:sym typeface="Calibri" charset="0"/>
                      </a:endParaRPr>
                    </a:p>
                  </a:txBody>
                  <a:tcPr marL="99060" marR="9906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9" name="Shape 157"/>
          <p:cNvCxnSpPr/>
          <p:nvPr/>
        </p:nvCxnSpPr>
        <p:spPr>
          <a:xfrm>
            <a:off x="1139840" y="3789039"/>
            <a:ext cx="7341552" cy="0"/>
          </a:xfrm>
          <a:prstGeom prst="straightConnector1">
            <a:avLst/>
          </a:prstGeom>
          <a:noFill/>
          <a:ln w="31750" cap="flat" cmpd="sng">
            <a:solidFill>
              <a:srgbClr val="136B83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30" name="Shape 158"/>
          <p:cNvCxnSpPr/>
          <p:nvPr/>
        </p:nvCxnSpPr>
        <p:spPr>
          <a:xfrm rot="10800000" flipH="1">
            <a:off x="4946105" y="1592698"/>
            <a:ext cx="6900" cy="4316519"/>
          </a:xfrm>
          <a:prstGeom prst="straightConnector1">
            <a:avLst/>
          </a:prstGeom>
          <a:noFill/>
          <a:ln w="31750" cap="flat" cmpd="sng">
            <a:solidFill>
              <a:srgbClr val="136B83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31" name="Shape 159"/>
          <p:cNvSpPr txBox="1"/>
          <p:nvPr/>
        </p:nvSpPr>
        <p:spPr>
          <a:xfrm>
            <a:off x="7633248" y="3557846"/>
            <a:ext cx="31524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400" b="1" dirty="0"/>
              <a:t>B2B2C</a:t>
            </a:r>
          </a:p>
        </p:txBody>
      </p:sp>
      <p:sp>
        <p:nvSpPr>
          <p:cNvPr id="32" name="Shape 160"/>
          <p:cNvSpPr txBox="1"/>
          <p:nvPr/>
        </p:nvSpPr>
        <p:spPr>
          <a:xfrm>
            <a:off x="2360712" y="692696"/>
            <a:ext cx="5184576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lang="en-GB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Independent* &amp; </a:t>
            </a:r>
            <a:r>
              <a:rPr lang="en-GB" sz="2400" b="1" dirty="0"/>
              <a:t>Open Platform</a:t>
            </a:r>
          </a:p>
        </p:txBody>
      </p:sp>
      <p:pic>
        <p:nvPicPr>
          <p:cNvPr id="34" name="Shape 16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>
            <a:off x="704528" y="5453046"/>
            <a:ext cx="986866" cy="328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162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>
            <a:off x="1295759" y="5047227"/>
            <a:ext cx="963000" cy="37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163"/>
          <p:cNvPicPr preferRelativeResize="0"/>
          <p:nvPr/>
        </p:nvPicPr>
        <p:blipFill rotWithShape="1">
          <a:blip r:embed="rId4">
            <a:alphaModFix/>
            <a:grayscl/>
          </a:blip>
          <a:srcRect/>
          <a:stretch/>
        </p:blipFill>
        <p:spPr>
          <a:xfrm>
            <a:off x="1175032" y="4293096"/>
            <a:ext cx="666300" cy="2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164" descr="Screen Shot 2014-10-23 at 15.24.07.png"/>
          <p:cNvPicPr preferRelativeResize="0"/>
          <p:nvPr/>
        </p:nvPicPr>
        <p:blipFill rotWithShape="1">
          <a:blip r:embed="rId5">
            <a:alphaModFix/>
            <a:grayscl/>
          </a:blip>
          <a:srcRect/>
          <a:stretch/>
        </p:blipFill>
        <p:spPr>
          <a:xfrm>
            <a:off x="1954543" y="5438240"/>
            <a:ext cx="8301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166"/>
          <p:cNvPicPr preferRelativeResize="0"/>
          <p:nvPr/>
        </p:nvPicPr>
        <p:blipFill rotWithShape="1">
          <a:blip r:embed="rId6">
            <a:alphaModFix/>
            <a:grayscl/>
          </a:blip>
          <a:srcRect/>
          <a:stretch/>
        </p:blipFill>
        <p:spPr>
          <a:xfrm>
            <a:off x="923816" y="4760265"/>
            <a:ext cx="1059900" cy="2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167"/>
          <p:cNvPicPr preferRelativeResize="0"/>
          <p:nvPr/>
        </p:nvPicPr>
        <p:blipFill rotWithShape="1">
          <a:blip r:embed="rId7">
            <a:alphaModFix/>
            <a:grayscl/>
          </a:blip>
          <a:srcRect/>
          <a:stretch/>
        </p:blipFill>
        <p:spPr>
          <a:xfrm>
            <a:off x="2939244" y="5422658"/>
            <a:ext cx="345900" cy="4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168"/>
          <p:cNvSpPr txBox="1"/>
          <p:nvPr/>
        </p:nvSpPr>
        <p:spPr>
          <a:xfrm>
            <a:off x="322578" y="3557846"/>
            <a:ext cx="28512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400" b="1"/>
              <a:t>B2C</a:t>
            </a:r>
          </a:p>
        </p:txBody>
      </p:sp>
      <p:sp>
        <p:nvSpPr>
          <p:cNvPr id="58" name="Shape 169"/>
          <p:cNvSpPr txBox="1"/>
          <p:nvPr/>
        </p:nvSpPr>
        <p:spPr>
          <a:xfrm>
            <a:off x="97864" y="5949280"/>
            <a:ext cx="5431200" cy="908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400" b="1" dirty="0"/>
              <a:t>Conflict of interest* </a:t>
            </a:r>
            <a:br>
              <a:rPr lang="en-GB" sz="2400" b="1" dirty="0"/>
            </a:br>
            <a:endParaRPr lang="en-GB" sz="1400" b="1" i="1" dirty="0"/>
          </a:p>
        </p:txBody>
      </p:sp>
      <p:pic>
        <p:nvPicPr>
          <p:cNvPr id="60" name="Shape 171"/>
          <p:cNvPicPr preferRelativeResize="0"/>
          <p:nvPr/>
        </p:nvPicPr>
        <p:blipFill rotWithShape="1">
          <a:blip r:embed="rId8">
            <a:alphaModFix/>
            <a:grayscl/>
          </a:blip>
          <a:srcRect t="10247" b="8653"/>
          <a:stretch/>
        </p:blipFill>
        <p:spPr>
          <a:xfrm>
            <a:off x="2361018" y="4806347"/>
            <a:ext cx="9324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172"/>
          <p:cNvPicPr preferRelativeResize="0"/>
          <p:nvPr/>
        </p:nvPicPr>
        <p:blipFill rotWithShape="1">
          <a:blip r:embed="rId9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800872" y="4445876"/>
            <a:ext cx="482400" cy="5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173"/>
          <p:cNvPicPr preferRelativeResize="0"/>
          <p:nvPr/>
        </p:nvPicPr>
        <p:blipFill rotWithShape="1">
          <a:blip r:embed="rId11">
            <a:alphaModFix/>
            <a:grayscl/>
          </a:blip>
          <a:srcRect/>
          <a:stretch/>
        </p:blipFill>
        <p:spPr>
          <a:xfrm>
            <a:off x="2936854" y="2924944"/>
            <a:ext cx="666300" cy="8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176"/>
          <p:cNvPicPr preferRelativeResize="0"/>
          <p:nvPr/>
        </p:nvPicPr>
        <p:blipFill rotWithShape="1">
          <a:blip r:embed="rId12">
            <a:alphaModFix/>
            <a:grayscl/>
          </a:blip>
          <a:srcRect t="23342" b="18868"/>
          <a:stretch/>
        </p:blipFill>
        <p:spPr>
          <a:xfrm>
            <a:off x="2156680" y="4433846"/>
            <a:ext cx="897300" cy="3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177" descr="dayima.jpeg"/>
          <p:cNvPicPr preferRelativeResize="0"/>
          <p:nvPr/>
        </p:nvPicPr>
        <p:blipFill rotWithShape="1">
          <a:blip r:embed="rId13">
            <a:alphaModFix/>
            <a:grayscl/>
          </a:blip>
          <a:srcRect l="6178" t="26949" r="64632" b="31190"/>
          <a:stretch/>
        </p:blipFill>
        <p:spPr>
          <a:xfrm>
            <a:off x="1761488" y="1844824"/>
            <a:ext cx="371100" cy="4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178"/>
          <p:cNvPicPr preferRelativeResize="0"/>
          <p:nvPr/>
        </p:nvPicPr>
        <p:blipFill rotWithShape="1">
          <a:blip r:embed="rId14">
            <a:alphaModFix/>
            <a:grayscl/>
          </a:blip>
          <a:srcRect/>
          <a:stretch/>
        </p:blipFill>
        <p:spPr>
          <a:xfrm>
            <a:off x="1309444" y="1911117"/>
            <a:ext cx="346500" cy="4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179"/>
          <p:cNvSpPr/>
          <p:nvPr/>
        </p:nvSpPr>
        <p:spPr>
          <a:xfrm>
            <a:off x="5459751" y="1756873"/>
            <a:ext cx="2445577" cy="664015"/>
          </a:xfrm>
          <a:prstGeom prst="rect">
            <a:avLst/>
          </a:prstGeom>
          <a:solidFill>
            <a:srgbClr val="31859B">
              <a:alpha val="8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Shape 18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531759" y="1844836"/>
            <a:ext cx="2238261" cy="5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181"/>
          <p:cNvSpPr txBox="1"/>
          <p:nvPr/>
        </p:nvSpPr>
        <p:spPr>
          <a:xfrm>
            <a:off x="6821888" y="3999396"/>
            <a:ext cx="1875528" cy="65374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Employee benefit online portal</a:t>
            </a:r>
          </a:p>
        </p:txBody>
      </p:sp>
      <p:sp>
        <p:nvSpPr>
          <p:cNvPr id="71" name="Shape 182"/>
          <p:cNvSpPr txBox="1"/>
          <p:nvPr/>
        </p:nvSpPr>
        <p:spPr>
          <a:xfrm>
            <a:off x="7905328" y="4731166"/>
            <a:ext cx="1872208" cy="598956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TPA</a:t>
            </a:r>
            <a:r>
              <a:rPr lang="en-GB" b="1" baseline="30000" dirty="0"/>
              <a:t>(1)</a:t>
            </a:r>
            <a:r>
              <a:rPr lang="en-GB" b="1" dirty="0"/>
              <a:t>’s digital service </a:t>
            </a:r>
          </a:p>
        </p:txBody>
      </p:sp>
      <p:sp>
        <p:nvSpPr>
          <p:cNvPr id="72" name="Shape 183"/>
          <p:cNvSpPr txBox="1"/>
          <p:nvPr/>
        </p:nvSpPr>
        <p:spPr>
          <a:xfrm>
            <a:off x="7905328" y="5432270"/>
            <a:ext cx="1872208" cy="58901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Insurers internal solutions</a:t>
            </a:r>
          </a:p>
        </p:txBody>
      </p:sp>
      <p:pic>
        <p:nvPicPr>
          <p:cNvPr id="73" name="Shape 184" descr="webwxgetmsgimg.jpg"/>
          <p:cNvPicPr preferRelativeResize="0"/>
          <p:nvPr/>
        </p:nvPicPr>
        <p:blipFill>
          <a:blip r:embed="rId16">
            <a:alphaModFix/>
            <a:grayscl/>
          </a:blip>
          <a:stretch>
            <a:fillRect/>
          </a:stretch>
        </p:blipFill>
        <p:spPr>
          <a:xfrm>
            <a:off x="2320377" y="3029725"/>
            <a:ext cx="666299" cy="65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185" descr="IMG_0280 (1).JPG"/>
          <p:cNvPicPr preferRelativeResize="0"/>
          <p:nvPr/>
        </p:nvPicPr>
        <p:blipFill rotWithShape="1">
          <a:blip r:embed="rId17">
            <a:alphaModFix/>
            <a:grayscl/>
          </a:blip>
          <a:srcRect r="32063" b="16717"/>
          <a:stretch/>
        </p:blipFill>
        <p:spPr>
          <a:xfrm>
            <a:off x="2440637" y="2627166"/>
            <a:ext cx="452662" cy="402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186" descr="unnamed.jpg"/>
          <p:cNvPicPr preferRelativeResize="0"/>
          <p:nvPr/>
        </p:nvPicPr>
        <p:blipFill>
          <a:blip r:embed="rId18">
            <a:alphaModFix/>
            <a:grayscl/>
          </a:blip>
          <a:stretch>
            <a:fillRect/>
          </a:stretch>
        </p:blipFill>
        <p:spPr>
          <a:xfrm>
            <a:off x="2936854" y="2348880"/>
            <a:ext cx="666300" cy="66343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169"/>
          <p:cNvSpPr txBox="1"/>
          <p:nvPr/>
        </p:nvSpPr>
        <p:spPr>
          <a:xfrm>
            <a:off x="4304928" y="5949280"/>
            <a:ext cx="5431200" cy="792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400" b="1" dirty="0"/>
              <a:t>Closed Platform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761312" y="6361583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baseline="30000" dirty="0"/>
              <a:t>1</a:t>
            </a:r>
            <a:r>
              <a:rPr lang="en-GB" sz="1400" b="1" i="1" dirty="0"/>
              <a:t> Third Party Administrator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3525" y="6330805"/>
            <a:ext cx="1562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GB" sz="1600" b="1" i="1" dirty="0"/>
              <a:t>*with providers</a:t>
            </a:r>
          </a:p>
        </p:txBody>
      </p:sp>
    </p:spTree>
    <p:extLst>
      <p:ext uri="{BB962C8B-B14F-4D97-AF65-F5344CB8AC3E}">
        <p14:creationId xmlns:p14="http://schemas.microsoft.com/office/powerpoint/2010/main" val="73376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66022489"/>
              </p:ext>
            </p:extLst>
          </p:nvPr>
        </p:nvGraphicFramePr>
        <p:xfrm>
          <a:off x="1136576" y="1770167"/>
          <a:ext cx="8359825" cy="4827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388633"/>
              </p:ext>
            </p:extLst>
          </p:nvPr>
        </p:nvGraphicFramePr>
        <p:xfrm>
          <a:off x="56462" y="-99392"/>
          <a:ext cx="7848872" cy="99788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78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kern="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微软雅黑" charset="0"/>
                          <a:cs typeface="Calibri" charset="0"/>
                          <a:sym typeface="Calibri" charset="0"/>
                        </a:rPr>
                        <a:t>Sales</a:t>
                      </a:r>
                    </a:p>
                  </a:txBody>
                  <a:tcPr marL="99060" marR="9906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618163" y="1124744"/>
            <a:ext cx="32547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F7F7F"/>
                </a:solidFill>
              </a:rPr>
              <a:t>2016: 1.8m RMB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08512" y="1124744"/>
            <a:ext cx="48089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F7F7F"/>
                </a:solidFill>
              </a:rPr>
              <a:t>Forecast 2017: 14.2m RMB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52048658"/>
              </p:ext>
            </p:extLst>
          </p:nvPr>
        </p:nvGraphicFramePr>
        <p:xfrm>
          <a:off x="929010" y="3578046"/>
          <a:ext cx="2863403" cy="2018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necteur droit 2"/>
          <p:cNvCxnSpPr/>
          <p:nvPr/>
        </p:nvCxnSpPr>
        <p:spPr>
          <a:xfrm>
            <a:off x="2288704" y="5013176"/>
            <a:ext cx="46085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V="1">
            <a:off x="2288704" y="2204864"/>
            <a:ext cx="4032448" cy="151216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440832" y="3606115"/>
            <a:ext cx="1376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>
                    <a:lumMod val="50000"/>
                  </a:schemeClr>
                </a:solidFill>
              </a:rPr>
              <a:t>6.5x</a:t>
            </a:r>
          </a:p>
        </p:txBody>
      </p:sp>
    </p:spTree>
    <p:extLst>
      <p:ext uri="{BB962C8B-B14F-4D97-AF65-F5344CB8AC3E}">
        <p14:creationId xmlns:p14="http://schemas.microsoft.com/office/powerpoint/2010/main" val="2167430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368" y="3789040"/>
            <a:ext cx="774825" cy="62143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923" y="1964457"/>
            <a:ext cx="1144989" cy="730027"/>
          </a:xfrm>
          <a:prstGeom prst="rect">
            <a:avLst/>
          </a:prstGeom>
        </p:spPr>
      </p:pic>
      <p:pic>
        <p:nvPicPr>
          <p:cNvPr id="58" name="Image 14"/>
          <p:cNvPicPr>
            <a:picLocks noChangeAspect="1"/>
          </p:cNvPicPr>
          <p:nvPr/>
        </p:nvPicPr>
        <p:blipFill rotWithShape="1">
          <a:blip r:embed="rId4"/>
          <a:srcRect l="11960" r="12099" b="12397"/>
          <a:stretch/>
        </p:blipFill>
        <p:spPr>
          <a:xfrm>
            <a:off x="2243078" y="3035644"/>
            <a:ext cx="959639" cy="472321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-1" y="-62680"/>
          <a:ext cx="9906000" cy="89939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90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93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kern="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微软雅黑" charset="0"/>
                          <a:cs typeface="Calibri" charset="0"/>
                          <a:sym typeface="Calibri" charset="0"/>
                        </a:rPr>
                        <a:t>Clients, sales pipeline</a:t>
                      </a:r>
                    </a:p>
                  </a:txBody>
                  <a:tcPr marL="99060" marR="9906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0" y="6453336"/>
            <a:ext cx="30159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* Service fees possibly covered by insurers</a:t>
            </a:r>
          </a:p>
        </p:txBody>
      </p:sp>
      <p:pic>
        <p:nvPicPr>
          <p:cNvPr id="28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3944" y="4398387"/>
            <a:ext cx="1324486" cy="470773"/>
          </a:xfrm>
          <a:prstGeom prst="rect">
            <a:avLst/>
          </a:prstGeom>
        </p:spPr>
      </p:pic>
      <p:pic>
        <p:nvPicPr>
          <p:cNvPr id="30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88" y="2271490"/>
            <a:ext cx="1656184" cy="596522"/>
          </a:xfrm>
          <a:prstGeom prst="rect">
            <a:avLst/>
          </a:prstGeom>
        </p:spPr>
      </p:pic>
      <p:pic>
        <p:nvPicPr>
          <p:cNvPr id="46" name="Picture 4" descr="Unknown-57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64" y="4729430"/>
            <a:ext cx="662072" cy="283746"/>
          </a:xfrm>
          <a:prstGeom prst="rect">
            <a:avLst/>
          </a:prstGeom>
        </p:spPr>
      </p:pic>
      <p:pic>
        <p:nvPicPr>
          <p:cNvPr id="47" name="Image 1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5201" y="4365104"/>
            <a:ext cx="1048119" cy="314986"/>
          </a:xfrm>
          <a:prstGeom prst="rect">
            <a:avLst/>
          </a:prstGeom>
        </p:spPr>
      </p:pic>
      <p:pic>
        <p:nvPicPr>
          <p:cNvPr id="49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5344" y="1849277"/>
            <a:ext cx="1177968" cy="279126"/>
          </a:xfrm>
          <a:prstGeom prst="rect">
            <a:avLst/>
          </a:prstGeom>
        </p:spPr>
      </p:pic>
      <p:pic>
        <p:nvPicPr>
          <p:cNvPr id="50" name="Imag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5336" y="2467884"/>
            <a:ext cx="1065609" cy="206072"/>
          </a:xfrm>
          <a:prstGeom prst="rect">
            <a:avLst/>
          </a:prstGeom>
        </p:spPr>
      </p:pic>
      <p:pic>
        <p:nvPicPr>
          <p:cNvPr id="56" name="Image 13"/>
          <p:cNvPicPr>
            <a:picLocks noChangeAspect="1"/>
          </p:cNvPicPr>
          <p:nvPr/>
        </p:nvPicPr>
        <p:blipFill rotWithShape="1">
          <a:blip r:embed="rId11"/>
          <a:srcRect t="29400" b="35737"/>
          <a:stretch/>
        </p:blipFill>
        <p:spPr>
          <a:xfrm>
            <a:off x="4612598" y="3018296"/>
            <a:ext cx="1226854" cy="427721"/>
          </a:xfrm>
          <a:prstGeom prst="rect">
            <a:avLst/>
          </a:prstGeom>
        </p:spPr>
      </p:pic>
      <p:pic>
        <p:nvPicPr>
          <p:cNvPr id="60" name="Image 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006" y="2469948"/>
            <a:ext cx="791847" cy="218900"/>
          </a:xfrm>
          <a:prstGeom prst="rect">
            <a:avLst/>
          </a:prstGeom>
        </p:spPr>
      </p:pic>
      <p:pic>
        <p:nvPicPr>
          <p:cNvPr id="61" name="Image 48"/>
          <p:cNvPicPr>
            <a:picLocks noChangeAspect="1"/>
          </p:cNvPicPr>
          <p:nvPr/>
        </p:nvPicPr>
        <p:blipFill rotWithShape="1">
          <a:blip r:embed="rId13"/>
          <a:srcRect t="24000" b="29655"/>
          <a:stretch/>
        </p:blipFill>
        <p:spPr>
          <a:xfrm>
            <a:off x="3089361" y="3062096"/>
            <a:ext cx="1071551" cy="510920"/>
          </a:xfrm>
          <a:prstGeom prst="rect">
            <a:avLst/>
          </a:prstGeom>
        </p:spPr>
      </p:pic>
      <p:pic>
        <p:nvPicPr>
          <p:cNvPr id="62" name="Image 54"/>
          <p:cNvPicPr>
            <a:picLocks noChangeAspect="1"/>
          </p:cNvPicPr>
          <p:nvPr/>
        </p:nvPicPr>
        <p:blipFill rotWithShape="1">
          <a:blip r:embed="rId14"/>
          <a:srcRect l="15900" t="14876" r="20920" b="22314"/>
          <a:stretch/>
        </p:blipFill>
        <p:spPr>
          <a:xfrm>
            <a:off x="2274802" y="1810614"/>
            <a:ext cx="952777" cy="479544"/>
          </a:xfrm>
          <a:prstGeom prst="rect">
            <a:avLst/>
          </a:prstGeom>
        </p:spPr>
      </p:pic>
      <p:sp>
        <p:nvSpPr>
          <p:cNvPr id="3" name="Arrow: Pentagon 2"/>
          <p:cNvSpPr/>
          <p:nvPr/>
        </p:nvSpPr>
        <p:spPr>
          <a:xfrm>
            <a:off x="344488" y="1124744"/>
            <a:ext cx="2000928" cy="5400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Repeated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clients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80762" y="1732671"/>
            <a:ext cx="1724700" cy="4720665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6" name="Rectangle 65"/>
          <p:cNvSpPr/>
          <p:nvPr/>
        </p:nvSpPr>
        <p:spPr>
          <a:xfrm rot="16200000">
            <a:off x="-414798" y="4315288"/>
            <a:ext cx="1224137" cy="281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Employers*</a:t>
            </a:r>
          </a:p>
        </p:txBody>
      </p:sp>
      <p:sp>
        <p:nvSpPr>
          <p:cNvPr id="67" name="Rectangle 66"/>
          <p:cNvSpPr/>
          <p:nvPr/>
        </p:nvSpPr>
        <p:spPr>
          <a:xfrm rot="16200000">
            <a:off x="-301485" y="2496155"/>
            <a:ext cx="1008000" cy="281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Insurers</a:t>
            </a:r>
          </a:p>
        </p:txBody>
      </p:sp>
      <p:sp>
        <p:nvSpPr>
          <p:cNvPr id="68" name="Arrow: Chevron 67"/>
          <p:cNvSpPr/>
          <p:nvPr/>
        </p:nvSpPr>
        <p:spPr>
          <a:xfrm>
            <a:off x="4165334" y="1124744"/>
            <a:ext cx="1985602" cy="540000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Budget contract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07579" y="3645024"/>
            <a:ext cx="951237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row: Chevron 31"/>
          <p:cNvSpPr/>
          <p:nvPr/>
        </p:nvSpPr>
        <p:spPr>
          <a:xfrm>
            <a:off x="7833320" y="1126264"/>
            <a:ext cx="1958641" cy="540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Leads</a:t>
            </a:r>
          </a:p>
        </p:txBody>
      </p:sp>
      <p:pic>
        <p:nvPicPr>
          <p:cNvPr id="34" name="Imag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54914" y="3766043"/>
            <a:ext cx="738446" cy="599061"/>
          </a:xfrm>
          <a:prstGeom prst="rect">
            <a:avLst/>
          </a:prstGeom>
        </p:spPr>
      </p:pic>
      <p:pic>
        <p:nvPicPr>
          <p:cNvPr id="35" name="Image 6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47766" y="3825132"/>
            <a:ext cx="667498" cy="467964"/>
          </a:xfrm>
          <a:prstGeom prst="rect">
            <a:avLst/>
          </a:prstGeom>
        </p:spPr>
      </p:pic>
      <p:pic>
        <p:nvPicPr>
          <p:cNvPr id="37" name="Image 13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7336" y="1784360"/>
            <a:ext cx="1399816" cy="462163"/>
          </a:xfrm>
          <a:prstGeom prst="rect">
            <a:avLst/>
          </a:prstGeom>
        </p:spPr>
      </p:pic>
      <p:pic>
        <p:nvPicPr>
          <p:cNvPr id="42" name="Image 5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13440" y="2498551"/>
            <a:ext cx="692889" cy="426393"/>
          </a:xfrm>
          <a:prstGeom prst="rect">
            <a:avLst/>
          </a:prstGeom>
        </p:spPr>
      </p:pic>
      <p:pic>
        <p:nvPicPr>
          <p:cNvPr id="48" name="Picture 4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13" y="4023494"/>
            <a:ext cx="700783" cy="269602"/>
          </a:xfrm>
          <a:prstGeom prst="rect">
            <a:avLst/>
          </a:prstGeom>
        </p:spPr>
      </p:pic>
      <p:sp>
        <p:nvSpPr>
          <p:cNvPr id="51" name="Arrow: Chevron 50"/>
          <p:cNvSpPr/>
          <p:nvPr/>
        </p:nvSpPr>
        <p:spPr>
          <a:xfrm>
            <a:off x="6059624" y="1732671"/>
            <a:ext cx="2235346" cy="4720665"/>
          </a:xfrm>
          <a:prstGeom prst="chevron">
            <a:avLst>
              <a:gd name="adj" fmla="val 23382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36" name="Image 53" descr="Cardinal Health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292" y="5342729"/>
            <a:ext cx="1568404" cy="577456"/>
          </a:xfrm>
          <a:prstGeom prst="rect">
            <a:avLst/>
          </a:prstGeom>
        </p:spPr>
      </p:pic>
      <p:pic>
        <p:nvPicPr>
          <p:cNvPr id="38" name="Image 5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39" b="20595"/>
          <a:stretch/>
        </p:blipFill>
        <p:spPr>
          <a:xfrm>
            <a:off x="2324995" y="5932115"/>
            <a:ext cx="1367622" cy="493737"/>
          </a:xfrm>
          <a:prstGeom prst="rect">
            <a:avLst/>
          </a:prstGeom>
        </p:spPr>
      </p:pic>
      <p:pic>
        <p:nvPicPr>
          <p:cNvPr id="39" name="Image 47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520" y="5631457"/>
            <a:ext cx="1039182" cy="533847"/>
          </a:xfrm>
          <a:prstGeom prst="rect">
            <a:avLst/>
          </a:prstGeom>
        </p:spPr>
      </p:pic>
      <p:pic>
        <p:nvPicPr>
          <p:cNvPr id="40" name="Image 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20952" y="5450856"/>
            <a:ext cx="1494147" cy="406547"/>
          </a:xfrm>
          <a:prstGeom prst="rect">
            <a:avLst/>
          </a:prstGeom>
        </p:spPr>
      </p:pic>
      <p:pic>
        <p:nvPicPr>
          <p:cNvPr id="41" name="Image 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12599" y="5931878"/>
            <a:ext cx="1008112" cy="449450"/>
          </a:xfrm>
          <a:prstGeom prst="rect">
            <a:avLst/>
          </a:prstGeom>
        </p:spPr>
      </p:pic>
      <p:pic>
        <p:nvPicPr>
          <p:cNvPr id="43" name="Image 7"/>
          <p:cNvPicPr>
            <a:picLocks noChangeAspect="1"/>
          </p:cNvPicPr>
          <p:nvPr/>
        </p:nvPicPr>
        <p:blipFill rotWithShape="1">
          <a:blip r:embed="rId25"/>
          <a:srcRect b="10036"/>
          <a:stretch/>
        </p:blipFill>
        <p:spPr>
          <a:xfrm>
            <a:off x="9027890" y="5877272"/>
            <a:ext cx="605630" cy="544849"/>
          </a:xfrm>
          <a:prstGeom prst="rect">
            <a:avLst/>
          </a:prstGeom>
        </p:spPr>
      </p:pic>
      <p:pic>
        <p:nvPicPr>
          <p:cNvPr id="44" name="Image 8"/>
          <p:cNvPicPr>
            <a:picLocks noChangeAspect="1"/>
          </p:cNvPicPr>
          <p:nvPr/>
        </p:nvPicPr>
        <p:blipFill rotWithShape="1">
          <a:blip r:embed="rId26"/>
          <a:srcRect t="27826" b="30556"/>
          <a:stretch/>
        </p:blipFill>
        <p:spPr>
          <a:xfrm>
            <a:off x="4502332" y="5949280"/>
            <a:ext cx="1170748" cy="487241"/>
          </a:xfrm>
          <a:prstGeom prst="rect">
            <a:avLst/>
          </a:prstGeom>
        </p:spPr>
      </p:pic>
      <p:sp>
        <p:nvSpPr>
          <p:cNvPr id="73" name="Arrow: Chevron 72"/>
          <p:cNvSpPr/>
          <p:nvPr/>
        </p:nvSpPr>
        <p:spPr>
          <a:xfrm>
            <a:off x="2176438" y="1124744"/>
            <a:ext cx="2145328" cy="540000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First time clients</a:t>
            </a:r>
          </a:p>
        </p:txBody>
      </p:sp>
      <p:sp>
        <p:nvSpPr>
          <p:cNvPr id="74" name="Arrow: Pentagon 73"/>
          <p:cNvSpPr/>
          <p:nvPr/>
        </p:nvSpPr>
        <p:spPr>
          <a:xfrm>
            <a:off x="2176438" y="1747348"/>
            <a:ext cx="2272506" cy="4720665"/>
          </a:xfrm>
          <a:prstGeom prst="homePlate">
            <a:avLst>
              <a:gd name="adj" fmla="val 22649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5" name="Arrow: Chevron 74"/>
          <p:cNvSpPr/>
          <p:nvPr/>
        </p:nvSpPr>
        <p:spPr>
          <a:xfrm>
            <a:off x="4018635" y="1729947"/>
            <a:ext cx="2500778" cy="4720665"/>
          </a:xfrm>
          <a:prstGeom prst="chevron">
            <a:avLst>
              <a:gd name="adj" fmla="val 20631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76" name="Straight Connector 75"/>
          <p:cNvCxnSpPr>
            <a:cxnSpLocks/>
          </p:cNvCxnSpPr>
          <p:nvPr/>
        </p:nvCxnSpPr>
        <p:spPr>
          <a:xfrm>
            <a:off x="200472" y="5301208"/>
            <a:ext cx="943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16200000">
            <a:off x="-314422" y="5758773"/>
            <a:ext cx="1044000" cy="281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Pharma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5" name="Arrow: Chevron 72"/>
          <p:cNvSpPr/>
          <p:nvPr/>
        </p:nvSpPr>
        <p:spPr>
          <a:xfrm>
            <a:off x="5984588" y="1106488"/>
            <a:ext cx="2012850" cy="540000"/>
          </a:xfrm>
          <a:prstGeom prst="chevron">
            <a:avLst/>
          </a:prstGeom>
          <a:solidFill>
            <a:srgbClr val="F68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Partners Enablers</a:t>
            </a:r>
          </a:p>
        </p:txBody>
      </p:sp>
      <p:pic>
        <p:nvPicPr>
          <p:cNvPr id="55" name="Image 1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272455" y="1837083"/>
            <a:ext cx="1005013" cy="514253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 rotWithShape="1">
          <a:blip r:embed="rId28"/>
          <a:srcRect t="37000" b="39500"/>
          <a:stretch/>
        </p:blipFill>
        <p:spPr>
          <a:xfrm>
            <a:off x="4687938" y="2519209"/>
            <a:ext cx="1219524" cy="286589"/>
          </a:xfrm>
          <a:prstGeom prst="rect">
            <a:avLst/>
          </a:prstGeom>
        </p:spPr>
      </p:pic>
      <p:pic>
        <p:nvPicPr>
          <p:cNvPr id="54" name="Image 8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6781" y="4704803"/>
            <a:ext cx="858483" cy="403382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555336" y="2932772"/>
            <a:ext cx="1376539" cy="3358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465729" y="5399522"/>
            <a:ext cx="879759" cy="4777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2"/>
          <a:srcRect l="58166" t="35178" b="31881"/>
          <a:stretch/>
        </p:blipFill>
        <p:spPr>
          <a:xfrm>
            <a:off x="2335295" y="2545513"/>
            <a:ext cx="1784567" cy="5620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330447" y="3128012"/>
            <a:ext cx="1231065" cy="30098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985448" y="3711965"/>
            <a:ext cx="805207" cy="79715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5"/>
          <a:srcRect t="36770" b="34397"/>
          <a:stretch/>
        </p:blipFill>
        <p:spPr>
          <a:xfrm>
            <a:off x="8330447" y="4900910"/>
            <a:ext cx="1314511" cy="37901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351160" y="4386164"/>
            <a:ext cx="1622365" cy="88390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235307" y="3789040"/>
            <a:ext cx="1066985" cy="68591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8"/>
          <a:srcRect t="35825" b="28738"/>
          <a:stretch/>
        </p:blipFill>
        <p:spPr>
          <a:xfrm>
            <a:off x="6537176" y="5661248"/>
            <a:ext cx="1092115" cy="38701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397676" y="4500440"/>
            <a:ext cx="1307852" cy="359300"/>
          </a:xfrm>
          <a:prstGeom prst="rect">
            <a:avLst/>
          </a:prstGeom>
        </p:spPr>
      </p:pic>
      <p:sp>
        <p:nvSpPr>
          <p:cNvPr id="53" name="Arrow: Chevron 74"/>
          <p:cNvSpPr/>
          <p:nvPr/>
        </p:nvSpPr>
        <p:spPr>
          <a:xfrm>
            <a:off x="7833321" y="1742586"/>
            <a:ext cx="2083810" cy="4720665"/>
          </a:xfrm>
          <a:prstGeom prst="chevron">
            <a:avLst>
              <a:gd name="adj" fmla="val 25552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616112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00" y="2596577"/>
            <a:ext cx="953752" cy="1028215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486708"/>
              </p:ext>
            </p:extLst>
          </p:nvPr>
        </p:nvGraphicFramePr>
        <p:xfrm>
          <a:off x="-1" y="-62680"/>
          <a:ext cx="9906000" cy="89939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90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93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kern="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微软雅黑" charset="0"/>
                          <a:cs typeface="Calibri" charset="0"/>
                          <a:sym typeface="Calibri" charset="0"/>
                        </a:rPr>
                        <a:t>High quality partnered</a:t>
                      </a:r>
                      <a:r>
                        <a:rPr lang="en-US" altLang="zh-CN" sz="3200" b="1" kern="0" baseline="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微软雅黑" charset="0"/>
                          <a:cs typeface="Calibri" charset="0"/>
                          <a:sym typeface="Calibri" charset="0"/>
                        </a:rPr>
                        <a:t> health </a:t>
                      </a:r>
                      <a:r>
                        <a:rPr lang="en-US" altLang="zh-CN" sz="3200" b="1" kern="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微软雅黑" charset="0"/>
                          <a:cs typeface="Calibri" charset="0"/>
                          <a:sym typeface="Calibri" charset="0"/>
                        </a:rPr>
                        <a:t>providers</a:t>
                      </a:r>
                      <a:r>
                        <a:rPr lang="en-US" altLang="zh-CN" sz="3200" b="1" kern="0" baseline="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微软雅黑" charset="0"/>
                          <a:cs typeface="Calibri" charset="0"/>
                          <a:sym typeface="Calibri" charset="0"/>
                        </a:rPr>
                        <a:t> </a:t>
                      </a:r>
                      <a:endParaRPr lang="en-US" altLang="zh-CN" sz="3200" b="1" kern="0" dirty="0">
                        <a:solidFill>
                          <a:srgbClr val="FFFFFF"/>
                        </a:solidFill>
                        <a:effectLst/>
                        <a:latin typeface="Calibri" charset="0"/>
                        <a:ea typeface="微软雅黑" charset="0"/>
                        <a:cs typeface="Calibri" charset="0"/>
                        <a:sym typeface="Calibri" charset="0"/>
                      </a:endParaRPr>
                    </a:p>
                  </a:txBody>
                  <a:tcPr marL="99060" marR="9906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" name="Picture 24" descr="ASOG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504" y="1593320"/>
            <a:ext cx="1868632" cy="72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Shape 20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3956" y="2759100"/>
            <a:ext cx="780409" cy="70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Shape 20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7326" y="1610934"/>
            <a:ext cx="1546244" cy="69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图片 4" descr="The Clinic Logo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37376" y="1430144"/>
            <a:ext cx="748410" cy="1051725"/>
          </a:xfrm>
          <a:prstGeom prst="rect">
            <a:avLst/>
          </a:prstGeom>
        </p:spPr>
      </p:pic>
      <p:pic>
        <p:nvPicPr>
          <p:cNvPr id="38" name="图片 5" descr="百诺 Logo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531137" y="2838469"/>
            <a:ext cx="1119546" cy="544430"/>
          </a:xfrm>
          <a:prstGeom prst="rect">
            <a:avLst/>
          </a:prstGeom>
        </p:spPr>
      </p:pic>
      <p:pic>
        <p:nvPicPr>
          <p:cNvPr id="39" name="Imag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341" y="1701595"/>
            <a:ext cx="1676615" cy="508823"/>
          </a:xfrm>
          <a:prstGeom prst="rect">
            <a:avLst/>
          </a:prstGeom>
        </p:spPr>
      </p:pic>
      <p:pic>
        <p:nvPicPr>
          <p:cNvPr id="40" name="Imag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0011" y="3998218"/>
            <a:ext cx="1386620" cy="648423"/>
          </a:xfrm>
          <a:prstGeom prst="rect">
            <a:avLst/>
          </a:prstGeom>
        </p:spPr>
      </p:pic>
      <p:pic>
        <p:nvPicPr>
          <p:cNvPr id="41" name="Image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6089" y="2780692"/>
            <a:ext cx="1173654" cy="659985"/>
          </a:xfrm>
          <a:prstGeom prst="rect">
            <a:avLst/>
          </a:prstGeom>
        </p:spPr>
      </p:pic>
      <p:pic>
        <p:nvPicPr>
          <p:cNvPr id="42" name="Imag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4116" y="3871652"/>
            <a:ext cx="1363718" cy="901554"/>
          </a:xfrm>
          <a:prstGeom prst="rect">
            <a:avLst/>
          </a:prstGeom>
        </p:spPr>
      </p:pic>
      <p:pic>
        <p:nvPicPr>
          <p:cNvPr id="44" name="Image 5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76" y="3963321"/>
            <a:ext cx="1915363" cy="718216"/>
          </a:xfrm>
          <a:prstGeom prst="rect">
            <a:avLst/>
          </a:prstGeom>
        </p:spPr>
      </p:pic>
      <p:pic>
        <p:nvPicPr>
          <p:cNvPr id="45" name="Image 6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6762" y="5123138"/>
            <a:ext cx="1020734" cy="702407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-15550" y="6381340"/>
            <a:ext cx="5153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Sample of partners</a:t>
            </a:r>
          </a:p>
        </p:txBody>
      </p:sp>
      <p:pic>
        <p:nvPicPr>
          <p:cNvPr id="20" name="Picture 59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5000" y="5071410"/>
            <a:ext cx="973556" cy="805862"/>
          </a:xfrm>
          <a:prstGeom prst="rect">
            <a:avLst/>
          </a:prstGeom>
        </p:spPr>
      </p:pic>
      <p:pic>
        <p:nvPicPr>
          <p:cNvPr id="21" name="Picture 63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6059" y="5176816"/>
            <a:ext cx="2573200" cy="595051"/>
          </a:xfrm>
          <a:prstGeom prst="rect">
            <a:avLst/>
          </a:prstGeom>
        </p:spPr>
      </p:pic>
      <p:pic>
        <p:nvPicPr>
          <p:cNvPr id="23" name="Picture 66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018" y="5153434"/>
            <a:ext cx="1799479" cy="641815"/>
          </a:xfrm>
          <a:prstGeom prst="rect">
            <a:avLst/>
          </a:prstGeom>
        </p:spPr>
      </p:pic>
      <p:pic>
        <p:nvPicPr>
          <p:cNvPr id="22" name="Picture 58" descr="detail-1.jp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815" y="3896876"/>
            <a:ext cx="1226625" cy="82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01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>
            <a:cxnSpLocks/>
          </p:cNvCxnSpPr>
          <p:nvPr/>
        </p:nvCxnSpPr>
        <p:spPr>
          <a:xfrm>
            <a:off x="1280592" y="1196736"/>
            <a:ext cx="8532952" cy="0"/>
          </a:xfrm>
          <a:prstGeom prst="line">
            <a:avLst/>
          </a:prstGeom>
          <a:ln>
            <a:solidFill>
              <a:srgbClr val="F68D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958128"/>
              </p:ext>
            </p:extLst>
          </p:nvPr>
        </p:nvGraphicFramePr>
        <p:xfrm>
          <a:off x="56462" y="-99392"/>
          <a:ext cx="7992882" cy="99788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992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78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kern="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微软雅黑" charset="0"/>
                          <a:cs typeface="Calibri" charset="0"/>
                          <a:sym typeface="Calibri" charset="0"/>
                        </a:rPr>
                        <a:t>Expansion plan </a:t>
                      </a:r>
                    </a:p>
                  </a:txBody>
                  <a:tcPr marL="99060" marR="9906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64992" y="1052736"/>
            <a:ext cx="1404000" cy="288000"/>
          </a:xfrm>
          <a:prstGeom prst="rect">
            <a:avLst/>
          </a:prstGeom>
          <a:solidFill>
            <a:schemeClr val="bg1"/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68D1F"/>
                </a:solidFill>
                <a:latin typeface="Calibri"/>
              </a:rPr>
              <a:t>Q4 16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8696" y="1520904"/>
            <a:ext cx="1727960" cy="626701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PRODUCT / PLATFORM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8696" y="2586482"/>
            <a:ext cx="1727960" cy="626701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HOSPITAL NETWORK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8696" y="3558648"/>
            <a:ext cx="2015992" cy="9037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SAAS FOR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INSURERS &amp;</a:t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EMPLOYERS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8696" y="4645952"/>
            <a:ext cx="1944216" cy="9037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HEALTH INSURANCE PRODUCTS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8696" y="5898643"/>
            <a:ext cx="1727960" cy="626701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GEOGRAPHIC EXPANSION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33155" y="1052736"/>
            <a:ext cx="1404000" cy="288000"/>
          </a:xfrm>
          <a:prstGeom prst="rect">
            <a:avLst/>
          </a:prstGeom>
          <a:solidFill>
            <a:schemeClr val="bg1"/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68D1F"/>
                </a:solidFill>
                <a:latin typeface="Calibri"/>
              </a:rPr>
              <a:t>Q1 17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901318" y="1052736"/>
            <a:ext cx="1404000" cy="288000"/>
          </a:xfrm>
          <a:prstGeom prst="rect">
            <a:avLst/>
          </a:prstGeom>
          <a:solidFill>
            <a:schemeClr val="bg1"/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68D1F"/>
                </a:solidFill>
                <a:latin typeface="Calibri"/>
              </a:rPr>
              <a:t>Q2 17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869480" y="1052736"/>
            <a:ext cx="1404000" cy="288000"/>
          </a:xfrm>
          <a:prstGeom prst="rect">
            <a:avLst/>
          </a:prstGeom>
          <a:solidFill>
            <a:schemeClr val="bg1"/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68D1F"/>
                </a:solidFill>
                <a:latin typeface="Calibri"/>
              </a:rPr>
              <a:t>Q3 17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22204" y="1520904"/>
            <a:ext cx="1778519" cy="1044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Calibri"/>
              </a:rPr>
              <a:t>SaaS</a:t>
            </a:r>
            <a:r>
              <a:rPr lang="en-US" b="1" dirty="0">
                <a:solidFill>
                  <a:schemeClr val="tx1"/>
                </a:solidFill>
                <a:latin typeface="Calibri"/>
              </a:rPr>
              <a:t> platform v1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001056" y="2471344"/>
            <a:ext cx="1908000" cy="1044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 b="1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04738" y="3681144"/>
            <a:ext cx="2275982" cy="1044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/>
              </a:rPr>
              <a:t>Pilot with first individuals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001056" y="4645952"/>
            <a:ext cx="1908000" cy="1044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 b="1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01056" y="5733256"/>
            <a:ext cx="1908000" cy="1044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 b="1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72880" y="1520904"/>
            <a:ext cx="1655968" cy="1044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/>
              </a:rPr>
              <a:t>Mobile apps </a:t>
            </a:r>
            <a:br>
              <a:rPr lang="en-US" b="1" dirty="0">
                <a:solidFill>
                  <a:schemeClr val="tx1"/>
                </a:solidFill>
                <a:latin typeface="Calibri"/>
              </a:rPr>
            </a:br>
            <a:r>
              <a:rPr lang="en-US" b="1" dirty="0">
                <a:solidFill>
                  <a:schemeClr val="tx1"/>
                </a:solidFill>
                <a:latin typeface="Calibri"/>
              </a:rPr>
              <a:t>&amp; </a:t>
            </a:r>
            <a:r>
              <a:rPr lang="en-US" b="1" dirty="0" err="1">
                <a:solidFill>
                  <a:schemeClr val="tx1"/>
                </a:solidFill>
                <a:latin typeface="Calibri"/>
              </a:rPr>
              <a:t>SaaS</a:t>
            </a:r>
            <a:r>
              <a:rPr lang="en-US" b="1" dirty="0">
                <a:solidFill>
                  <a:schemeClr val="tx1"/>
                </a:solidFill>
                <a:latin typeface="Calibri"/>
              </a:rPr>
              <a:t> upgrades </a:t>
            </a:r>
          </a:p>
          <a:p>
            <a:endParaRPr lang="en-US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72880" y="2601024"/>
            <a:ext cx="1908000" cy="1044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/>
              </a:rPr>
              <a:t>Consumer Centric Hospital Initiative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72880" y="3681144"/>
            <a:ext cx="1752468" cy="1044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Calibri"/>
              </a:rPr>
              <a:t>Onboarding first  employees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969219" y="4645952"/>
            <a:ext cx="1908000" cy="1044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 b="1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25120" y="5733256"/>
            <a:ext cx="1908000" cy="1044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889104" y="1520904"/>
            <a:ext cx="1908000" cy="1044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/>
              </a:rPr>
              <a:t>Hospital survey</a:t>
            </a:r>
            <a:br>
              <a:rPr lang="en-US" b="1" dirty="0">
                <a:solidFill>
                  <a:schemeClr val="tx1"/>
                </a:solidFill>
                <a:latin typeface="Calibri"/>
              </a:rPr>
            </a:br>
            <a:r>
              <a:rPr lang="en-US" b="1" dirty="0">
                <a:solidFill>
                  <a:schemeClr val="tx1"/>
                </a:solidFill>
                <a:latin typeface="Calibri"/>
              </a:rPr>
              <a:t>Insurance products</a:t>
            </a:r>
          </a:p>
          <a:p>
            <a:r>
              <a:rPr lang="en-US" b="1" dirty="0">
                <a:solidFill>
                  <a:schemeClr val="tx1"/>
                </a:solidFill>
                <a:latin typeface="Calibri"/>
              </a:rPr>
              <a:t>Claim &amp; benefits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889104" y="2601024"/>
            <a:ext cx="1908000" cy="1044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/>
              </a:rPr>
              <a:t>First hospital certifications</a:t>
            </a:r>
          </a:p>
          <a:p>
            <a:r>
              <a:rPr lang="en-US" b="1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937382" y="3558648"/>
            <a:ext cx="1908000" cy="1044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 b="1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889104" y="4689256"/>
            <a:ext cx="1968162" cy="1044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/>
              </a:rPr>
              <a:t>3 partnered insurers for southwest pilot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889104" y="5733256"/>
            <a:ext cx="1908000" cy="1044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Partnership for Southwest China</a:t>
            </a:r>
            <a:endParaRPr lang="en-US" b="1" dirty="0">
              <a:solidFill>
                <a:schemeClr val="tx1"/>
              </a:solidFill>
              <a:latin typeface="Calibri"/>
            </a:endParaRPr>
          </a:p>
          <a:p>
            <a:r>
              <a:rPr lang="en-US" b="1" dirty="0">
                <a:solidFill>
                  <a:schemeClr val="tx1"/>
                </a:solidFill>
                <a:latin typeface="Calibri"/>
              </a:rPr>
              <a:t>First hospital in HK</a:t>
            </a:r>
          </a:p>
          <a:p>
            <a:endParaRPr lang="en-US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941544" y="1520904"/>
            <a:ext cx="2124024" cy="1044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SaaS</a:t>
            </a:r>
            <a:r>
              <a:rPr lang="en-US" b="1" dirty="0">
                <a:solidFill>
                  <a:schemeClr val="tx1"/>
                </a:solidFill>
              </a:rPr>
              <a:t> v2</a:t>
            </a:r>
          </a:p>
          <a:p>
            <a:r>
              <a:rPr lang="en-US" b="1" dirty="0">
                <a:solidFill>
                  <a:schemeClr val="tx1"/>
                </a:solidFill>
                <a:latin typeface="Calibri"/>
              </a:rPr>
              <a:t>Well being features </a:t>
            </a:r>
          </a:p>
          <a:p>
            <a:endParaRPr lang="en-US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905544" y="2471344"/>
            <a:ext cx="1908000" cy="1044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 b="1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941544" y="3681144"/>
            <a:ext cx="1908000" cy="1044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/>
              </a:rPr>
              <a:t>Satisfaction tracker</a:t>
            </a:r>
          </a:p>
          <a:p>
            <a:r>
              <a:rPr lang="en-US" b="1" dirty="0">
                <a:solidFill>
                  <a:schemeClr val="tx1"/>
                </a:solidFill>
                <a:latin typeface="Calibri"/>
              </a:rPr>
              <a:t>Reinsurer Pilot</a:t>
            </a:r>
          </a:p>
          <a:p>
            <a:endParaRPr lang="en-US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1544" y="4689256"/>
            <a:ext cx="1908000" cy="1044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Calibri"/>
              </a:rPr>
              <a:t>1</a:t>
            </a:r>
            <a:r>
              <a:rPr lang="en-GB" b="1" baseline="30000" dirty="0">
                <a:solidFill>
                  <a:schemeClr val="tx1"/>
                </a:solidFill>
                <a:latin typeface="Calibri"/>
              </a:rPr>
              <a:t>st</a:t>
            </a:r>
            <a:r>
              <a:rPr lang="en-GB" b="1" dirty="0">
                <a:solidFill>
                  <a:schemeClr val="tx1"/>
                </a:solidFill>
                <a:latin typeface="Calibri"/>
              </a:rPr>
              <a:t> educational and lead generation campaigns in </a:t>
            </a:r>
            <a:r>
              <a:rPr lang="en-GB" b="1" dirty="0" err="1">
                <a:solidFill>
                  <a:schemeClr val="tx1"/>
                </a:solidFill>
                <a:latin typeface="Calibri"/>
              </a:rPr>
              <a:t>Sh</a:t>
            </a:r>
            <a:r>
              <a:rPr lang="en-GB" b="1" dirty="0">
                <a:solidFill>
                  <a:schemeClr val="tx1"/>
                </a:solidFill>
                <a:latin typeface="Calibri"/>
              </a:rPr>
              <a:t>/</a:t>
            </a:r>
            <a:r>
              <a:rPr lang="en-GB" b="1" dirty="0" err="1">
                <a:solidFill>
                  <a:schemeClr val="tx1"/>
                </a:solidFill>
                <a:latin typeface="Calibri"/>
              </a:rPr>
              <a:t>Bj</a:t>
            </a:r>
            <a:endParaRPr lang="en-GB" b="1" dirty="0">
              <a:solidFill>
                <a:schemeClr val="tx1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941544" y="5733256"/>
            <a:ext cx="1908000" cy="1044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/>
              </a:rPr>
              <a:t>Prepare next city launch outside China mainland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latin typeface="Calibri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28696" y="2492896"/>
            <a:ext cx="9684848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28696" y="3536996"/>
            <a:ext cx="9684848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28696" y="4624300"/>
            <a:ext cx="9684848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28696" y="5711604"/>
            <a:ext cx="9684848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7941544" y="2601024"/>
            <a:ext cx="1908000" cy="1044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/>
              </a:rPr>
              <a:t>Population health tool &amp; incentive</a:t>
            </a:r>
          </a:p>
          <a:p>
            <a:r>
              <a:rPr lang="en-US" b="1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889104" y="3681144"/>
            <a:ext cx="2556072" cy="1044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Calibri"/>
              </a:rPr>
              <a:t>TPAs Partnership</a:t>
            </a:r>
          </a:p>
          <a:p>
            <a:r>
              <a:rPr lang="en-GB" b="1" dirty="0">
                <a:solidFill>
                  <a:schemeClr val="tx1"/>
                </a:solidFill>
                <a:latin typeface="Calibri"/>
              </a:rPr>
              <a:t>Saving Model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72880" y="5769376"/>
            <a:ext cx="1896539" cy="1044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/>
              </a:rPr>
              <a:t>Apps in Beijing</a:t>
            </a:r>
            <a:br>
              <a:rPr lang="en-US" b="1" dirty="0">
                <a:solidFill>
                  <a:schemeClr val="tx1"/>
                </a:solidFill>
                <a:latin typeface="Calibri"/>
              </a:rPr>
            </a:br>
            <a:r>
              <a:rPr lang="en-US" b="1" dirty="0">
                <a:solidFill>
                  <a:schemeClr val="tx1"/>
                </a:solidFill>
                <a:latin typeface="Calibri"/>
              </a:rPr>
              <a:t>&amp; Guangzhou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712640" y="2601024"/>
            <a:ext cx="2052056" cy="1044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/>
              </a:rPr>
              <a:t>Scar post pregnancy awareness campaign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7248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>
            <a:grayscl/>
          </a:blip>
          <a:srcRect t="10464" b="33931"/>
          <a:stretch/>
        </p:blipFill>
        <p:spPr>
          <a:xfrm>
            <a:off x="921141" y="5733256"/>
            <a:ext cx="1511579" cy="82936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grayscl/>
          </a:blip>
          <a:srcRect l="3460" t="6857" r="9494" b="8101"/>
          <a:stretch/>
        </p:blipFill>
        <p:spPr>
          <a:xfrm>
            <a:off x="3546940" y="5157202"/>
            <a:ext cx="979174" cy="956641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045761"/>
              </p:ext>
            </p:extLst>
          </p:nvPr>
        </p:nvGraphicFramePr>
        <p:xfrm>
          <a:off x="56457" y="-27384"/>
          <a:ext cx="9437679" cy="89939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437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93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kern="0" baseline="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微软雅黑" charset="0"/>
                          <a:cs typeface="Calibri" charset="0"/>
                          <a:sym typeface="Calibri" charset="0"/>
                        </a:rPr>
                        <a:t>Founding Team</a:t>
                      </a:r>
                      <a:endParaRPr lang="en-US" altLang="zh-CN" sz="3200" b="1" kern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微软雅黑" charset="0"/>
                        <a:cs typeface="Calibri" charset="0"/>
                        <a:sym typeface="Calibri" charset="0"/>
                      </a:endParaRPr>
                    </a:p>
                  </a:txBody>
                  <a:tcPr marL="99060" marR="9906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7" name="Title 1"/>
          <p:cNvSpPr txBox="1">
            <a:spLocks/>
          </p:cNvSpPr>
          <p:nvPr/>
        </p:nvSpPr>
        <p:spPr>
          <a:xfrm>
            <a:off x="468320" y="462328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3000" dirty="0">
              <a:latin typeface="Adobe 黑体 Std R" pitchFamily="34" charset="-122"/>
              <a:ea typeface="Adobe 黑体 Std R" pitchFamily="34" charset="-122"/>
              <a:cs typeface="+mj-cs"/>
            </a:endParaRPr>
          </a:p>
        </p:txBody>
      </p:sp>
      <p:sp>
        <p:nvSpPr>
          <p:cNvPr id="62" name="TextBox 2"/>
          <p:cNvSpPr txBox="1"/>
          <p:nvPr/>
        </p:nvSpPr>
        <p:spPr>
          <a:xfrm>
            <a:off x="2864774" y="3429000"/>
            <a:ext cx="406873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Adobe 黑体 Std R" pitchFamily="34" charset="-122"/>
                <a:cs typeface="Arial" panose="020B0604020202020204" pitchFamily="34" charset="0"/>
              </a:rPr>
              <a:t>15 Y. </a:t>
            </a:r>
            <a:br>
              <a:rPr lang="en-GB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Adobe 黑体 Std R" pitchFamily="34" charset="-122"/>
                <a:cs typeface="Arial" panose="020B0604020202020204" pitchFamily="34" charset="0"/>
              </a:rPr>
            </a:br>
            <a:r>
              <a:rPr lang="en-GB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Adobe 黑体 Std R" pitchFamily="34" charset="-122"/>
                <a:cs typeface="Arial" panose="020B0604020202020204" pitchFamily="34" charset="0"/>
              </a:rPr>
              <a:t>HEALTHCARE</a:t>
            </a:r>
          </a:p>
          <a:p>
            <a:pPr algn="ctr"/>
            <a:endParaRPr lang="en-GB" altLang="zh-CN" sz="900" i="1" dirty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618948" y="6133995"/>
            <a:ext cx="936104" cy="4118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4847560" y="5393763"/>
            <a:ext cx="1219665" cy="965567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2864774" y="1052738"/>
            <a:ext cx="4068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Adobe 黑体 Std R" pitchFamily="34" charset="-122"/>
                <a:cs typeface="Arial" panose="020B0604020202020204" pitchFamily="34" charset="0"/>
              </a:rPr>
              <a:t>Sebastien G.</a:t>
            </a:r>
            <a:endParaRPr lang="en-GB" altLang="zh-CN" sz="900" i="1" dirty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93145" y="4221088"/>
            <a:ext cx="3794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Adobe 黑体 Std R" pitchFamily="34" charset="-122"/>
                <a:cs typeface="Arial" panose="020B0604020202020204" pitchFamily="34" charset="0"/>
              </a:rPr>
              <a:t>Ex Global Director</a:t>
            </a:r>
          </a:p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Adobe 黑体 Std R" pitchFamily="34" charset="-122"/>
                <a:cs typeface="Arial" panose="020B0604020202020204" pitchFamily="34" charset="0"/>
              </a:rPr>
              <a:t>US, EU, ASIA</a:t>
            </a:r>
          </a:p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Adobe 黑体 Std R" pitchFamily="34" charset="-122"/>
                <a:cs typeface="Arial" panose="020B0604020202020204" pitchFamily="34" charset="0"/>
              </a:rPr>
              <a:t>2 X Founder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64036" y="52151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1" name="TextBox 66"/>
          <p:cNvSpPr txBox="1"/>
          <p:nvPr/>
        </p:nvSpPr>
        <p:spPr>
          <a:xfrm>
            <a:off x="5169029" y="3429000"/>
            <a:ext cx="542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Adobe 黑体 Std R" pitchFamily="34" charset="-122"/>
                <a:cs typeface="Arial" panose="020B0604020202020204" pitchFamily="34" charset="0"/>
              </a:defRPr>
            </a:lvl1pPr>
          </a:lstStyle>
          <a:p>
            <a:r>
              <a:rPr lang="en-GB" altLang="zh-CN" sz="2000" dirty="0"/>
              <a:t>10 Y. </a:t>
            </a:r>
            <a:br>
              <a:rPr lang="en-GB" altLang="zh-CN" sz="2000" dirty="0"/>
            </a:br>
            <a:r>
              <a:rPr lang="en-GB" altLang="zh-CN" sz="2000" dirty="0"/>
              <a:t>OPERATION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51106" y="4221088"/>
            <a:ext cx="5114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Adobe 黑体 Std R" pitchFamily="34" charset="-122"/>
                <a:cs typeface="Arial" panose="020B0604020202020204" pitchFamily="34" charset="0"/>
              </a:rPr>
              <a:t>2 x Ex GM</a:t>
            </a:r>
            <a:b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Adobe 黑体 Std R" pitchFamily="34" charset="-122"/>
                <a:cs typeface="Arial" panose="020B0604020202020204" pitchFamily="34" charset="0"/>
              </a:rPr>
            </a:b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Adobe 黑体 Std R" pitchFamily="34" charset="-122"/>
                <a:cs typeface="Arial" panose="020B0604020202020204" pitchFamily="34" charset="0"/>
              </a:rPr>
              <a:t>Consulting &amp; Research</a:t>
            </a:r>
            <a:b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Adobe 黑体 Std R" pitchFamily="34" charset="-122"/>
                <a:cs typeface="Arial" panose="020B0604020202020204" pitchFamily="34" charset="0"/>
              </a:rPr>
            </a:b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Adobe 黑体 Std R" pitchFamily="34" charset="-122"/>
                <a:cs typeface="Arial" panose="020B0604020202020204" pitchFamily="34" charset="0"/>
              </a:rPr>
              <a:t>Latest company bought out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6913440" y="1556802"/>
            <a:ext cx="1936535" cy="184890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7">
            <a:grayscl/>
          </a:blip>
          <a:srcRect t="28174" b="25000"/>
          <a:stretch/>
        </p:blipFill>
        <p:spPr>
          <a:xfrm>
            <a:off x="8083449" y="5969817"/>
            <a:ext cx="1550076" cy="37395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7795414" y="5321755"/>
            <a:ext cx="1578389" cy="71260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6890821" y="5428377"/>
            <a:ext cx="976604" cy="90148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8" t="6059" r="42938" b="47770"/>
          <a:stretch/>
        </p:blipFill>
        <p:spPr>
          <a:xfrm>
            <a:off x="4046120" y="1556802"/>
            <a:ext cx="1706033" cy="172436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" name="TextBox 2"/>
          <p:cNvSpPr txBox="1"/>
          <p:nvPr/>
        </p:nvSpPr>
        <p:spPr>
          <a:xfrm>
            <a:off x="5847339" y="1052738"/>
            <a:ext cx="4068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Adobe 黑体 Std R" pitchFamily="34" charset="-122"/>
                <a:cs typeface="Arial" panose="020B0604020202020204" pitchFamily="34" charset="0"/>
              </a:rPr>
              <a:t>Jan V.</a:t>
            </a:r>
            <a:endParaRPr lang="en-GB" altLang="zh-CN" sz="900" i="1" dirty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1">
            <a:grayscl/>
          </a:blip>
          <a:srcRect l="10143" t="8508" r="8574" b="11678"/>
          <a:stretch/>
        </p:blipFill>
        <p:spPr>
          <a:xfrm>
            <a:off x="1102325" y="1556792"/>
            <a:ext cx="1868705" cy="1834926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" name="TextBox 2"/>
          <p:cNvSpPr txBox="1"/>
          <p:nvPr/>
        </p:nvSpPr>
        <p:spPr>
          <a:xfrm>
            <a:off x="2313" y="1052736"/>
            <a:ext cx="4068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Adobe 黑体 Std R" pitchFamily="34" charset="-122"/>
                <a:cs typeface="Arial" panose="020B0604020202020204" pitchFamily="34" charset="0"/>
              </a:rPr>
              <a:t>Liang Yi</a:t>
            </a:r>
            <a:endParaRPr lang="en-GB" altLang="zh-CN" sz="900" i="1" dirty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Box 2"/>
          <p:cNvSpPr txBox="1"/>
          <p:nvPr/>
        </p:nvSpPr>
        <p:spPr>
          <a:xfrm>
            <a:off x="2313" y="3429000"/>
            <a:ext cx="406873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Adobe 黑体 Std R" pitchFamily="34" charset="-122"/>
                <a:cs typeface="Arial" panose="020B0604020202020204" pitchFamily="34" charset="0"/>
              </a:rPr>
              <a:t>15 Y. </a:t>
            </a:r>
            <a:br>
              <a:rPr lang="en-GB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Adobe 黑体 Std R" pitchFamily="34" charset="-122"/>
                <a:cs typeface="Arial" panose="020B0604020202020204" pitchFamily="34" charset="0"/>
              </a:rPr>
            </a:br>
            <a:r>
              <a:rPr lang="en-GB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Adobe 黑体 Std R" pitchFamily="34" charset="-122"/>
                <a:cs typeface="Arial" panose="020B0604020202020204" pitchFamily="34" charset="0"/>
              </a:rPr>
              <a:t>PRODUCT &amp; TECH</a:t>
            </a:r>
          </a:p>
          <a:p>
            <a:pPr algn="ctr"/>
            <a:endParaRPr lang="en-GB" altLang="zh-CN" sz="900" i="1" dirty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8504" y="4221088"/>
            <a:ext cx="3794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Adobe 黑体 Std R" pitchFamily="34" charset="-122"/>
                <a:cs typeface="Arial" panose="020B0604020202020204" pitchFamily="34" charset="0"/>
              </a:rPr>
              <a:t>1 x Ex GM</a:t>
            </a:r>
          </a:p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Adobe 黑体 Std R" pitchFamily="34" charset="-122"/>
                <a:cs typeface="Arial" panose="020B0604020202020204" pitchFamily="34" charset="0"/>
              </a:rPr>
              <a:t>Leading Products</a:t>
            </a:r>
          </a:p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Adobe 黑体 Std R" pitchFamily="34" charset="-122"/>
                <a:cs typeface="Arial" panose="020B0604020202020204" pitchFamily="34" charset="0"/>
              </a:rPr>
              <a:t>1 X Founder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12">
            <a:grayscl/>
          </a:blip>
          <a:srcRect t="20034" b="25081"/>
          <a:stretch/>
        </p:blipFill>
        <p:spPr>
          <a:xfrm>
            <a:off x="1291359" y="5177729"/>
            <a:ext cx="1751530" cy="64807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3">
            <a:grayscl/>
          </a:blip>
          <a:stretch>
            <a:fillRect/>
          </a:stretch>
        </p:blipFill>
        <p:spPr>
          <a:xfrm>
            <a:off x="2144694" y="6041825"/>
            <a:ext cx="822949" cy="21602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4">
            <a:grayscl/>
          </a:blip>
          <a:stretch>
            <a:fillRect/>
          </a:stretch>
        </p:blipFill>
        <p:spPr>
          <a:xfrm>
            <a:off x="268825" y="5585505"/>
            <a:ext cx="1045867" cy="67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06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528093"/>
              </p:ext>
            </p:extLst>
          </p:nvPr>
        </p:nvGraphicFramePr>
        <p:xfrm>
          <a:off x="56457" y="-27384"/>
          <a:ext cx="9437679" cy="89939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437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93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kern="0" baseline="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微软雅黑" charset="0"/>
                          <a:cs typeface="Calibri" charset="0"/>
                          <a:sym typeface="Calibri" charset="0"/>
                        </a:rPr>
                        <a:t>Vision</a:t>
                      </a:r>
                      <a:endParaRPr lang="en-US" altLang="zh-CN" sz="3200" b="1" kern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微软雅黑" charset="0"/>
                        <a:cs typeface="Calibri" charset="0"/>
                        <a:sym typeface="Calibri" charset="0"/>
                      </a:endParaRPr>
                    </a:p>
                  </a:txBody>
                  <a:tcPr marL="99060" marR="9906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ounded Rectangle 35"/>
          <p:cNvSpPr/>
          <p:nvPr/>
        </p:nvSpPr>
        <p:spPr>
          <a:xfrm>
            <a:off x="6365286" y="1268760"/>
            <a:ext cx="3445464" cy="5256584"/>
          </a:xfrm>
          <a:prstGeom prst="roundRect">
            <a:avLst/>
          </a:prstGeom>
          <a:solidFill>
            <a:schemeClr val="bg1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0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</a:rPr>
              <a:t>5+ countries - Asia ++</a:t>
            </a:r>
          </a:p>
          <a:p>
            <a:pPr>
              <a:spcAft>
                <a:spcPts val="600"/>
              </a:spcAft>
            </a:pPr>
            <a:endParaRPr lang="en-US" sz="105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05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</a:rPr>
              <a:t>Strategic investor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from insurance sector</a:t>
            </a:r>
          </a:p>
          <a:p>
            <a:pPr>
              <a:spcAft>
                <a:spcPts val="600"/>
              </a:spcAft>
            </a:pPr>
            <a:endParaRPr lang="en-US" sz="105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05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</a:rPr>
              <a:t>10+ mio. members</a:t>
            </a:r>
          </a:p>
          <a:p>
            <a:pPr>
              <a:spcAft>
                <a:spcPts val="600"/>
              </a:spcAft>
            </a:pPr>
            <a:endParaRPr lang="en-US" sz="105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05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05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</a:rPr>
              <a:t>100+ mio. USD sales</a:t>
            </a:r>
          </a:p>
        </p:txBody>
      </p:sp>
      <p:sp>
        <p:nvSpPr>
          <p:cNvPr id="9" name="Rounded Rectangle 35"/>
          <p:cNvSpPr/>
          <p:nvPr/>
        </p:nvSpPr>
        <p:spPr>
          <a:xfrm>
            <a:off x="56457" y="1268760"/>
            <a:ext cx="6192687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1000" b="1" dirty="0">
                <a:solidFill>
                  <a:schemeClr val="tx1"/>
                </a:solidFill>
              </a:rPr>
              <a:t>,</a:t>
            </a:r>
            <a:r>
              <a:rPr lang="en-US" sz="1000" b="1" dirty="0" err="1">
                <a:solidFill>
                  <a:schemeClr val="tx1"/>
                </a:solidFill>
              </a:rPr>
              <a:t>dozi,z</a:t>
            </a:r>
            <a:endParaRPr lang="en-US" sz="1000" b="1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Consumer Centric Health InsurTech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Redefining Healthcare Experience &amp; Outcomes </a:t>
            </a:r>
            <a:br>
              <a:rPr lang="en-US" sz="2000" b="1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35"/>
          <p:cNvSpPr/>
          <p:nvPr/>
        </p:nvSpPr>
        <p:spPr>
          <a:xfrm>
            <a:off x="56456" y="2852936"/>
            <a:ext cx="6192688" cy="367240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</a:rPr>
              <a:t>`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Platform guiding our members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individually insured, employees and self paid members</a:t>
            </a:r>
            <a:br>
              <a:rPr lang="en-US" sz="1000" b="1" dirty="0">
                <a:solidFill>
                  <a:schemeClr val="tx1"/>
                </a:solidFill>
              </a:rPr>
            </a:br>
            <a:endParaRPr lang="en-US" sz="1000" b="1" dirty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</a:rPr>
              <a:t>High quality certified health service network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empowered through technologies to deliver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better outcomes, experience, in more cost effective ways 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sz="1000" b="1" dirty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</a:rPr>
              <a:t>Personalized insurance recommendation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b="1" baseline="30000" dirty="0">
                <a:solidFill>
                  <a:schemeClr val="tx1"/>
                </a:solidFill>
              </a:rPr>
              <a:t>rd</a:t>
            </a:r>
            <a:r>
              <a:rPr lang="en-US" b="1" dirty="0">
                <a:solidFill>
                  <a:schemeClr val="tx1"/>
                </a:solidFill>
              </a:rPr>
              <a:t> party and proprietary insurance digitalized solutions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fully integrated with insurance operations (TPA)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7190" y="980728"/>
            <a:ext cx="1121621" cy="58477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3200" b="1" dirty="0">
                <a:solidFill>
                  <a:srgbClr val="FF6600"/>
                </a:solidFill>
                <a:latin typeface="Calibri"/>
                <a:ea typeface="+mn-ea"/>
                <a:cs typeface="+mn-cs"/>
              </a:rPr>
              <a:t>What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63032" y="2564904"/>
            <a:ext cx="969937" cy="58477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3200" b="1" dirty="0">
                <a:solidFill>
                  <a:srgbClr val="FF6600"/>
                </a:solidFill>
                <a:latin typeface="Calibri"/>
                <a:ea typeface="+mn-ea"/>
                <a:cs typeface="+mn-cs"/>
              </a:rPr>
              <a:t>How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02073" y="980728"/>
            <a:ext cx="1955383" cy="58477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3200" b="1" dirty="0">
                <a:solidFill>
                  <a:srgbClr val="FF6600"/>
                </a:solidFill>
                <a:latin typeface="Calibri"/>
                <a:ea typeface="+mn-ea"/>
                <a:cs typeface="+mn-cs"/>
              </a:rPr>
              <a:t>By 2020 … </a:t>
            </a:r>
          </a:p>
        </p:txBody>
      </p:sp>
    </p:spTree>
    <p:extLst>
      <p:ext uri="{BB962C8B-B14F-4D97-AF65-F5344CB8AC3E}">
        <p14:creationId xmlns:p14="http://schemas.microsoft.com/office/powerpoint/2010/main" val="128133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201188"/>
              </p:ext>
            </p:extLst>
          </p:nvPr>
        </p:nvGraphicFramePr>
        <p:xfrm>
          <a:off x="56462" y="-27384"/>
          <a:ext cx="7848872" cy="89939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93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kern="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微软雅黑" charset="0"/>
                          <a:cs typeface="Calibri" charset="0"/>
                          <a:sym typeface="Calibri" charset="0"/>
                        </a:rPr>
                        <a:t>China</a:t>
                      </a:r>
                      <a:r>
                        <a:rPr lang="en-US" altLang="zh-CN" sz="3200" b="1" kern="0" baseline="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微软雅黑" charset="0"/>
                          <a:cs typeface="Calibri" charset="0"/>
                          <a:sym typeface="Calibri" charset="0"/>
                        </a:rPr>
                        <a:t>: low healthcare satisfaction</a:t>
                      </a:r>
                      <a:endParaRPr lang="en-US" altLang="zh-CN" sz="3200" b="1" kern="0" dirty="0">
                        <a:solidFill>
                          <a:srgbClr val="FFFFFF"/>
                        </a:solidFill>
                        <a:effectLst/>
                        <a:latin typeface="Calibri" charset="0"/>
                        <a:ea typeface="微软雅黑" charset="0"/>
                        <a:cs typeface="Calibri" charset="0"/>
                        <a:sym typeface="Calibri" charset="0"/>
                      </a:endParaRPr>
                    </a:p>
                  </a:txBody>
                  <a:tcPr marL="99060" marR="9906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Graphiqu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893223"/>
              </p:ext>
            </p:extLst>
          </p:nvPr>
        </p:nvGraphicFramePr>
        <p:xfrm>
          <a:off x="416502" y="1104182"/>
          <a:ext cx="8881636" cy="5133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801" y="5522654"/>
            <a:ext cx="576064" cy="3681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654" y="5516241"/>
            <a:ext cx="614680" cy="381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/>
          <a:srcRect b="17956"/>
          <a:stretch/>
        </p:blipFill>
        <p:spPr>
          <a:xfrm>
            <a:off x="2805460" y="5511368"/>
            <a:ext cx="563950" cy="39074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140" y="5516241"/>
            <a:ext cx="614680" cy="381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7522" y="5516241"/>
            <a:ext cx="614680" cy="381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6331" y="5516241"/>
            <a:ext cx="614680" cy="381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4467" y="5516241"/>
            <a:ext cx="614680" cy="381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7760" y="5516241"/>
            <a:ext cx="614680" cy="381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5140" y="5516253"/>
            <a:ext cx="614680" cy="38100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7182" y="5516241"/>
            <a:ext cx="574109" cy="381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93582" y="5516241"/>
            <a:ext cx="614680" cy="38100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977336" y="1641580"/>
            <a:ext cx="187220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79646"/>
                </a:solidFill>
              </a:rPr>
              <a:t>&lt;50%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" y="1059274"/>
            <a:ext cx="704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80%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" y="2257886"/>
            <a:ext cx="704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70%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" y="3475608"/>
            <a:ext cx="704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60%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" y="4659550"/>
            <a:ext cx="704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50%</a:t>
            </a:r>
          </a:p>
        </p:txBody>
      </p:sp>
      <p:sp>
        <p:nvSpPr>
          <p:cNvPr id="23" name="Flèche vers le bas 22"/>
          <p:cNvSpPr/>
          <p:nvPr/>
        </p:nvSpPr>
        <p:spPr>
          <a:xfrm>
            <a:off x="8697422" y="2636912"/>
            <a:ext cx="410840" cy="811074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340620"/>
              </p:ext>
            </p:extLst>
          </p:nvPr>
        </p:nvGraphicFramePr>
        <p:xfrm>
          <a:off x="76817" y="6453336"/>
          <a:ext cx="4084095" cy="195580"/>
        </p:xfrm>
        <a:graphic>
          <a:graphicData uri="http://schemas.openxmlformats.org/drawingml/2006/table">
            <a:tbl>
              <a:tblPr/>
              <a:tblGrid>
                <a:gridCol w="4084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AIP Online Surveys &amp; </a:t>
                      </a:r>
                      <a:r>
                        <a:rPr lang="en-GB" sz="1200" b="0" i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</a:t>
                      </a:r>
                      <a:r>
                        <a:rPr lang="en-GB" sz="12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200" b="0" i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Cann</a:t>
                      </a:r>
                      <a:r>
                        <a:rPr lang="en-GB" sz="12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Health, Asia PAC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9858" y="5522654"/>
            <a:ext cx="733415" cy="36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9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801115"/>
              </p:ext>
            </p:extLst>
          </p:nvPr>
        </p:nvGraphicFramePr>
        <p:xfrm>
          <a:off x="101569" y="1596651"/>
          <a:ext cx="9531951" cy="477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1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02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>
                          <a:solidFill>
                            <a:schemeClr val="bg1"/>
                          </a:solidFill>
                        </a:rPr>
                        <a:t>Affluent Chinese women and their families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3359"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 marL="99060" marR="99060" marT="60960" marB="60960">
                    <a:lnL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Content Placeholder 2"/>
          <p:cNvSpPr txBox="1">
            <a:spLocks/>
          </p:cNvSpPr>
          <p:nvPr/>
        </p:nvSpPr>
        <p:spPr>
          <a:xfrm>
            <a:off x="3440832" y="2636924"/>
            <a:ext cx="4520952" cy="3240361"/>
          </a:xfrm>
          <a:prstGeom prst="rect">
            <a:avLst/>
          </a:prstGeom>
        </p:spPr>
        <p:txBody>
          <a:bodyPr/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8D1F"/>
              </a:buClr>
              <a:buFont typeface="Wingdings" pitchFamily="2" charset="2"/>
              <a:buChar char="n"/>
              <a:defRPr sz="1800" kern="1200">
                <a:solidFill>
                  <a:srgbClr val="136B83"/>
                </a:solidFill>
                <a:latin typeface="Adobe 黑体 Std R" pitchFamily="34" charset="-122"/>
                <a:ea typeface="Adobe 黑体 Std R" pitchFamily="34" charset="-122"/>
                <a:cs typeface="Arial" panose="020B0604020202020204" pitchFamily="34" charset="0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8282"/>
              </a:buClr>
              <a:buSzPct val="80000"/>
              <a:buFont typeface="Wingdings" pitchFamily="2" charset="2"/>
              <a:buChar char="n"/>
              <a:defRPr b="1" kern="12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  <a:cs typeface="Arial" panose="020B0604020202020204" pitchFamily="34" charset="0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8282"/>
              </a:buClr>
              <a:buSzPct val="60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  <a:cs typeface="Arial" panose="020B0604020202020204" pitchFamily="34" charset="0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828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  <a:cs typeface="Arial" panose="020B0604020202020204" pitchFamily="34" charset="0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8282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38" indent="-18573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>
                <a:solidFill>
                  <a:srgbClr val="000000"/>
                </a:solidFill>
                <a:latin typeface="+mn-lt"/>
                <a:cs typeface="Arial"/>
              </a:rPr>
              <a:t>25-45 years old</a:t>
            </a:r>
          </a:p>
          <a:p>
            <a:pPr marL="185738" indent="-18573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>
                <a:solidFill>
                  <a:srgbClr val="000000"/>
                </a:solidFill>
                <a:latin typeface="+mn-lt"/>
                <a:cs typeface="Arial"/>
              </a:rPr>
              <a:t>Healthy, connected</a:t>
            </a:r>
          </a:p>
          <a:p>
            <a:pPr marL="185738" indent="-18573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>
                <a:solidFill>
                  <a:srgbClr val="000000"/>
                </a:solidFill>
                <a:latin typeface="+mn-lt"/>
                <a:cs typeface="Arial"/>
              </a:rPr>
              <a:t>Highly frustrated</a:t>
            </a:r>
          </a:p>
          <a:p>
            <a:pPr marL="185738" indent="-18573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>
                <a:solidFill>
                  <a:srgbClr val="000000"/>
                </a:solidFill>
                <a:latin typeface="+mn-lt"/>
                <a:cs typeface="Arial"/>
              </a:rPr>
              <a:t>Expect better services </a:t>
            </a:r>
          </a:p>
          <a:p>
            <a:pPr marL="185738" indent="-18573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>
                <a:solidFill>
                  <a:srgbClr val="000000"/>
                </a:solidFill>
                <a:latin typeface="+mn-lt"/>
                <a:cs typeface="Arial"/>
              </a:rPr>
              <a:t>Privately insured or likely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endParaRPr lang="en-US" sz="2400" b="1" dirty="0">
              <a:solidFill>
                <a:srgbClr val="000000"/>
              </a:solidFill>
              <a:latin typeface="+mn-lt"/>
              <a:cs typeface="Arial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2492896"/>
            <a:ext cx="1443529" cy="178654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4" y="4486261"/>
            <a:ext cx="2631363" cy="1751052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3" name="Shape 20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6630" b="2192"/>
          <a:stretch/>
        </p:blipFill>
        <p:spPr>
          <a:xfrm>
            <a:off x="2076049" y="2492896"/>
            <a:ext cx="1076963" cy="178654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  <p:graphicFrame>
        <p:nvGraphicFramePr>
          <p:cNvPr id="26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077805"/>
              </p:ext>
            </p:extLst>
          </p:nvPr>
        </p:nvGraphicFramePr>
        <p:xfrm>
          <a:off x="56456" y="-99392"/>
          <a:ext cx="8064896" cy="99788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064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78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kern="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微软雅黑" charset="0"/>
                          <a:cs typeface="Calibri" charset="0"/>
                          <a:sym typeface="Calibri" charset="0"/>
                        </a:rPr>
                        <a:t>Large</a:t>
                      </a:r>
                      <a:r>
                        <a:rPr lang="en-US" altLang="zh-CN" sz="3200" b="1" kern="0" baseline="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微软雅黑" charset="0"/>
                          <a:cs typeface="Calibri" charset="0"/>
                          <a:sym typeface="Calibri" charset="0"/>
                        </a:rPr>
                        <a:t> addressable market</a:t>
                      </a:r>
                      <a:endParaRPr lang="en-US" altLang="zh-CN" sz="3200" b="1" kern="0" dirty="0">
                        <a:solidFill>
                          <a:srgbClr val="FFFFFF"/>
                        </a:solidFill>
                        <a:effectLst/>
                        <a:latin typeface="Calibri" charset="0"/>
                        <a:ea typeface="微软雅黑" charset="0"/>
                        <a:cs typeface="Calibri" charset="0"/>
                        <a:sym typeface="Calibri" charset="0"/>
                      </a:endParaRPr>
                    </a:p>
                  </a:txBody>
                  <a:tcPr marL="99060" marR="9906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7342790" y="2730998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0000"/>
                </a:solidFill>
                <a:latin typeface="+mn-lt"/>
                <a:ea typeface="Adobe 黑体 Std R" pitchFamily="34" charset="-122"/>
                <a:cs typeface="Arial"/>
              </a:rPr>
              <a:t>150m</a:t>
            </a:r>
            <a:br>
              <a:rPr lang="en-GB" sz="2800" b="1" dirty="0">
                <a:solidFill>
                  <a:srgbClr val="000000"/>
                </a:solidFill>
                <a:latin typeface="+mn-lt"/>
                <a:ea typeface="Adobe 黑体 Std R" pitchFamily="34" charset="-122"/>
                <a:cs typeface="Arial"/>
              </a:rPr>
            </a:br>
            <a:r>
              <a:rPr lang="en-GB" sz="2800" b="1" dirty="0">
                <a:solidFill>
                  <a:srgbClr val="000000"/>
                </a:solidFill>
                <a:latin typeface="+mn-lt"/>
                <a:ea typeface="Adobe 黑体 Std R" pitchFamily="34" charset="-122"/>
                <a:cs typeface="Arial"/>
              </a:rPr>
              <a:t>Today</a:t>
            </a:r>
          </a:p>
        </p:txBody>
      </p:sp>
      <p:sp>
        <p:nvSpPr>
          <p:cNvPr id="3" name="Flèche vers le bas 2"/>
          <p:cNvSpPr/>
          <p:nvPr/>
        </p:nvSpPr>
        <p:spPr>
          <a:xfrm>
            <a:off x="8206890" y="3824760"/>
            <a:ext cx="432049" cy="850442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7342790" y="4800054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  <a:latin typeface="+mn-lt"/>
                <a:ea typeface="Adobe 黑体 Std R" pitchFamily="34" charset="-122"/>
                <a:cs typeface="Arial"/>
              </a:rPr>
              <a:t>400m </a:t>
            </a:r>
            <a:br>
              <a:rPr lang="en-GB" sz="3200" b="1" dirty="0">
                <a:solidFill>
                  <a:srgbClr val="000000"/>
                </a:solidFill>
                <a:latin typeface="+mn-lt"/>
                <a:ea typeface="Adobe 黑体 Std R" pitchFamily="34" charset="-122"/>
                <a:cs typeface="Arial"/>
              </a:rPr>
            </a:br>
            <a:r>
              <a:rPr lang="en-GB" sz="3200" b="1" dirty="0">
                <a:solidFill>
                  <a:srgbClr val="000000"/>
                </a:solidFill>
                <a:latin typeface="+mn-lt"/>
                <a:ea typeface="Adobe 黑体 Std R" pitchFamily="34" charset="-122"/>
                <a:cs typeface="Arial"/>
              </a:rPr>
              <a:t>in 2025</a:t>
            </a:r>
          </a:p>
        </p:txBody>
      </p:sp>
    </p:spTree>
    <p:extLst>
      <p:ext uri="{BB962C8B-B14F-4D97-AF65-F5344CB8AC3E}">
        <p14:creationId xmlns:p14="http://schemas.microsoft.com/office/powerpoint/2010/main" val="42276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384747"/>
              </p:ext>
            </p:extLst>
          </p:nvPr>
        </p:nvGraphicFramePr>
        <p:xfrm>
          <a:off x="344488" y="1874441"/>
          <a:ext cx="63001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509450"/>
              </p:ext>
            </p:extLst>
          </p:nvPr>
        </p:nvGraphicFramePr>
        <p:xfrm>
          <a:off x="56462" y="-99392"/>
          <a:ext cx="7848872" cy="99788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78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kern="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微软雅黑" charset="0"/>
                          <a:cs typeface="Calibri" charset="0"/>
                          <a:sym typeface="Calibri" charset="0"/>
                        </a:rPr>
                        <a:t>Transition </a:t>
                      </a:r>
                      <a:r>
                        <a:rPr lang="en-US" altLang="zh-CN" sz="3200" b="1" kern="0" baseline="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微软雅黑" charset="0"/>
                          <a:cs typeface="Calibri" charset="0"/>
                          <a:sym typeface="Calibri" charset="0"/>
                        </a:rPr>
                        <a:t>to private healthcare</a:t>
                      </a:r>
                      <a:endParaRPr lang="en-US" altLang="zh-CN" sz="3200" b="1" kern="0" dirty="0">
                        <a:solidFill>
                          <a:srgbClr val="FFFFFF"/>
                        </a:solidFill>
                        <a:effectLst/>
                        <a:latin typeface="Calibri" charset="0"/>
                        <a:ea typeface="微软雅黑" charset="0"/>
                        <a:cs typeface="Calibri" charset="0"/>
                        <a:sym typeface="Calibri" charset="0"/>
                      </a:endParaRPr>
                    </a:p>
                  </a:txBody>
                  <a:tcPr marL="99060" marR="9906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273805"/>
              </p:ext>
            </p:extLst>
          </p:nvPr>
        </p:nvGraphicFramePr>
        <p:xfrm>
          <a:off x="-447598" y="2621284"/>
          <a:ext cx="4453582" cy="2535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necteur droit 2"/>
          <p:cNvCxnSpPr/>
          <p:nvPr/>
        </p:nvCxnSpPr>
        <p:spPr>
          <a:xfrm>
            <a:off x="920552" y="4869160"/>
            <a:ext cx="453650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955340" y="492637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2008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800872" y="486917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2015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65169" y="1484784"/>
            <a:ext cx="3095036" cy="1887344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348" y="1571928"/>
            <a:ext cx="1367493" cy="1683068"/>
          </a:xfrm>
          <a:prstGeom prst="rect">
            <a:avLst/>
          </a:prstGeom>
        </p:spPr>
      </p:pic>
      <p:sp>
        <p:nvSpPr>
          <p:cNvPr id="10" name="TextBox 43"/>
          <p:cNvSpPr txBox="1"/>
          <p:nvPr/>
        </p:nvSpPr>
        <p:spPr>
          <a:xfrm>
            <a:off x="6714945" y="1787964"/>
            <a:ext cx="14784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+mn-lt"/>
                <a:cs typeface="Arial"/>
              </a:rPr>
              <a:t>WOMEN</a:t>
            </a:r>
            <a:br>
              <a:rPr lang="en-US" sz="2800" b="1" dirty="0">
                <a:latin typeface="+mn-lt"/>
                <a:cs typeface="Arial"/>
              </a:rPr>
            </a:br>
            <a:r>
              <a:rPr lang="en-US" sz="2800" b="1" dirty="0">
                <a:latin typeface="+mn-lt"/>
                <a:cs typeface="Arial"/>
              </a:rPr>
              <a:t>HEALTH</a:t>
            </a:r>
          </a:p>
        </p:txBody>
      </p:sp>
      <p:sp>
        <p:nvSpPr>
          <p:cNvPr id="11" name="Rounded Rectangle 41"/>
          <p:cNvSpPr/>
          <p:nvPr/>
        </p:nvSpPr>
        <p:spPr>
          <a:xfrm>
            <a:off x="6538484" y="4133944"/>
            <a:ext cx="3095036" cy="1887344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360" y="4293096"/>
            <a:ext cx="1094958" cy="1347640"/>
          </a:xfrm>
          <a:prstGeom prst="rect">
            <a:avLst/>
          </a:prstGeom>
        </p:spPr>
      </p:pic>
      <p:sp>
        <p:nvSpPr>
          <p:cNvPr id="13" name="TextBox 45"/>
          <p:cNvSpPr txBox="1"/>
          <p:nvPr/>
        </p:nvSpPr>
        <p:spPr>
          <a:xfrm>
            <a:off x="6714945" y="4437124"/>
            <a:ext cx="13600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+mn-lt"/>
                <a:cs typeface="Arial"/>
              </a:rPr>
              <a:t>FAMILY</a:t>
            </a:r>
            <a:br>
              <a:rPr lang="en-US" sz="2800" b="1" dirty="0">
                <a:latin typeface="+mn-lt"/>
                <a:cs typeface="Arial"/>
              </a:rPr>
            </a:br>
            <a:r>
              <a:rPr lang="en-US" sz="2800" b="1" dirty="0">
                <a:latin typeface="+mn-lt"/>
                <a:cs typeface="Arial"/>
              </a:rPr>
              <a:t>HEALTH</a:t>
            </a:r>
            <a:endParaRPr lang="en-US" b="1" dirty="0">
              <a:latin typeface="+mn-lt"/>
              <a:cs typeface="Arial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115791"/>
              </p:ext>
            </p:extLst>
          </p:nvPr>
        </p:nvGraphicFramePr>
        <p:xfrm>
          <a:off x="81692" y="6422981"/>
          <a:ext cx="2927093" cy="195580"/>
        </p:xfrm>
        <a:graphic>
          <a:graphicData uri="http://schemas.openxmlformats.org/drawingml/2006/table">
            <a:tbl>
              <a:tblPr/>
              <a:tblGrid>
                <a:gridCol w="2927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BCG</a:t>
                      </a:r>
                      <a:r>
                        <a:rPr lang="en-GB" sz="1200" b="0" i="1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Munich Re Report 2017</a:t>
                      </a:r>
                      <a:endParaRPr lang="en-GB" sz="1200" b="0" i="1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207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63102" y="3351185"/>
            <a:ext cx="4763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No trustable information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363108" y="1700808"/>
            <a:ext cx="47776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Fundamental change </a:t>
            </a:r>
            <a:br>
              <a:rPr lang="en-US" sz="3200" b="1" dirty="0"/>
            </a:br>
            <a:r>
              <a:rPr lang="en-US" sz="3200" b="1" dirty="0"/>
              <a:t>of healthcare market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0084" y="4509120"/>
            <a:ext cx="49904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Concerned by quality</a:t>
            </a:r>
          </a:p>
          <a:p>
            <a:r>
              <a:rPr lang="en-US" sz="3200" b="1" dirty="0"/>
              <a:t>&amp; price</a:t>
            </a:r>
          </a:p>
        </p:txBody>
      </p:sp>
      <p:graphicFrame>
        <p:nvGraphicFramePr>
          <p:cNvPr id="10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461669"/>
              </p:ext>
            </p:extLst>
          </p:nvPr>
        </p:nvGraphicFramePr>
        <p:xfrm>
          <a:off x="56462" y="-99392"/>
          <a:ext cx="7848872" cy="99788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78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kern="0" baseline="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微软雅黑" charset="0"/>
                          <a:cs typeface="Calibri" charset="0"/>
                          <a:sym typeface="Calibri" charset="0"/>
                        </a:rPr>
                        <a:t>Consumers’ problems related to private care</a:t>
                      </a:r>
                      <a:endParaRPr lang="en-US" altLang="zh-CN" sz="3200" b="1" kern="0" dirty="0">
                        <a:solidFill>
                          <a:srgbClr val="FFFFFF"/>
                        </a:solidFill>
                        <a:effectLst/>
                        <a:latin typeface="Calibri" charset="0"/>
                        <a:ea typeface="微软雅黑" charset="0"/>
                        <a:cs typeface="Calibri" charset="0"/>
                        <a:sym typeface="Calibri" charset="0"/>
                      </a:endParaRPr>
                    </a:p>
                  </a:txBody>
                  <a:tcPr marL="99060" marR="9906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Image 10" descr="Julia W.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26938" r="9657" b="28262"/>
          <a:stretch/>
        </p:blipFill>
        <p:spPr>
          <a:xfrm>
            <a:off x="1070434" y="3167028"/>
            <a:ext cx="2167466" cy="2278196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ZoneTexte 11"/>
          <p:cNvSpPr txBox="1"/>
          <p:nvPr/>
        </p:nvSpPr>
        <p:spPr>
          <a:xfrm>
            <a:off x="56456" y="6392373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Julia is one of our community members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222097" y="1556792"/>
            <a:ext cx="475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&lt; 10% of patients </a:t>
            </a:r>
            <a:br>
              <a:rPr lang="en-US" sz="3200" b="1" dirty="0"/>
            </a:br>
            <a:r>
              <a:rPr lang="en-US" sz="3200" b="1" dirty="0"/>
              <a:t>visiting private centers</a:t>
            </a:r>
          </a:p>
        </p:txBody>
      </p:sp>
      <p:sp>
        <p:nvSpPr>
          <p:cNvPr id="2" name="Ellipse 1"/>
          <p:cNvSpPr/>
          <p:nvPr/>
        </p:nvSpPr>
        <p:spPr>
          <a:xfrm>
            <a:off x="4629460" y="1966888"/>
            <a:ext cx="526002" cy="501154"/>
          </a:xfrm>
          <a:prstGeom prst="ellipse">
            <a:avLst/>
          </a:prstGeom>
          <a:solidFill>
            <a:srgbClr val="F796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1</a:t>
            </a:r>
          </a:p>
        </p:txBody>
      </p:sp>
      <p:sp>
        <p:nvSpPr>
          <p:cNvPr id="14" name="Ellipse 13"/>
          <p:cNvSpPr/>
          <p:nvPr/>
        </p:nvSpPr>
        <p:spPr>
          <a:xfrm>
            <a:off x="4629460" y="3429000"/>
            <a:ext cx="526002" cy="501154"/>
          </a:xfrm>
          <a:prstGeom prst="ellipse">
            <a:avLst/>
          </a:prstGeom>
          <a:solidFill>
            <a:srgbClr val="F796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2</a:t>
            </a:r>
          </a:p>
        </p:txBody>
      </p:sp>
      <p:sp>
        <p:nvSpPr>
          <p:cNvPr id="15" name="Ellipse 14"/>
          <p:cNvSpPr/>
          <p:nvPr/>
        </p:nvSpPr>
        <p:spPr>
          <a:xfrm>
            <a:off x="4629460" y="4812974"/>
            <a:ext cx="526002" cy="501154"/>
          </a:xfrm>
          <a:prstGeom prst="ellipse">
            <a:avLst/>
          </a:prstGeom>
          <a:solidFill>
            <a:srgbClr val="F796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8276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/>
          <p:nvPr/>
        </p:nvGrpSpPr>
        <p:grpSpPr>
          <a:xfrm>
            <a:off x="678742" y="1439329"/>
            <a:ext cx="8420104" cy="3953916"/>
            <a:chOff x="398855" y="7108716"/>
            <a:chExt cx="2767371" cy="1263749"/>
          </a:xfrm>
        </p:grpSpPr>
        <p:grpSp>
          <p:nvGrpSpPr>
            <p:cNvPr id="6" name="Group 29"/>
            <p:cNvGrpSpPr/>
            <p:nvPr/>
          </p:nvGrpSpPr>
          <p:grpSpPr>
            <a:xfrm>
              <a:off x="442894" y="7108716"/>
              <a:ext cx="2723332" cy="1263749"/>
              <a:chOff x="490428" y="7206564"/>
              <a:chExt cx="2809990" cy="1248447"/>
            </a:xfrm>
          </p:grpSpPr>
          <p:sp>
            <p:nvSpPr>
              <p:cNvPr id="9" name="Trapezoid 33"/>
              <p:cNvSpPr/>
              <p:nvPr/>
            </p:nvSpPr>
            <p:spPr>
              <a:xfrm rot="16200000">
                <a:off x="1039151" y="6928117"/>
                <a:ext cx="1248445" cy="1805339"/>
              </a:xfrm>
              <a:prstGeom prst="trapezoid">
                <a:avLst/>
              </a:prstGeom>
              <a:solidFill>
                <a:schemeClr val="bg1">
                  <a:lumMod val="75000"/>
                  <a:alpha val="48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34"/>
              <p:cNvSpPr/>
              <p:nvPr/>
            </p:nvSpPr>
            <p:spPr>
              <a:xfrm>
                <a:off x="1999960" y="7206565"/>
                <a:ext cx="1300458" cy="1248446"/>
              </a:xfrm>
              <a:prstGeom prst="ellipse">
                <a:avLst/>
              </a:prstGeom>
              <a:solidFill>
                <a:srgbClr val="F68D1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1" name="Oval 35"/>
              <p:cNvSpPr/>
              <p:nvPr/>
            </p:nvSpPr>
            <p:spPr>
              <a:xfrm>
                <a:off x="490428" y="7497272"/>
                <a:ext cx="657033" cy="673230"/>
              </a:xfrm>
              <a:prstGeom prst="ellipse">
                <a:avLst/>
              </a:prstGeom>
              <a:solidFill>
                <a:srgbClr val="F68D1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</p:grpSp>
        <p:sp>
          <p:nvSpPr>
            <p:cNvPr id="7" name="TextBox 30"/>
            <p:cNvSpPr txBox="1"/>
            <p:nvPr/>
          </p:nvSpPr>
          <p:spPr>
            <a:xfrm>
              <a:off x="1059757" y="7449910"/>
              <a:ext cx="860158" cy="422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6F6F6F"/>
                  </a:solidFill>
                </a:rPr>
                <a:t>5.5x</a:t>
              </a:r>
              <a:endParaRPr lang="en-US" sz="9600" b="1" dirty="0">
                <a:solidFill>
                  <a:srgbClr val="6F6F6F"/>
                </a:solidFill>
              </a:endParaRPr>
            </a:p>
          </p:txBody>
        </p:sp>
        <p:sp>
          <p:nvSpPr>
            <p:cNvPr id="8" name="TextBox 31"/>
            <p:cNvSpPr txBox="1"/>
            <p:nvPr/>
          </p:nvSpPr>
          <p:spPr>
            <a:xfrm>
              <a:off x="398855" y="7438596"/>
              <a:ext cx="728659" cy="560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RMB</a:t>
              </a:r>
              <a:endParaRPr lang="en-US" sz="32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24</a:t>
              </a: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billion </a:t>
              </a:r>
            </a:p>
          </p:txBody>
        </p:sp>
      </p:grpSp>
      <p:sp>
        <p:nvSpPr>
          <p:cNvPr id="12" name="TextBox 36"/>
          <p:cNvSpPr txBox="1"/>
          <p:nvPr/>
        </p:nvSpPr>
        <p:spPr>
          <a:xfrm>
            <a:off x="5746395" y="1677226"/>
            <a:ext cx="293052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RMB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</a:rPr>
              <a:t>131</a:t>
            </a:r>
            <a:r>
              <a:rPr lang="en-US" sz="6600" b="1" dirty="0">
                <a:solidFill>
                  <a:schemeClr val="bg1"/>
                </a:solidFill>
              </a:rPr>
              <a:t> billion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229086" y="5662059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2020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897216" y="5712859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2025</a:t>
            </a:r>
          </a:p>
        </p:txBody>
      </p:sp>
      <p:graphicFrame>
        <p:nvGraphicFramePr>
          <p:cNvPr id="15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378037"/>
              </p:ext>
            </p:extLst>
          </p:nvPr>
        </p:nvGraphicFramePr>
        <p:xfrm>
          <a:off x="56462" y="-99392"/>
          <a:ext cx="7848872" cy="99788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78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kern="0" baseline="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微软雅黑" charset="0"/>
                          <a:cs typeface="Calibri" charset="0"/>
                          <a:sym typeface="Calibri" charset="0"/>
                        </a:rPr>
                        <a:t>Mid/high end health insurance market</a:t>
                      </a:r>
                      <a:endParaRPr lang="en-US" altLang="zh-CN" sz="3200" b="1" kern="0" dirty="0">
                        <a:solidFill>
                          <a:srgbClr val="FFFFFF"/>
                        </a:solidFill>
                        <a:effectLst/>
                        <a:latin typeface="Calibri" charset="0"/>
                        <a:ea typeface="微软雅黑" charset="0"/>
                        <a:cs typeface="Calibri" charset="0"/>
                        <a:sym typeface="Calibri" charset="0"/>
                      </a:endParaRPr>
                    </a:p>
                  </a:txBody>
                  <a:tcPr marL="99060" marR="9906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243158"/>
              </p:ext>
            </p:extLst>
          </p:nvPr>
        </p:nvGraphicFramePr>
        <p:xfrm>
          <a:off x="81692" y="6422981"/>
          <a:ext cx="6095444" cy="195580"/>
        </p:xfrm>
        <a:graphic>
          <a:graphicData uri="http://schemas.openxmlformats.org/drawingml/2006/table">
            <a:tbl>
              <a:tblPr/>
              <a:tblGrid>
                <a:gridCol w="6095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Estimate from BCG</a:t>
                      </a:r>
                      <a:r>
                        <a:rPr lang="en-GB" sz="1200" b="0" i="1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Munich Re Report 2017; market defined in annual premium value </a:t>
                      </a:r>
                      <a:endParaRPr lang="en-GB" sz="1200" b="0" i="1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09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68130" y="4872062"/>
            <a:ext cx="65414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Consumers’ mistrust &amp; concept gap</a:t>
            </a:r>
            <a:br>
              <a:rPr lang="en-US" sz="3200" b="1" dirty="0"/>
            </a:br>
            <a:r>
              <a:rPr lang="en-US" sz="3200" b="1" dirty="0">
                <a:solidFill>
                  <a:srgbClr val="F68D1F"/>
                </a:solidFill>
              </a:rPr>
              <a:t>=&gt; </a:t>
            </a:r>
            <a:r>
              <a:rPr lang="en-US" sz="3200" b="1" dirty="0"/>
              <a:t>sales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2640" y="1484784"/>
            <a:ext cx="8193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Gap of valuable digital services </a:t>
            </a:r>
            <a:br>
              <a:rPr lang="en-US" sz="3200" b="1" dirty="0"/>
            </a:br>
            <a:r>
              <a:rPr lang="en-US" sz="3200" b="1" dirty="0">
                <a:solidFill>
                  <a:srgbClr val="F68D1F"/>
                </a:solidFill>
              </a:rPr>
              <a:t>=&gt; </a:t>
            </a:r>
            <a:r>
              <a:rPr lang="en-US" sz="3200" b="1" dirty="0"/>
              <a:t>relationship, data, loyalty</a:t>
            </a:r>
          </a:p>
        </p:txBody>
      </p:sp>
      <p:sp>
        <p:nvSpPr>
          <p:cNvPr id="9" name="Rectangle 8"/>
          <p:cNvSpPr/>
          <p:nvPr/>
        </p:nvSpPr>
        <p:spPr>
          <a:xfrm>
            <a:off x="2867851" y="3140968"/>
            <a:ext cx="64776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Quality/cost of medical network</a:t>
            </a:r>
            <a:br>
              <a:rPr lang="en-US" sz="3200" b="1" dirty="0"/>
            </a:br>
            <a:r>
              <a:rPr lang="en-US" sz="3200" b="1" dirty="0">
                <a:solidFill>
                  <a:srgbClr val="F68D1F"/>
                </a:solidFill>
              </a:rPr>
              <a:t>=&gt; </a:t>
            </a:r>
            <a:r>
              <a:rPr lang="en-US" sz="3200" b="1" dirty="0"/>
              <a:t>profitability </a:t>
            </a:r>
          </a:p>
        </p:txBody>
      </p:sp>
      <p:graphicFrame>
        <p:nvGraphicFramePr>
          <p:cNvPr id="10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37325"/>
              </p:ext>
            </p:extLst>
          </p:nvPr>
        </p:nvGraphicFramePr>
        <p:xfrm>
          <a:off x="56462" y="-99392"/>
          <a:ext cx="7848872" cy="99788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78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kern="0" baseline="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微软雅黑" charset="0"/>
                          <a:cs typeface="Calibri" charset="0"/>
                          <a:sym typeface="Calibri" charset="0"/>
                        </a:rPr>
                        <a:t>Insurers’ problems – mid/high end segment</a:t>
                      </a:r>
                      <a:endParaRPr lang="en-US" altLang="zh-CN" sz="3200" b="1" kern="0" dirty="0">
                        <a:solidFill>
                          <a:srgbClr val="FFFFFF"/>
                        </a:solidFill>
                        <a:effectLst/>
                        <a:latin typeface="Calibri" charset="0"/>
                        <a:ea typeface="微软雅黑" charset="0"/>
                        <a:cs typeface="Calibri" charset="0"/>
                        <a:sym typeface="Calibri" charset="0"/>
                      </a:endParaRPr>
                    </a:p>
                  </a:txBody>
                  <a:tcPr marL="99060" marR="9906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" name="Picture 13" descr="oversharing_warning-512.png"/>
          <p:cNvPicPr>
            <a:picLocks noChangeAspect="1"/>
          </p:cNvPicPr>
          <p:nvPr/>
        </p:nvPicPr>
        <p:blipFill>
          <a:blip r:embed="rId2" cstate="email">
            <a:duotone>
              <a:srgbClr val="BFBFB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9" y="1556792"/>
            <a:ext cx="864096" cy="864096"/>
          </a:xfrm>
          <a:prstGeom prst="ellipse">
            <a:avLst/>
          </a:prstGeom>
        </p:spPr>
      </p:pic>
      <p:pic>
        <p:nvPicPr>
          <p:cNvPr id="19" name="Picture 12" descr="profitability.png"/>
          <p:cNvPicPr>
            <a:picLocks noChangeAspect="1"/>
          </p:cNvPicPr>
          <p:nvPr/>
        </p:nvPicPr>
        <p:blipFill>
          <a:blip r:embed="rId3" cstate="email">
            <a:duotone>
              <a:srgbClr val="BFBFB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69" y="3284984"/>
            <a:ext cx="739467" cy="739467"/>
          </a:xfrm>
          <a:prstGeom prst="rect">
            <a:avLst/>
          </a:prstGeom>
        </p:spPr>
      </p:pic>
      <p:pic>
        <p:nvPicPr>
          <p:cNvPr id="21" name="Picture 16" descr="25718-200.png"/>
          <p:cNvPicPr>
            <a:picLocks noChangeAspect="1"/>
          </p:cNvPicPr>
          <p:nvPr/>
        </p:nvPicPr>
        <p:blipFill>
          <a:blip r:embed="rId4" cstate="email">
            <a:duotone>
              <a:srgbClr val="BFBFB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36" y="4898658"/>
            <a:ext cx="1050622" cy="105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71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931716"/>
              </p:ext>
            </p:extLst>
          </p:nvPr>
        </p:nvGraphicFramePr>
        <p:xfrm>
          <a:off x="56462" y="-99392"/>
          <a:ext cx="7848872" cy="99788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78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kern="0" baseline="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微软雅黑" charset="0"/>
                          <a:cs typeface="Calibri" charset="0"/>
                          <a:sym typeface="Calibri" charset="0"/>
                        </a:rPr>
                        <a:t>Our solution</a:t>
                      </a:r>
                      <a:endParaRPr lang="en-US" altLang="zh-CN" sz="3200" b="1" kern="0" dirty="0">
                        <a:solidFill>
                          <a:srgbClr val="FFFFFF"/>
                        </a:solidFill>
                        <a:effectLst/>
                        <a:latin typeface="Calibri" charset="0"/>
                        <a:ea typeface="微软雅黑" charset="0"/>
                        <a:cs typeface="Calibri" charset="0"/>
                        <a:sym typeface="Calibri" charset="0"/>
                      </a:endParaRPr>
                    </a:p>
                  </a:txBody>
                  <a:tcPr marL="99060" marR="9906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0472" y="1568981"/>
            <a:ext cx="54726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1st Independent Social </a:t>
            </a:r>
          </a:p>
          <a:p>
            <a:pPr algn="ctr"/>
            <a:r>
              <a:rPr lang="en-US" sz="3200" b="1" dirty="0"/>
              <a:t>Mobile Platform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Trusted Ratings </a:t>
            </a:r>
            <a:br>
              <a:rPr lang="en-US" sz="3200" b="1" dirty="0"/>
            </a:br>
            <a:r>
              <a:rPr lang="en-US" sz="3200" b="1" dirty="0"/>
              <a:t>&amp; Recommendations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1</a:t>
            </a:r>
            <a:r>
              <a:rPr lang="en-US" sz="3200" b="1" baseline="30000" dirty="0"/>
              <a:t>st</a:t>
            </a:r>
            <a:r>
              <a:rPr lang="en-US" sz="3200" b="1" dirty="0"/>
              <a:t> SaaS membership solution for insurers/employers</a:t>
            </a:r>
          </a:p>
          <a:p>
            <a:pPr algn="ctr"/>
            <a:endParaRPr lang="en-US" sz="3200" b="1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58" y="2076422"/>
            <a:ext cx="4091270" cy="304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74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/>
          <p:cNvSpPr/>
          <p:nvPr/>
        </p:nvSpPr>
        <p:spPr>
          <a:xfrm>
            <a:off x="172172" y="1156408"/>
            <a:ext cx="9605364" cy="413822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580587"/>
              </p:ext>
            </p:extLst>
          </p:nvPr>
        </p:nvGraphicFramePr>
        <p:xfrm>
          <a:off x="15552" y="-27384"/>
          <a:ext cx="9906000" cy="89939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90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93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kern="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微软雅黑" charset="0"/>
                          <a:cs typeface="Calibri" charset="0"/>
                          <a:sym typeface="Calibri" charset="0"/>
                        </a:rPr>
                        <a:t>B2B2C Business Model</a:t>
                      </a:r>
                    </a:p>
                  </a:txBody>
                  <a:tcPr marL="99060" marR="9906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305591" y="2419257"/>
            <a:ext cx="1355576" cy="474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Insurers &amp; Employers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28" y="1461691"/>
            <a:ext cx="979158" cy="979158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2021268" y="1569466"/>
            <a:ext cx="1908000" cy="0"/>
          </a:xfrm>
          <a:prstGeom prst="straightConnector1">
            <a:avLst/>
          </a:prstGeom>
          <a:ln>
            <a:solidFill>
              <a:srgbClr val="C120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/>
          </p:cNvCxnSpPr>
          <p:nvPr/>
        </p:nvCxnSpPr>
        <p:spPr>
          <a:xfrm flipH="1" flipV="1">
            <a:off x="1521694" y="2632891"/>
            <a:ext cx="2481956" cy="0"/>
          </a:xfrm>
          <a:prstGeom prst="straightConnector1">
            <a:avLst/>
          </a:prstGeom>
          <a:ln w="38100">
            <a:solidFill>
              <a:srgbClr val="F68D1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>
            <a:off x="4824391" y="2875967"/>
            <a:ext cx="1" cy="989359"/>
          </a:xfrm>
          <a:prstGeom prst="straightConnector1">
            <a:avLst/>
          </a:prstGeom>
          <a:ln>
            <a:solidFill>
              <a:srgbClr val="F68D1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</p:cNvCxnSpPr>
          <p:nvPr/>
        </p:nvCxnSpPr>
        <p:spPr>
          <a:xfrm>
            <a:off x="1545676" y="3008757"/>
            <a:ext cx="2722932" cy="1205420"/>
          </a:xfrm>
          <a:prstGeom prst="straightConnector1">
            <a:avLst/>
          </a:prstGeom>
          <a:ln w="38100">
            <a:solidFill>
              <a:srgbClr val="F68D1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718091" y="1189841"/>
            <a:ext cx="2304256" cy="379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Revenues*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568624" y="2631460"/>
            <a:ext cx="2475353" cy="379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</a:rPr>
              <a:t>SaaS</a:t>
            </a:r>
            <a:r>
              <a:rPr lang="en-US" sz="1600" dirty="0">
                <a:solidFill>
                  <a:srgbClr val="000000"/>
                </a:solidFill>
              </a:rPr>
              <a:t> Membership Solution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316596" y="3717507"/>
            <a:ext cx="1699333" cy="5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Personalized VIP mobile app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512840" y="3209275"/>
            <a:ext cx="1411778" cy="379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 Free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mobile app</a:t>
            </a:r>
          </a:p>
        </p:txBody>
      </p:sp>
      <p:sp>
        <p:nvSpPr>
          <p:cNvPr id="71" name="Rectangle: Rounded Corners 70"/>
          <p:cNvSpPr/>
          <p:nvPr/>
        </p:nvSpPr>
        <p:spPr>
          <a:xfrm>
            <a:off x="200472" y="5647520"/>
            <a:ext cx="9577064" cy="94983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600" dirty="0">
              <a:solidFill>
                <a:srgbClr val="C12026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Personalized VIP access annual fee per insurance member / employee + Commission on generated savings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Lead generation / Commission on health insurance premiums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93185" y="5492925"/>
            <a:ext cx="2311851" cy="298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*Revenues from Insurers &amp; Employers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25" y="3960836"/>
            <a:ext cx="979158" cy="979158"/>
          </a:xfrm>
          <a:prstGeom prst="rect">
            <a:avLst/>
          </a:prstGeom>
        </p:spPr>
      </p:pic>
      <p:pic>
        <p:nvPicPr>
          <p:cNvPr id="2050" name="Picture 2" descr="https://d30y9cdsu7xlg0.cloudfront.net/png/1016936-20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527" y="1250503"/>
            <a:ext cx="1182855" cy="118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765840" y="4826361"/>
            <a:ext cx="2158327" cy="474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End users / Patients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4967" y="2459750"/>
            <a:ext cx="1355576" cy="474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Hospitals &amp; Clinics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49119" y="2587068"/>
            <a:ext cx="2388257" cy="457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Patient survey tool</a:t>
            </a: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6177136" y="2632891"/>
            <a:ext cx="2087920" cy="4021"/>
          </a:xfrm>
          <a:prstGeom prst="straightConnector1">
            <a:avLst/>
          </a:prstGeom>
          <a:ln w="38100" cmpd="sng">
            <a:solidFill>
              <a:srgbClr val="F68D1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 flipH="1">
            <a:off x="5428546" y="3062049"/>
            <a:ext cx="2764814" cy="1152128"/>
          </a:xfrm>
          <a:prstGeom prst="straightConnector1">
            <a:avLst/>
          </a:prstGeom>
          <a:ln w="38100" cmpd="sng">
            <a:solidFill>
              <a:srgbClr val="F68D1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452332" y="3817258"/>
            <a:ext cx="1411778" cy="379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Free 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mobile app</a:t>
            </a:r>
          </a:p>
        </p:txBody>
      </p:sp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2021268" y="1927692"/>
            <a:ext cx="1980000" cy="0"/>
          </a:xfrm>
          <a:prstGeom prst="straightConnector1">
            <a:avLst/>
          </a:prstGeom>
          <a:ln w="57150" cmpd="sng">
            <a:solidFill>
              <a:srgbClr val="136B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870491" y="1556792"/>
            <a:ext cx="2304256" cy="379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User acquisition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30429" y="1556792"/>
            <a:ext cx="2304256" cy="379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User acquisition</a:t>
            </a:r>
          </a:p>
        </p:txBody>
      </p:sp>
      <p:cxnSp>
        <p:nvCxnSpPr>
          <p:cNvPr id="40" name="Straight Arrow Connector 39"/>
          <p:cNvCxnSpPr>
            <a:cxnSpLocks/>
          </p:cNvCxnSpPr>
          <p:nvPr/>
        </p:nvCxnSpPr>
        <p:spPr>
          <a:xfrm flipH="1">
            <a:off x="6218817" y="1927692"/>
            <a:ext cx="1908000" cy="0"/>
          </a:xfrm>
          <a:prstGeom prst="straightConnector1">
            <a:avLst/>
          </a:prstGeom>
          <a:ln w="57150" cmpd="sng">
            <a:solidFill>
              <a:srgbClr val="136B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 flipV="1">
            <a:off x="5097016" y="2894104"/>
            <a:ext cx="0" cy="923154"/>
          </a:xfrm>
          <a:prstGeom prst="straightConnector1">
            <a:avLst/>
          </a:prstGeom>
          <a:ln w="19050" cmpd="sng">
            <a:solidFill>
              <a:srgbClr val="136B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066335" y="3167926"/>
            <a:ext cx="1277199" cy="379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User acquisition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70491" y="1920358"/>
            <a:ext cx="2304256" cy="379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Client acquisition</a:t>
            </a:r>
          </a:p>
        </p:txBody>
      </p:sp>
      <p:cxnSp>
        <p:nvCxnSpPr>
          <p:cNvPr id="43" name="Straight Arrow Connector 42"/>
          <p:cNvCxnSpPr>
            <a:cxnSpLocks/>
          </p:cNvCxnSpPr>
          <p:nvPr/>
        </p:nvCxnSpPr>
        <p:spPr>
          <a:xfrm flipH="1">
            <a:off x="2021268" y="2286237"/>
            <a:ext cx="1908000" cy="0"/>
          </a:xfrm>
          <a:prstGeom prst="straightConnector1">
            <a:avLst/>
          </a:prstGeom>
          <a:ln>
            <a:solidFill>
              <a:srgbClr val="136B83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</p:cNvCxnSpPr>
          <p:nvPr/>
        </p:nvCxnSpPr>
        <p:spPr>
          <a:xfrm>
            <a:off x="6218817" y="2286237"/>
            <a:ext cx="1908000" cy="0"/>
          </a:xfrm>
          <a:prstGeom prst="straightConnector1">
            <a:avLst/>
          </a:prstGeom>
          <a:ln>
            <a:solidFill>
              <a:srgbClr val="136B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065139" y="1920358"/>
            <a:ext cx="2304256" cy="379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Patient referral</a:t>
            </a:r>
          </a:p>
        </p:txBody>
      </p:sp>
      <p:sp>
        <p:nvSpPr>
          <p:cNvPr id="47" name="ZoneTexte 2"/>
          <p:cNvSpPr txBox="1"/>
          <p:nvPr/>
        </p:nvSpPr>
        <p:spPr>
          <a:xfrm>
            <a:off x="1316596" y="4632700"/>
            <a:ext cx="9361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12026"/>
                </a:solidFill>
              </a:rPr>
              <a:t>$$$</a:t>
            </a:r>
          </a:p>
        </p:txBody>
      </p:sp>
      <p:sp>
        <p:nvSpPr>
          <p:cNvPr id="48" name="ZoneTexte 10"/>
          <p:cNvSpPr txBox="1"/>
          <p:nvPr/>
        </p:nvSpPr>
        <p:spPr>
          <a:xfrm>
            <a:off x="6969224" y="4603296"/>
            <a:ext cx="9361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12026"/>
                </a:solidFill>
              </a:rPr>
              <a:t>$$$</a:t>
            </a:r>
          </a:p>
        </p:txBody>
      </p:sp>
      <p:cxnSp>
        <p:nvCxnSpPr>
          <p:cNvPr id="49" name="Connecteur droit 5"/>
          <p:cNvCxnSpPr/>
          <p:nvPr/>
        </p:nvCxnSpPr>
        <p:spPr>
          <a:xfrm flipV="1">
            <a:off x="6969224" y="4591714"/>
            <a:ext cx="936104" cy="584776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14"/>
          <p:cNvCxnSpPr/>
          <p:nvPr/>
        </p:nvCxnSpPr>
        <p:spPr>
          <a:xfrm flipH="1" flipV="1">
            <a:off x="7041232" y="4591714"/>
            <a:ext cx="864096" cy="584776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710042" y="4603296"/>
            <a:ext cx="1829170" cy="50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Independence Transparency</a:t>
            </a:r>
          </a:p>
        </p:txBody>
      </p:sp>
      <p:pic>
        <p:nvPicPr>
          <p:cNvPr id="3" name="Image 2" descr="The CareVoice EN logo_PNG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39" y="1710457"/>
            <a:ext cx="2164697" cy="92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62995"/>
      </p:ext>
    </p:extLst>
  </p:cSld>
  <p:clrMapOvr>
    <a:masterClrMapping/>
  </p:clrMapOvr>
</p:sld>
</file>

<file path=ppt/theme/theme1.xml><?xml version="1.0" encoding="utf-8"?>
<a:theme xmlns:a="http://schemas.openxmlformats.org/drawingml/2006/main" name="The CareVo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65869</TotalTime>
  <Words>524</Words>
  <Application>Microsoft Office PowerPoint</Application>
  <PresentationFormat>A4 Paper (210x297 mm)</PresentationFormat>
  <Paragraphs>187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微软雅黑</vt:lpstr>
      <vt:lpstr>SimSun</vt:lpstr>
      <vt:lpstr>SimSun</vt:lpstr>
      <vt:lpstr>Adobe 黑体 Std R</vt:lpstr>
      <vt:lpstr>Arial</vt:lpstr>
      <vt:lpstr>Calibri</vt:lpstr>
      <vt:lpstr>Wingdings</vt:lpstr>
      <vt:lpstr>The CareVoice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Zhenwei</dc:creator>
  <cp:keywords/>
  <dc:description/>
  <cp:lastModifiedBy>M cottoon</cp:lastModifiedBy>
  <cp:revision>1069</cp:revision>
  <cp:lastPrinted>2017-06-20T07:43:06Z</cp:lastPrinted>
  <dcterms:created xsi:type="dcterms:W3CDTF">2013-09-17T20:32:45Z</dcterms:created>
  <dcterms:modified xsi:type="dcterms:W3CDTF">2017-06-26T07:00:23Z</dcterms:modified>
  <cp:category/>
</cp:coreProperties>
</file>