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60" r:id="rId3"/>
  </p:sldMasterIdLst>
  <p:sldIdLst>
    <p:sldId id="258" r:id="rId4"/>
    <p:sldId id="263" r:id="rId5"/>
    <p:sldId id="265" r:id="rId6"/>
    <p:sldId id="292" r:id="rId7"/>
    <p:sldId id="267" r:id="rId8"/>
    <p:sldId id="269" r:id="rId9"/>
    <p:sldId id="271" r:id="rId10"/>
    <p:sldId id="275" r:id="rId11"/>
    <p:sldId id="276" r:id="rId12"/>
    <p:sldId id="278" r:id="rId13"/>
    <p:sldId id="280" r:id="rId14"/>
    <p:sldId id="285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08" autoAdjust="0"/>
  </p:normalViewPr>
  <p:slideViewPr>
    <p:cSldViewPr snapToGrid="0" snapToObjects="1">
      <p:cViewPr>
        <p:scale>
          <a:sx n="100" d="100"/>
          <a:sy n="100" d="100"/>
        </p:scale>
        <p:origin x="-84" y="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3EC9-2567-D640-8B29-FFBF59B9E8BC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7DFF-1CE0-934C-92C1-4B26B40429B7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" y="182118"/>
            <a:ext cx="2382012" cy="8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0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3EC9-2567-D640-8B29-FFBF59B9E8BC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7DFF-1CE0-934C-92C1-4B26B4042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1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3EC9-2567-D640-8B29-FFBF59B9E8BC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7DFF-1CE0-934C-92C1-4B26B4042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36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730F-E187-4FB8-ABD3-9371A95B832D}" type="datetimeFigureOut">
              <a:rPr lang="es-ES" smtClean="0"/>
              <a:t>26/06/2017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25BB-8334-4167-889F-C2A20A6B5E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821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730F-E187-4FB8-ABD3-9371A95B832D}" type="datetimeFigureOut">
              <a:rPr lang="es-ES" smtClean="0"/>
              <a:t>26/06/2017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25BB-8334-4167-889F-C2A20A6B5E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258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730F-E187-4FB8-ABD3-9371A95B832D}" type="datetimeFigureOut">
              <a:rPr lang="es-ES" smtClean="0"/>
              <a:t>26/06/2017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25BB-8334-4167-889F-C2A20A6B5E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397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730F-E187-4FB8-ABD3-9371A95B832D}" type="datetimeFigureOut">
              <a:rPr lang="es-ES" smtClean="0"/>
              <a:t>26/06/2017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25BB-8334-4167-889F-C2A20A6B5E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050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730F-E187-4FB8-ABD3-9371A95B832D}" type="datetimeFigureOut">
              <a:rPr lang="es-ES" smtClean="0"/>
              <a:t>26/06/2017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25BB-8334-4167-889F-C2A20A6B5E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8552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730F-E187-4FB8-ABD3-9371A95B832D}" type="datetimeFigureOut">
              <a:rPr lang="es-ES" smtClean="0"/>
              <a:t>26/06/2017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25BB-8334-4167-889F-C2A20A6B5E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031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730F-E187-4FB8-ABD3-9371A95B832D}" type="datetimeFigureOut">
              <a:rPr lang="es-ES" smtClean="0"/>
              <a:t>26/06/2017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25BB-8334-4167-889F-C2A20A6B5E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70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730F-E187-4FB8-ABD3-9371A95B832D}" type="datetimeFigureOut">
              <a:rPr lang="es-ES" smtClean="0"/>
              <a:t>26/06/2017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25BB-8334-4167-889F-C2A20A6B5E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829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3EC9-2567-D640-8B29-FFBF59B9E8BC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7DFF-1CE0-934C-92C1-4B26B4042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88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730F-E187-4FB8-ABD3-9371A95B832D}" type="datetimeFigureOut">
              <a:rPr lang="es-ES" smtClean="0"/>
              <a:t>26/06/2017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25BB-8334-4167-889F-C2A20A6B5E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071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730F-E187-4FB8-ABD3-9371A95B832D}" type="datetimeFigureOut">
              <a:rPr lang="es-ES" smtClean="0"/>
              <a:t>26/06/2017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25BB-8334-4167-889F-C2A20A6B5E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393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730F-E187-4FB8-ABD3-9371A95B832D}" type="datetimeFigureOut">
              <a:rPr lang="es-ES" smtClean="0"/>
              <a:t>26/06/2017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25BB-8334-4167-889F-C2A20A6B5E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7358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E4F3-CEC7-4F45-AD31-0A941884ED40}" type="datetimeFigureOut">
              <a:rPr lang="es-ES" smtClean="0"/>
              <a:t>26/06/2017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5AF6-7025-4C69-8CBE-C37D3DEE36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621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E4F3-CEC7-4F45-AD31-0A941884ED40}" type="datetimeFigureOut">
              <a:rPr lang="es-ES" smtClean="0"/>
              <a:t>26/06/2017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5AF6-7025-4C69-8CBE-C37D3DEE36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8996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E4F3-CEC7-4F45-AD31-0A941884ED40}" type="datetimeFigureOut">
              <a:rPr lang="es-ES" smtClean="0"/>
              <a:t>26/06/2017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5AF6-7025-4C69-8CBE-C37D3DEE36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930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E4F3-CEC7-4F45-AD31-0A941884ED40}" type="datetimeFigureOut">
              <a:rPr lang="es-ES" smtClean="0"/>
              <a:t>26/06/2017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5AF6-7025-4C69-8CBE-C37D3DEE36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7035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E4F3-CEC7-4F45-AD31-0A941884ED40}" type="datetimeFigureOut">
              <a:rPr lang="es-ES" smtClean="0"/>
              <a:t>26/06/2017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5AF6-7025-4C69-8CBE-C37D3DEE36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178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E4F3-CEC7-4F45-AD31-0A941884ED40}" type="datetimeFigureOut">
              <a:rPr lang="es-ES" smtClean="0"/>
              <a:t>26/06/2017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5AF6-7025-4C69-8CBE-C37D3DEE36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4181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E4F3-CEC7-4F45-AD31-0A941884ED40}" type="datetimeFigureOut">
              <a:rPr lang="es-ES" smtClean="0"/>
              <a:t>26/06/2017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5AF6-7025-4C69-8CBE-C37D3DEE36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239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3EC9-2567-D640-8B29-FFBF59B9E8BC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7DFF-1CE0-934C-92C1-4B26B4042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60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E4F3-CEC7-4F45-AD31-0A941884ED40}" type="datetimeFigureOut">
              <a:rPr lang="es-ES" smtClean="0"/>
              <a:t>26/06/2017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5AF6-7025-4C69-8CBE-C37D3DEE36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22643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E4F3-CEC7-4F45-AD31-0A941884ED40}" type="datetimeFigureOut">
              <a:rPr lang="es-ES" smtClean="0"/>
              <a:t>26/06/2017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5AF6-7025-4C69-8CBE-C37D3DEE36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9919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E4F3-CEC7-4F45-AD31-0A941884ED40}" type="datetimeFigureOut">
              <a:rPr lang="es-ES" smtClean="0"/>
              <a:t>26/06/2017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5AF6-7025-4C69-8CBE-C37D3DEE36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0862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E4F3-CEC7-4F45-AD31-0A941884ED40}" type="datetimeFigureOut">
              <a:rPr lang="es-ES" smtClean="0"/>
              <a:t>26/06/2017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5AF6-7025-4C69-8CBE-C37D3DEE36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46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3EC9-2567-D640-8B29-FFBF59B9E8BC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7DFF-1CE0-934C-92C1-4B26B4042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5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3EC9-2567-D640-8B29-FFBF59B9E8BC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7DFF-1CE0-934C-92C1-4B26B4042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1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3EC9-2567-D640-8B29-FFBF59B9E8BC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7DFF-1CE0-934C-92C1-4B26B4042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2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3EC9-2567-D640-8B29-FFBF59B9E8BC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7DFF-1CE0-934C-92C1-4B26B4042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1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3EC9-2567-D640-8B29-FFBF59B9E8BC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7DFF-1CE0-934C-92C1-4B26B4042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0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3EC9-2567-D640-8B29-FFBF59B9E8BC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7DFF-1CE0-934C-92C1-4B26B4042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9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F3EC9-2567-D640-8B29-FFBF59B9E8BC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A7DFF-1CE0-934C-92C1-4B26B4042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1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C730F-E187-4FB8-ABD3-9371A95B832D}" type="datetimeFigureOut">
              <a:rPr lang="es-ES" smtClean="0"/>
              <a:t>26/06/2017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825BB-8334-4167-889F-C2A20A6B5E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49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CE4F3-CEC7-4F45-AD31-0A941884ED40}" type="datetimeFigureOut">
              <a:rPr lang="es-ES" smtClean="0"/>
              <a:t>26/06/2017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25AF6-7025-4C69-8CBE-C37D3DEE36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153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rtada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0"/>
            <a:ext cx="9914467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77622" y="2421468"/>
            <a:ext cx="9906000" cy="39877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alpha val="21000"/>
                </a:schemeClr>
              </a:gs>
              <a:gs pos="99000">
                <a:schemeClr val="bg1">
                  <a:alpha val="21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oci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0" y="217660"/>
            <a:ext cx="1272218" cy="192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01248" y="6544702"/>
            <a:ext cx="18004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800" dirty="0" smtClean="0">
                <a:solidFill>
                  <a:srgbClr val="0D0D0D"/>
                </a:solidFill>
              </a:rPr>
              <a:t>Judith Giner | Pitch </a:t>
            </a:r>
            <a:r>
              <a:rPr lang="es-ES" sz="800" dirty="0" err="1" smtClean="0">
                <a:solidFill>
                  <a:srgbClr val="0D0D0D"/>
                </a:solidFill>
              </a:rPr>
              <a:t>Deck</a:t>
            </a:r>
            <a:r>
              <a:rPr lang="es-ES" sz="800" dirty="0" smtClean="0">
                <a:solidFill>
                  <a:srgbClr val="0D0D0D"/>
                </a:solidFill>
              </a:rPr>
              <a:t> 2017-02 V1.0</a:t>
            </a:r>
            <a:endParaRPr lang="en-US" sz="800" dirty="0">
              <a:solidFill>
                <a:srgbClr val="0D0D0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804" y="6544702"/>
            <a:ext cx="20185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Bequest</a:t>
            </a:r>
            <a:r>
              <a:rPr lang="es-E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Digital Trust, S.L</a:t>
            </a:r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|  CONFIDENCIAL</a:t>
            </a: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1342" y="3438525"/>
            <a:ext cx="6008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It</a:t>
            </a:r>
            <a:r>
              <a:rPr lang="es-ES_tradn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constitutes</a:t>
            </a:r>
            <a:r>
              <a:rPr lang="es-ES_tradn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a digital </a:t>
            </a:r>
            <a:r>
              <a:rPr lang="es-ES_tradnl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testament</a:t>
            </a:r>
            <a:r>
              <a:rPr lang="es-ES_tradn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</a:t>
            </a:r>
            <a:r>
              <a:rPr lang="es-ES_tradnl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with</a:t>
            </a:r>
            <a:r>
              <a:rPr lang="es-ES_tradn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which</a:t>
            </a:r>
            <a:r>
              <a:rPr lang="es-ES_tradn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to </a:t>
            </a:r>
            <a:r>
              <a:rPr lang="es-ES_tradnl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complement</a:t>
            </a:r>
            <a:r>
              <a:rPr lang="es-ES_tradn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the</a:t>
            </a:r>
            <a:r>
              <a:rPr lang="es-ES_tradn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traditional</a:t>
            </a:r>
            <a:r>
              <a:rPr lang="es-ES_tradn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analogical</a:t>
            </a:r>
            <a:r>
              <a:rPr lang="es-ES_tradn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testament</a:t>
            </a:r>
            <a:r>
              <a:rPr lang="es-ES_tradn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8869" y="2007398"/>
            <a:ext cx="7848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In MLD are recorded 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our 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will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in 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the 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net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News Gothic MT"/>
              <a:cs typeface="News Gothic M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384" y="657225"/>
            <a:ext cx="4049933" cy="14536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25288" y="217442"/>
            <a:ext cx="7176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#</a:t>
            </a:r>
            <a:r>
              <a:rPr lang="es-ES_tradnl" sz="1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InsurTech</a:t>
            </a:r>
            <a:r>
              <a:rPr lang="es-ES_tradnl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  #</a:t>
            </a:r>
            <a:r>
              <a:rPr lang="es-ES_tradnl" sz="1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LegalTech</a:t>
            </a:r>
            <a:r>
              <a:rPr lang="es-ES_tradnl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  #</a:t>
            </a:r>
            <a:r>
              <a:rPr lang="es-ES_tradnl" sz="1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CyberInsurance</a:t>
            </a:r>
            <a:r>
              <a:rPr lang="es-ES_tradnl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 </a:t>
            </a:r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News Gothic MT"/>
              <a:cs typeface="News Gothic MT"/>
            </a:endParaRPr>
          </a:p>
        </p:txBody>
      </p:sp>
      <p:pic>
        <p:nvPicPr>
          <p:cNvPr id="2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00" y="3945044"/>
            <a:ext cx="4654043" cy="2807726"/>
          </a:xfrm>
          <a:prstGeom prst="rect">
            <a:avLst/>
          </a:prstGeom>
        </p:spPr>
      </p:pic>
      <p:sp>
        <p:nvSpPr>
          <p:cNvPr id="14" name="TextBox 12"/>
          <p:cNvSpPr txBox="1"/>
          <p:nvPr/>
        </p:nvSpPr>
        <p:spPr>
          <a:xfrm>
            <a:off x="6277515" y="4429356"/>
            <a:ext cx="259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ews Gothic MT"/>
                <a:cs typeface="News Gothic MT"/>
              </a:rPr>
              <a:t>We</a:t>
            </a:r>
            <a:r>
              <a:rPr lang="es-ES_tradnl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ws Gothic MT"/>
                <a:cs typeface="News Gothic MT"/>
              </a:rPr>
              <a:t> are</a:t>
            </a:r>
          </a:p>
        </p:txBody>
      </p:sp>
      <p:sp>
        <p:nvSpPr>
          <p:cNvPr id="17" name="TextBox 13"/>
          <p:cNvSpPr txBox="1"/>
          <p:nvPr/>
        </p:nvSpPr>
        <p:spPr>
          <a:xfrm>
            <a:off x="4629073" y="4923427"/>
            <a:ext cx="589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rgbClr val="D46666"/>
                </a:solidFill>
                <a:latin typeface="News Gothic MT"/>
                <a:cs typeface="News Gothic MT"/>
              </a:rPr>
              <a:t>TO THE DIGITAL LIFE</a:t>
            </a:r>
            <a:endParaRPr lang="en-US" b="1" dirty="0">
              <a:solidFill>
                <a:srgbClr val="D46666"/>
              </a:solidFill>
              <a:latin typeface="News Gothic MT"/>
              <a:cs typeface="News Gothic MT"/>
            </a:endParaRPr>
          </a:p>
        </p:txBody>
      </p:sp>
      <p:grpSp>
        <p:nvGrpSpPr>
          <p:cNvPr id="18" name="Group 3"/>
          <p:cNvGrpSpPr/>
          <p:nvPr/>
        </p:nvGrpSpPr>
        <p:grpSpPr>
          <a:xfrm>
            <a:off x="6113514" y="5391670"/>
            <a:ext cx="3011994" cy="272330"/>
            <a:chOff x="3598551" y="3649636"/>
            <a:chExt cx="3311544" cy="272330"/>
          </a:xfrm>
        </p:grpSpPr>
        <p:pic>
          <p:nvPicPr>
            <p:cNvPr id="19" name="Picture 2" descr="PP_logo_h_200x5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0325" y="3668050"/>
              <a:ext cx="851326" cy="217088"/>
            </a:xfrm>
            <a:prstGeom prst="rect">
              <a:avLst/>
            </a:prstGeom>
          </p:spPr>
        </p:pic>
        <p:sp>
          <p:nvSpPr>
            <p:cNvPr id="20" name="TextBox 10"/>
            <p:cNvSpPr txBox="1"/>
            <p:nvPr/>
          </p:nvSpPr>
          <p:spPr>
            <a:xfrm>
              <a:off x="3598551" y="3649636"/>
              <a:ext cx="7783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05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ws Gothic MT"/>
                  <a:cs typeface="News Gothic MT"/>
                </a:rPr>
                <a:t>WHAT </a:t>
              </a:r>
              <a:endPara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endParaRPr>
            </a:p>
          </p:txBody>
        </p:sp>
        <p:sp>
          <p:nvSpPr>
            <p:cNvPr id="21" name="TextBox 16"/>
            <p:cNvSpPr txBox="1"/>
            <p:nvPr/>
          </p:nvSpPr>
          <p:spPr>
            <a:xfrm>
              <a:off x="4675901" y="3668050"/>
              <a:ext cx="223419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05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ws Gothic MT"/>
                  <a:cs typeface="News Gothic MT"/>
                </a:rPr>
                <a:t>IS TO THE </a:t>
              </a:r>
              <a:r>
                <a:rPr lang="es-ES_tradnl" sz="105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ws Gothic MT"/>
                  <a:cs typeface="News Gothic MT"/>
                </a:rPr>
                <a:t>eCOMMERCE</a:t>
              </a:r>
              <a:endPara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7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20" y="2369009"/>
            <a:ext cx="9906000" cy="39877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alpha val="21000"/>
                </a:schemeClr>
              </a:gs>
              <a:gs pos="99000">
                <a:schemeClr val="bg1">
                  <a:alpha val="21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1142999" y="2369009"/>
            <a:ext cx="7607301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oc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05" y="217660"/>
            <a:ext cx="1272218" cy="192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01248" y="6544702"/>
            <a:ext cx="18004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800" dirty="0" smtClean="0">
                <a:solidFill>
                  <a:srgbClr val="0D0D0D"/>
                </a:solidFill>
              </a:rPr>
              <a:t>Judith Giner | Pitch </a:t>
            </a:r>
            <a:r>
              <a:rPr lang="es-ES" sz="800" dirty="0" err="1" smtClean="0">
                <a:solidFill>
                  <a:srgbClr val="0D0D0D"/>
                </a:solidFill>
              </a:rPr>
              <a:t>Deck</a:t>
            </a:r>
            <a:r>
              <a:rPr lang="es-ES" sz="800" dirty="0" smtClean="0">
                <a:solidFill>
                  <a:srgbClr val="0D0D0D"/>
                </a:solidFill>
              </a:rPr>
              <a:t> 2017-02 V1.0</a:t>
            </a:r>
            <a:endParaRPr lang="en-US" sz="800" dirty="0">
              <a:solidFill>
                <a:srgbClr val="0D0D0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804" y="6544702"/>
            <a:ext cx="20185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Bequest</a:t>
            </a:r>
            <a:r>
              <a:rPr lang="es-E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Digital Trust, S.L</a:t>
            </a:r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|  CONFIDENCIAL</a:t>
            </a: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2997" y="965535"/>
            <a:ext cx="69765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COMPETITIVE ADVANTAGES</a:t>
            </a:r>
          </a:p>
          <a:p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News Gothic MT"/>
              <a:cs typeface="News Gothic M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06824" y="2620436"/>
            <a:ext cx="3029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SCARCE COMPETITION</a:t>
            </a:r>
            <a:endParaRPr lang="es-ES_tradnl" sz="1400" dirty="0" smtClean="0">
              <a:solidFill>
                <a:srgbClr val="D46666"/>
              </a:solidFill>
              <a:latin typeface="News Gothic MT"/>
              <a:cs typeface="News Gothic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6824" y="2926962"/>
            <a:ext cx="3029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For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the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novelty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activity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,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especially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in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Spain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6824" y="3673285"/>
            <a:ext cx="3029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SERVICES MORE COMPLETE</a:t>
            </a:r>
            <a:endParaRPr lang="es-ES_tradnl" sz="1400" dirty="0" smtClean="0">
              <a:solidFill>
                <a:srgbClr val="D46666"/>
              </a:solidFill>
              <a:latin typeface="News Gothic MT"/>
              <a:cs typeface="News Gothic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6824" y="3979811"/>
            <a:ext cx="3029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MLD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take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care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of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all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digital trace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without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requiring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third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parties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.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The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majority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only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solve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one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part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. </a:t>
            </a:r>
            <a:endParaRPr lang="es-ES_tradnl" sz="1200" dirty="0">
              <a:solidFill>
                <a:srgbClr val="595959"/>
              </a:solidFill>
              <a:latin typeface="News Gothic MT"/>
              <a:cs typeface="News Gothic M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6824" y="4904947"/>
            <a:ext cx="3029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INTEGRATED IN THE MARKET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6824" y="5211473"/>
            <a:ext cx="3160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We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work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with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insurance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companies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related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with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deceases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,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life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,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accidents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, home,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etcetera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.</a:t>
            </a:r>
            <a:endParaRPr lang="es-ES_tradnl" sz="1200" dirty="0">
              <a:solidFill>
                <a:srgbClr val="595959"/>
              </a:solidFill>
              <a:latin typeface="News Gothic MT"/>
              <a:cs typeface="News Gothic M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90290" y="2620436"/>
            <a:ext cx="3029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BEST POSITIONING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90290" y="2926962"/>
            <a:ext cx="3029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It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is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a fundamental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part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of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the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strategic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of MLD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since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their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beginnings</a:t>
            </a:r>
            <a:endParaRPr lang="es-ES_tradnl" sz="1200" dirty="0">
              <a:solidFill>
                <a:srgbClr val="595959"/>
              </a:solidFill>
              <a:latin typeface="News Gothic MT"/>
              <a:cs typeface="News Gothic M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0290" y="3674536"/>
            <a:ext cx="3029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WEB QUALITY</a:t>
            </a:r>
            <a:endParaRPr lang="es-ES_tradnl" sz="1400" dirty="0" smtClean="0">
              <a:solidFill>
                <a:srgbClr val="D46666"/>
              </a:solidFill>
              <a:latin typeface="News Gothic MT"/>
              <a:cs typeface="News Gothic M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90290" y="3981062"/>
            <a:ext cx="3160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Unique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web portal,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attractive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and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functional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with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a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brand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that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transmit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values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and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quality</a:t>
            </a:r>
            <a:r>
              <a:rPr lang="es-ES_tradnl" sz="12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services</a:t>
            </a:r>
            <a:endParaRPr lang="es-ES_tradnl" sz="1200" dirty="0">
              <a:solidFill>
                <a:srgbClr val="595959"/>
              </a:solidFill>
              <a:latin typeface="News Gothic MT"/>
              <a:cs typeface="News Gothic M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684" y="1590364"/>
            <a:ext cx="2136157" cy="43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3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-35785" y="2425007"/>
            <a:ext cx="9906000" cy="39877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alpha val="21000"/>
                </a:schemeClr>
              </a:gs>
              <a:gs pos="99000">
                <a:schemeClr val="bg1">
                  <a:alpha val="21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1142999" y="2178509"/>
            <a:ext cx="7607301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oc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05" y="217660"/>
            <a:ext cx="1272218" cy="192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01248" y="6544702"/>
            <a:ext cx="18004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800" dirty="0" smtClean="0">
                <a:solidFill>
                  <a:srgbClr val="0D0D0D"/>
                </a:solidFill>
              </a:rPr>
              <a:t>Judith Giner | Pitch </a:t>
            </a:r>
            <a:r>
              <a:rPr lang="es-ES" sz="800" dirty="0" err="1" smtClean="0">
                <a:solidFill>
                  <a:srgbClr val="0D0D0D"/>
                </a:solidFill>
              </a:rPr>
              <a:t>Deck</a:t>
            </a:r>
            <a:r>
              <a:rPr lang="es-ES" sz="800" dirty="0" smtClean="0">
                <a:solidFill>
                  <a:srgbClr val="0D0D0D"/>
                </a:solidFill>
              </a:rPr>
              <a:t> 2017-02 V1.0</a:t>
            </a:r>
            <a:endParaRPr lang="en-US" sz="800" dirty="0">
              <a:solidFill>
                <a:srgbClr val="0D0D0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804" y="6544702"/>
            <a:ext cx="20185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Bequest</a:t>
            </a:r>
            <a:r>
              <a:rPr lang="es-E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Digital Trust, S.L</a:t>
            </a:r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|  CONFIDENCIAL</a:t>
            </a: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 descr="Juan Segui Circul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89" y="4019669"/>
            <a:ext cx="916431" cy="927472"/>
          </a:xfrm>
          <a:prstGeom prst="rect">
            <a:avLst/>
          </a:prstGeom>
        </p:spPr>
      </p:pic>
      <p:pic>
        <p:nvPicPr>
          <p:cNvPr id="4" name="Picture 3" descr="José Luis Pérez Rec Circul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603" y="4019669"/>
            <a:ext cx="916431" cy="927472"/>
          </a:xfrm>
          <a:prstGeom prst="rect">
            <a:avLst/>
          </a:prstGeom>
        </p:spPr>
      </p:pic>
      <p:pic>
        <p:nvPicPr>
          <p:cNvPr id="6" name="Picture 5" descr="Judith Giner Gandía Circul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89" y="2565400"/>
            <a:ext cx="916431" cy="9274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403" y="2646538"/>
            <a:ext cx="916430" cy="92747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73301" y="2672961"/>
            <a:ext cx="3029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46666"/>
                </a:solidFill>
                <a:latin typeface="News Gothic MT"/>
                <a:cs typeface="News Gothic MT"/>
              </a:rPr>
              <a:t>Judith </a:t>
            </a:r>
            <a:r>
              <a:rPr lang="en-US" sz="1400" dirty="0" err="1" smtClean="0">
                <a:solidFill>
                  <a:srgbClr val="D46666"/>
                </a:solidFill>
                <a:latin typeface="News Gothic MT"/>
                <a:cs typeface="News Gothic MT"/>
              </a:rPr>
              <a:t>Giner</a:t>
            </a:r>
            <a:r>
              <a:rPr lang="en-US" sz="1400" dirty="0">
                <a:solidFill>
                  <a:srgbClr val="D46666"/>
                </a:solidFill>
                <a:latin typeface="News Gothic MT"/>
                <a:cs typeface="News Gothic MT"/>
              </a:rPr>
              <a:t> </a:t>
            </a:r>
            <a:r>
              <a:rPr lang="mr-IN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–</a:t>
            </a:r>
            <a:r>
              <a:rPr lang="en-US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 Founder &amp; CEO</a:t>
            </a:r>
            <a:endParaRPr lang="es-ES_tradnl" sz="1400" dirty="0" smtClean="0">
              <a:solidFill>
                <a:srgbClr val="D46666"/>
              </a:solidFill>
              <a:latin typeface="News Gothic MT"/>
              <a:cs typeface="News Gothic M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73301" y="2979487"/>
            <a:ext cx="2685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More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than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10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years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in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the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insurance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sector and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networking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company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specialist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with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digital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identity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. Co-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author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of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the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book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“Testamento ¿Digital?”.</a:t>
            </a:r>
            <a:endParaRPr lang="es-ES_tradnl" sz="1000" dirty="0">
              <a:solidFill>
                <a:srgbClr val="595959"/>
              </a:solidFill>
              <a:latin typeface="News Gothic MT"/>
              <a:cs typeface="News Gothic M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73300" y="4111130"/>
            <a:ext cx="264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Juan Seguí - CTO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73300" y="4417656"/>
            <a:ext cx="264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Telecommunications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enginer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,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teacher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in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the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Valencia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University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and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entrepreneur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.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Technological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component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. </a:t>
            </a:r>
            <a:endParaRPr lang="es-ES_tradnl" sz="1000" dirty="0">
              <a:solidFill>
                <a:srgbClr val="595959"/>
              </a:solidFill>
              <a:latin typeface="News Gothic MT"/>
              <a:cs typeface="News Gothic M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48634" y="2672961"/>
            <a:ext cx="3029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solidFill>
                  <a:srgbClr val="D46666"/>
                </a:solidFill>
                <a:latin typeface="News Gothic MT"/>
                <a:cs typeface="News Gothic MT"/>
              </a:rPr>
              <a:t>Alba González - CMO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48634" y="2979487"/>
            <a:ext cx="2566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Degree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in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Psychology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.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Dedicated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to Marketing and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managing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human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resources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.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With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experience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in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the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insurance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sector.  </a:t>
            </a:r>
            <a:endParaRPr lang="es-ES_tradnl" sz="1000" dirty="0">
              <a:solidFill>
                <a:srgbClr val="595959"/>
              </a:solidFill>
              <a:latin typeface="News Gothic MT"/>
              <a:cs typeface="News Gothic M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48634" y="4059048"/>
            <a:ext cx="3029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solidFill>
                  <a:srgbClr val="D46666"/>
                </a:solidFill>
                <a:latin typeface="News Gothic MT"/>
                <a:cs typeface="News Gothic MT"/>
              </a:rPr>
              <a:t>José Luis </a:t>
            </a:r>
            <a:r>
              <a:rPr lang="es-ES_tradnl" sz="1400" dirty="0" err="1" smtClean="0">
                <a:solidFill>
                  <a:srgbClr val="D46666"/>
                </a:solidFill>
                <a:latin typeface="News Gothic MT"/>
                <a:cs typeface="News Gothic MT"/>
              </a:rPr>
              <a:t>Perez</a:t>
            </a:r>
            <a:r>
              <a:rPr lang="es-ES_tradnl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 </a:t>
            </a:r>
            <a:r>
              <a:rPr lang="mr-IN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–</a:t>
            </a:r>
            <a:r>
              <a:rPr lang="en-US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 CLO</a:t>
            </a:r>
            <a:endParaRPr lang="es-ES_tradnl" sz="1400" dirty="0" smtClean="0">
              <a:solidFill>
                <a:srgbClr val="D46666"/>
              </a:solidFill>
              <a:latin typeface="News Gothic MT"/>
              <a:cs typeface="News Gothic M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48634" y="4365574"/>
            <a:ext cx="2414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Law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Degree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from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the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Alicante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University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.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Master’s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degree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in legal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company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advice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from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Fundasem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,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specialst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 in ICT </a:t>
            </a:r>
            <a:r>
              <a:rPr lang="es-ES_tradnl" sz="1000" dirty="0" err="1" smtClean="0">
                <a:solidFill>
                  <a:srgbClr val="595959"/>
                </a:solidFill>
                <a:latin typeface="News Gothic MT"/>
                <a:cs typeface="News Gothic MT"/>
              </a:rPr>
              <a:t>rights</a:t>
            </a:r>
            <a:r>
              <a:rPr lang="es-ES_tradnl" sz="1000" dirty="0" smtClean="0">
                <a:solidFill>
                  <a:srgbClr val="595959"/>
                </a:solidFill>
                <a:latin typeface="News Gothic MT"/>
                <a:cs typeface="News Gothic MT"/>
              </a:rPr>
              <a:t>.</a:t>
            </a:r>
            <a:endParaRPr lang="es-ES_tradnl" sz="1000" dirty="0">
              <a:solidFill>
                <a:srgbClr val="595959"/>
              </a:solidFill>
              <a:latin typeface="News Gothic MT"/>
              <a:cs typeface="News Gothic M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42997" y="1436755"/>
            <a:ext cx="6976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TEAM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83192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5920" y="2369009"/>
            <a:ext cx="9906000" cy="39877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alpha val="21000"/>
                </a:schemeClr>
              </a:gs>
              <a:gs pos="99000">
                <a:schemeClr val="bg1">
                  <a:alpha val="21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1142999" y="2178509"/>
            <a:ext cx="7607301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Bocadillo redondo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41" y="1581538"/>
            <a:ext cx="5791200" cy="4432222"/>
          </a:xfrm>
          <a:prstGeom prst="rect">
            <a:avLst/>
          </a:prstGeom>
        </p:spPr>
      </p:pic>
      <p:pic>
        <p:nvPicPr>
          <p:cNvPr id="5" name="Picture 4" descr="Soci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05" y="217660"/>
            <a:ext cx="1272218" cy="192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01248" y="6544702"/>
            <a:ext cx="18004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800" dirty="0" smtClean="0">
                <a:solidFill>
                  <a:srgbClr val="0D0D0D"/>
                </a:solidFill>
              </a:rPr>
              <a:t>Judith Giner | Pitch </a:t>
            </a:r>
            <a:r>
              <a:rPr lang="es-ES" sz="800" dirty="0" err="1" smtClean="0">
                <a:solidFill>
                  <a:srgbClr val="0D0D0D"/>
                </a:solidFill>
              </a:rPr>
              <a:t>Deck</a:t>
            </a:r>
            <a:r>
              <a:rPr lang="es-ES" sz="800" dirty="0" smtClean="0">
                <a:solidFill>
                  <a:srgbClr val="0D0D0D"/>
                </a:solidFill>
              </a:rPr>
              <a:t> 2017-02 V1.0</a:t>
            </a:r>
            <a:endParaRPr lang="en-US" sz="800" dirty="0">
              <a:solidFill>
                <a:srgbClr val="0D0D0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804" y="6544702"/>
            <a:ext cx="20185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Bequest</a:t>
            </a:r>
            <a:r>
              <a:rPr lang="es-E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Digital Trust, S.L</a:t>
            </a:r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|  CONFIDENCIAL</a:t>
            </a: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89" y="4302755"/>
            <a:ext cx="916430" cy="92747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73301" y="2831322"/>
            <a:ext cx="2235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“I </a:t>
            </a:r>
            <a:r>
              <a:rPr lang="es-ES_tradnl" sz="1400" dirty="0" err="1" smtClean="0">
                <a:solidFill>
                  <a:srgbClr val="D46666"/>
                </a:solidFill>
                <a:latin typeface="News Gothic MT"/>
                <a:cs typeface="News Gothic MT"/>
              </a:rPr>
              <a:t>discovered</a:t>
            </a:r>
            <a:r>
              <a:rPr lang="es-ES_tradnl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 </a:t>
            </a:r>
            <a:r>
              <a:rPr lang="es-ES_tradnl" sz="1400" dirty="0" err="1" smtClean="0">
                <a:solidFill>
                  <a:srgbClr val="D46666"/>
                </a:solidFill>
                <a:latin typeface="News Gothic MT"/>
                <a:cs typeface="News Gothic MT"/>
              </a:rPr>
              <a:t>that</a:t>
            </a:r>
            <a:r>
              <a:rPr lang="es-ES_tradnl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 </a:t>
            </a:r>
            <a:r>
              <a:rPr lang="es-ES_tradnl" sz="1400" dirty="0" err="1" smtClean="0">
                <a:solidFill>
                  <a:srgbClr val="D46666"/>
                </a:solidFill>
                <a:latin typeface="News Gothic MT"/>
                <a:cs typeface="News Gothic MT"/>
              </a:rPr>
              <a:t>it</a:t>
            </a:r>
            <a:r>
              <a:rPr lang="es-ES_tradnl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 </a:t>
            </a:r>
            <a:r>
              <a:rPr lang="es-ES_tradnl" sz="1400" dirty="0" err="1" smtClean="0">
                <a:solidFill>
                  <a:srgbClr val="D46666"/>
                </a:solidFill>
                <a:latin typeface="News Gothic MT"/>
                <a:cs typeface="News Gothic MT"/>
              </a:rPr>
              <a:t>could</a:t>
            </a:r>
            <a:r>
              <a:rPr lang="es-ES_tradnl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 be a </a:t>
            </a:r>
            <a:r>
              <a:rPr lang="es-ES_tradnl" sz="1400" dirty="0" err="1" smtClean="0">
                <a:solidFill>
                  <a:srgbClr val="D46666"/>
                </a:solidFill>
                <a:latin typeface="News Gothic MT"/>
                <a:cs typeface="News Gothic MT"/>
              </a:rPr>
              <a:t>good</a:t>
            </a:r>
            <a:r>
              <a:rPr lang="es-ES_tradnl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 </a:t>
            </a:r>
            <a:r>
              <a:rPr lang="es-ES_tradnl" sz="1400" dirty="0" err="1" smtClean="0">
                <a:solidFill>
                  <a:srgbClr val="D46666"/>
                </a:solidFill>
                <a:latin typeface="News Gothic MT"/>
                <a:cs typeface="News Gothic MT"/>
              </a:rPr>
              <a:t>present</a:t>
            </a:r>
            <a:r>
              <a:rPr lang="es-ES_tradnl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 </a:t>
            </a:r>
            <a:r>
              <a:rPr lang="es-ES_tradnl" sz="1400" dirty="0" err="1" smtClean="0">
                <a:solidFill>
                  <a:srgbClr val="D46666"/>
                </a:solidFill>
                <a:latin typeface="News Gothic MT"/>
                <a:cs typeface="News Gothic MT"/>
              </a:rPr>
              <a:t>for</a:t>
            </a:r>
            <a:r>
              <a:rPr lang="es-ES_tradnl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 </a:t>
            </a:r>
            <a:r>
              <a:rPr lang="es-ES_tradnl" sz="1400" dirty="0" err="1" smtClean="0">
                <a:solidFill>
                  <a:srgbClr val="D46666"/>
                </a:solidFill>
                <a:latin typeface="News Gothic MT"/>
                <a:cs typeface="News Gothic MT"/>
              </a:rPr>
              <a:t>my</a:t>
            </a:r>
            <a:r>
              <a:rPr lang="es-ES_tradnl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 </a:t>
            </a:r>
            <a:r>
              <a:rPr lang="es-ES_tradnl" sz="1400" dirty="0" err="1" smtClean="0">
                <a:solidFill>
                  <a:srgbClr val="D46666"/>
                </a:solidFill>
                <a:latin typeface="News Gothic MT"/>
                <a:cs typeface="News Gothic MT"/>
              </a:rPr>
              <a:t>familiy</a:t>
            </a:r>
            <a:r>
              <a:rPr lang="es-ES_tradnl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"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73301" y="3625369"/>
            <a:ext cx="30291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595959"/>
                </a:solidFill>
                <a:latin typeface="News Gothic MT"/>
                <a:cs typeface="News Gothic MT"/>
              </a:rPr>
              <a:t>Vanessa del </a:t>
            </a:r>
            <a:r>
              <a:rPr lang="it-IT" sz="1000" dirty="0" err="1">
                <a:solidFill>
                  <a:srgbClr val="595959"/>
                </a:solidFill>
                <a:latin typeface="News Gothic MT"/>
                <a:cs typeface="News Gothic MT"/>
              </a:rPr>
              <a:t>Peral</a:t>
            </a:r>
            <a:r>
              <a:rPr lang="it-IT" sz="1000" dirty="0">
                <a:solidFill>
                  <a:srgbClr val="595959"/>
                </a:solidFill>
                <a:latin typeface="News Gothic MT"/>
                <a:cs typeface="News Gothic MT"/>
              </a:rPr>
              <a:t> (</a:t>
            </a:r>
            <a:r>
              <a:rPr lang="it-IT" sz="1000" dirty="0" err="1">
                <a:solidFill>
                  <a:srgbClr val="595959"/>
                </a:solidFill>
                <a:latin typeface="News Gothic MT"/>
                <a:cs typeface="News Gothic MT"/>
              </a:rPr>
              <a:t>Palencia</a:t>
            </a:r>
            <a:r>
              <a:rPr lang="it-IT" sz="1000" dirty="0">
                <a:solidFill>
                  <a:srgbClr val="595959"/>
                </a:solidFill>
                <a:latin typeface="News Gothic MT"/>
                <a:cs typeface="News Gothic MT"/>
              </a:rPr>
              <a:t>)</a:t>
            </a:r>
            <a:endParaRPr lang="es-ES_tradnl" sz="1000" dirty="0">
              <a:solidFill>
                <a:srgbClr val="595959"/>
              </a:solidFill>
              <a:latin typeface="News Gothic MT"/>
              <a:cs typeface="News Gothic M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73300" y="4394216"/>
            <a:ext cx="223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“</a:t>
            </a:r>
            <a:r>
              <a:rPr lang="es-ES_tradnl" sz="1400" dirty="0" err="1" smtClean="0">
                <a:solidFill>
                  <a:srgbClr val="D46666"/>
                </a:solidFill>
                <a:latin typeface="News Gothic MT"/>
                <a:cs typeface="News Gothic MT"/>
              </a:rPr>
              <a:t>My</a:t>
            </a:r>
            <a:r>
              <a:rPr lang="es-ES_tradnl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 </a:t>
            </a:r>
            <a:r>
              <a:rPr lang="es-ES_tradnl" sz="1400" dirty="0" err="1" smtClean="0">
                <a:solidFill>
                  <a:srgbClr val="D46666"/>
                </a:solidFill>
                <a:latin typeface="News Gothic MT"/>
                <a:cs typeface="News Gothic MT"/>
              </a:rPr>
              <a:t>sister</a:t>
            </a:r>
            <a:r>
              <a:rPr lang="es-ES_tradnl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 </a:t>
            </a:r>
            <a:r>
              <a:rPr lang="es-ES_tradnl" sz="1400" dirty="0" err="1" smtClean="0">
                <a:solidFill>
                  <a:srgbClr val="D46666"/>
                </a:solidFill>
                <a:latin typeface="News Gothic MT"/>
                <a:cs typeface="News Gothic MT"/>
              </a:rPr>
              <a:t>deceased</a:t>
            </a:r>
            <a:r>
              <a:rPr lang="es-ES_tradnl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 and </a:t>
            </a:r>
            <a:r>
              <a:rPr lang="es-ES_tradnl" sz="1400" dirty="0" err="1" smtClean="0">
                <a:solidFill>
                  <a:srgbClr val="D46666"/>
                </a:solidFill>
                <a:latin typeface="News Gothic MT"/>
                <a:cs typeface="News Gothic MT"/>
              </a:rPr>
              <a:t>they</a:t>
            </a:r>
            <a:r>
              <a:rPr lang="es-ES_tradnl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 </a:t>
            </a:r>
            <a:r>
              <a:rPr lang="es-ES_tradnl" sz="1400" dirty="0" err="1" smtClean="0">
                <a:solidFill>
                  <a:srgbClr val="D46666"/>
                </a:solidFill>
                <a:latin typeface="News Gothic MT"/>
                <a:cs typeface="News Gothic MT"/>
              </a:rPr>
              <a:t>were</a:t>
            </a:r>
            <a:r>
              <a:rPr lang="es-ES_tradnl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 </a:t>
            </a:r>
            <a:r>
              <a:rPr lang="es-ES_tradnl" sz="1400" dirty="0" err="1" smtClean="0">
                <a:solidFill>
                  <a:srgbClr val="D46666"/>
                </a:solidFill>
                <a:latin typeface="News Gothic MT"/>
                <a:cs typeface="News Gothic MT"/>
              </a:rPr>
              <a:t>friendly</a:t>
            </a:r>
            <a:r>
              <a:rPr lang="es-ES_tradnl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 and </a:t>
            </a:r>
            <a:r>
              <a:rPr lang="es-ES_tradnl" sz="1400" dirty="0" err="1" smtClean="0">
                <a:solidFill>
                  <a:srgbClr val="D46666"/>
                </a:solidFill>
                <a:latin typeface="News Gothic MT"/>
                <a:cs typeface="News Gothic MT"/>
              </a:rPr>
              <a:t>quick</a:t>
            </a:r>
            <a:r>
              <a:rPr lang="es-ES_tradnl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"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73300" y="5107116"/>
            <a:ext cx="1663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rgbClr val="595959"/>
                </a:solidFill>
                <a:latin typeface="News Gothic MT"/>
                <a:cs typeface="News Gothic MT"/>
              </a:rPr>
              <a:t>Juan C. Ruiz (Granada)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42997" y="1436755"/>
            <a:ext cx="6976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TESTIMONIES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News Gothic MT"/>
              <a:cs typeface="News Gothic M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4302756"/>
            <a:ext cx="916430" cy="92747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903512" y="2831322"/>
            <a:ext cx="2326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solidFill>
                  <a:schemeClr val="bg1"/>
                </a:solidFill>
                <a:latin typeface="News Gothic MT"/>
                <a:cs typeface="News Gothic MT"/>
              </a:rPr>
              <a:t>“A </a:t>
            </a:r>
            <a:r>
              <a:rPr lang="es-ES_tradnl" sz="1400" dirty="0" err="1" smtClean="0">
                <a:solidFill>
                  <a:schemeClr val="bg1"/>
                </a:solidFill>
                <a:latin typeface="News Gothic MT"/>
                <a:cs typeface="News Gothic MT"/>
              </a:rPr>
              <a:t>quality</a:t>
            </a:r>
            <a:r>
              <a:rPr lang="es-ES_tradnl" sz="1400" dirty="0" smtClean="0">
                <a:solidFill>
                  <a:schemeClr val="bg1"/>
                </a:solidFill>
                <a:latin typeface="News Gothic MT"/>
                <a:cs typeface="News Gothic MT"/>
              </a:rPr>
              <a:t> </a:t>
            </a:r>
            <a:r>
              <a:rPr lang="es-ES_tradnl" sz="1400" dirty="0" err="1" smtClean="0">
                <a:solidFill>
                  <a:schemeClr val="bg1"/>
                </a:solidFill>
                <a:latin typeface="News Gothic MT"/>
                <a:cs typeface="News Gothic MT"/>
              </a:rPr>
              <a:t>service</a:t>
            </a:r>
            <a:r>
              <a:rPr lang="es-ES_tradnl" sz="1400" dirty="0" smtClean="0">
                <a:solidFill>
                  <a:schemeClr val="bg1"/>
                </a:solidFill>
                <a:latin typeface="News Gothic MT"/>
                <a:cs typeface="News Gothic MT"/>
              </a:rPr>
              <a:t> and </a:t>
            </a:r>
            <a:r>
              <a:rPr lang="es-ES_tradnl" sz="1400" dirty="0" err="1" smtClean="0">
                <a:solidFill>
                  <a:schemeClr val="bg1"/>
                </a:solidFill>
                <a:latin typeface="News Gothic MT"/>
                <a:cs typeface="News Gothic MT"/>
              </a:rPr>
              <a:t>without</a:t>
            </a:r>
            <a:r>
              <a:rPr lang="es-ES_tradnl" sz="1400" dirty="0" smtClean="0">
                <a:solidFill>
                  <a:schemeClr val="bg1"/>
                </a:solidFill>
                <a:latin typeface="News Gothic MT"/>
                <a:cs typeface="News Gothic MT"/>
              </a:rPr>
              <a:t> </a:t>
            </a:r>
            <a:r>
              <a:rPr lang="es-ES_tradnl" sz="1400" dirty="0" err="1" smtClean="0">
                <a:solidFill>
                  <a:schemeClr val="bg1"/>
                </a:solidFill>
                <a:latin typeface="News Gothic MT"/>
                <a:cs typeface="News Gothic MT"/>
              </a:rPr>
              <a:t>incidents</a:t>
            </a:r>
            <a:r>
              <a:rPr lang="es-ES_tradnl" sz="1400" dirty="0" smtClean="0">
                <a:solidFill>
                  <a:schemeClr val="bg1"/>
                </a:solidFill>
                <a:latin typeface="News Gothic MT"/>
                <a:cs typeface="News Gothic MT"/>
              </a:rPr>
              <a:t>"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03512" y="3379148"/>
            <a:ext cx="30291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rgbClr val="595959"/>
                </a:solidFill>
                <a:latin typeface="News Gothic MT"/>
                <a:cs typeface="News Gothic MT"/>
              </a:rPr>
              <a:t>Joan M. Cervera - NH Seguros (Barcelona)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03511" y="4394216"/>
            <a:ext cx="264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solidFill>
                  <a:srgbClr val="FFFFFF"/>
                </a:solidFill>
                <a:latin typeface="News Gothic MT"/>
                <a:cs typeface="News Gothic MT"/>
              </a:rPr>
              <a:t>“</a:t>
            </a:r>
            <a:r>
              <a:rPr lang="es-ES_tradnl" sz="1400" dirty="0" err="1" smtClean="0">
                <a:solidFill>
                  <a:srgbClr val="FFFFFF"/>
                </a:solidFill>
                <a:latin typeface="News Gothic MT"/>
                <a:cs typeface="News Gothic MT"/>
              </a:rPr>
              <a:t>My</a:t>
            </a:r>
            <a:r>
              <a:rPr lang="es-ES_tradnl" sz="1400" dirty="0" smtClean="0">
                <a:solidFill>
                  <a:srgbClr val="FFFFFF"/>
                </a:solidFill>
                <a:latin typeface="News Gothic MT"/>
                <a:cs typeface="News Gothic MT"/>
              </a:rPr>
              <a:t> case </a:t>
            </a:r>
            <a:r>
              <a:rPr lang="es-ES_tradnl" sz="1400" dirty="0" err="1" smtClean="0">
                <a:solidFill>
                  <a:srgbClr val="FFFFFF"/>
                </a:solidFill>
                <a:latin typeface="News Gothic MT"/>
                <a:cs typeface="News Gothic MT"/>
              </a:rPr>
              <a:t>was</a:t>
            </a:r>
            <a:r>
              <a:rPr lang="es-ES_tradnl" sz="1400" dirty="0" smtClean="0">
                <a:solidFill>
                  <a:srgbClr val="FFFFFF"/>
                </a:solidFill>
                <a:latin typeface="News Gothic MT"/>
                <a:cs typeface="News Gothic MT"/>
              </a:rPr>
              <a:t> </a:t>
            </a:r>
            <a:r>
              <a:rPr lang="es-ES_tradnl" sz="1400" dirty="0" err="1" smtClean="0">
                <a:solidFill>
                  <a:srgbClr val="FFFFFF"/>
                </a:solidFill>
                <a:latin typeface="News Gothic MT"/>
                <a:cs typeface="News Gothic MT"/>
              </a:rPr>
              <a:t>complicated</a:t>
            </a:r>
            <a:r>
              <a:rPr lang="es-ES_tradnl" sz="1400" dirty="0" smtClean="0">
                <a:solidFill>
                  <a:srgbClr val="FFFFFF"/>
                </a:solidFill>
                <a:latin typeface="News Gothic MT"/>
                <a:cs typeface="News Gothic MT"/>
              </a:rPr>
              <a:t> </a:t>
            </a:r>
            <a:r>
              <a:rPr lang="es-ES_tradnl" sz="1400" dirty="0" err="1" smtClean="0">
                <a:solidFill>
                  <a:srgbClr val="FFFFFF"/>
                </a:solidFill>
                <a:latin typeface="News Gothic MT"/>
                <a:cs typeface="News Gothic MT"/>
              </a:rPr>
              <a:t>but</a:t>
            </a:r>
            <a:r>
              <a:rPr lang="es-ES_tradnl" sz="1400" dirty="0" smtClean="0">
                <a:solidFill>
                  <a:srgbClr val="FFFFFF"/>
                </a:solidFill>
                <a:latin typeface="News Gothic MT"/>
                <a:cs typeface="News Gothic MT"/>
              </a:rPr>
              <a:t> </a:t>
            </a:r>
            <a:r>
              <a:rPr lang="es-ES_tradnl" sz="1400" dirty="0" err="1" smtClean="0">
                <a:solidFill>
                  <a:srgbClr val="FFFFFF"/>
                </a:solidFill>
                <a:latin typeface="News Gothic MT"/>
                <a:cs typeface="News Gothic MT"/>
              </a:rPr>
              <a:t>they</a:t>
            </a:r>
            <a:r>
              <a:rPr lang="es-ES_tradnl" sz="1400" dirty="0" smtClean="0">
                <a:solidFill>
                  <a:srgbClr val="FFFFFF"/>
                </a:solidFill>
                <a:latin typeface="News Gothic MT"/>
                <a:cs typeface="News Gothic MT"/>
              </a:rPr>
              <a:t> </a:t>
            </a:r>
            <a:r>
              <a:rPr lang="es-ES_tradnl" sz="1400" dirty="0" err="1" smtClean="0">
                <a:solidFill>
                  <a:srgbClr val="FFFFFF"/>
                </a:solidFill>
                <a:latin typeface="News Gothic MT"/>
                <a:cs typeface="News Gothic MT"/>
              </a:rPr>
              <a:t>did</a:t>
            </a:r>
            <a:r>
              <a:rPr lang="es-ES_tradnl" sz="1400" dirty="0" smtClean="0">
                <a:solidFill>
                  <a:srgbClr val="FFFFFF"/>
                </a:solidFill>
                <a:latin typeface="News Gothic MT"/>
                <a:cs typeface="News Gothic MT"/>
              </a:rPr>
              <a:t> </a:t>
            </a:r>
            <a:r>
              <a:rPr lang="es-ES_tradnl" sz="1400" dirty="0" err="1" smtClean="0">
                <a:solidFill>
                  <a:srgbClr val="FFFFFF"/>
                </a:solidFill>
                <a:latin typeface="News Gothic MT"/>
                <a:cs typeface="News Gothic MT"/>
              </a:rPr>
              <a:t>it</a:t>
            </a:r>
            <a:r>
              <a:rPr lang="es-ES_tradnl" sz="1400" dirty="0" smtClean="0">
                <a:solidFill>
                  <a:srgbClr val="FFFFFF"/>
                </a:solidFill>
                <a:latin typeface="News Gothic MT"/>
                <a:cs typeface="News Gothic MT"/>
              </a:rPr>
              <a:t> </a:t>
            </a:r>
            <a:r>
              <a:rPr lang="es-ES_tradnl" sz="1400" dirty="0" err="1" smtClean="0">
                <a:solidFill>
                  <a:srgbClr val="FFFFFF"/>
                </a:solidFill>
                <a:latin typeface="News Gothic MT"/>
                <a:cs typeface="News Gothic MT"/>
              </a:rPr>
              <a:t>all</a:t>
            </a:r>
            <a:r>
              <a:rPr lang="es-ES_tradnl" sz="1400" dirty="0" smtClean="0">
                <a:solidFill>
                  <a:srgbClr val="FFFFFF"/>
                </a:solidFill>
                <a:latin typeface="News Gothic MT"/>
                <a:cs typeface="News Gothic MT"/>
              </a:rPr>
              <a:t> </a:t>
            </a:r>
            <a:r>
              <a:rPr lang="es-ES_tradnl" sz="1400" dirty="0" err="1" smtClean="0">
                <a:solidFill>
                  <a:srgbClr val="FFFFFF"/>
                </a:solidFill>
                <a:latin typeface="News Gothic MT"/>
                <a:cs typeface="News Gothic MT"/>
              </a:rPr>
              <a:t>very</a:t>
            </a:r>
            <a:r>
              <a:rPr lang="es-ES_tradnl" sz="1400" dirty="0" smtClean="0">
                <a:solidFill>
                  <a:srgbClr val="FFFFFF"/>
                </a:solidFill>
                <a:latin typeface="News Gothic MT"/>
                <a:cs typeface="News Gothic MT"/>
              </a:rPr>
              <a:t> </a:t>
            </a:r>
            <a:r>
              <a:rPr lang="es-ES_tradnl" sz="1400" dirty="0" err="1" smtClean="0">
                <a:solidFill>
                  <a:srgbClr val="FFFFFF"/>
                </a:solidFill>
                <a:latin typeface="News Gothic MT"/>
                <a:cs typeface="News Gothic MT"/>
              </a:rPr>
              <a:t>easy</a:t>
            </a:r>
            <a:r>
              <a:rPr lang="es-ES_tradnl" sz="1400" dirty="0" smtClean="0">
                <a:solidFill>
                  <a:srgbClr val="FFFFFF"/>
                </a:solidFill>
                <a:latin typeface="News Gothic MT"/>
                <a:cs typeface="News Gothic MT"/>
              </a:rPr>
              <a:t> to me "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03511" y="5107116"/>
            <a:ext cx="264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>
                <a:solidFill>
                  <a:srgbClr val="595959"/>
                </a:solidFill>
                <a:latin typeface="News Gothic MT"/>
                <a:cs typeface="News Gothic MT"/>
              </a:rPr>
              <a:t>Maite</a:t>
            </a:r>
            <a:r>
              <a:rPr lang="fr-FR" sz="1000" dirty="0">
                <a:solidFill>
                  <a:srgbClr val="595959"/>
                </a:solidFill>
                <a:latin typeface="News Gothic MT"/>
                <a:cs typeface="News Gothic MT"/>
              </a:rPr>
              <a:t> </a:t>
            </a:r>
            <a:r>
              <a:rPr lang="fr-FR" sz="1000" dirty="0" err="1">
                <a:solidFill>
                  <a:srgbClr val="595959"/>
                </a:solidFill>
                <a:latin typeface="News Gothic MT"/>
                <a:cs typeface="News Gothic MT"/>
              </a:rPr>
              <a:t>Climent</a:t>
            </a:r>
            <a:r>
              <a:rPr lang="fr-FR" sz="1000" dirty="0">
                <a:solidFill>
                  <a:srgbClr val="595959"/>
                </a:solidFill>
                <a:latin typeface="News Gothic MT"/>
                <a:cs typeface="News Gothic MT"/>
              </a:rPr>
              <a:t> (Alicante)</a:t>
            </a:r>
            <a:endParaRPr lang="es-ES_tradnl" sz="1000" dirty="0">
              <a:solidFill>
                <a:srgbClr val="595959"/>
              </a:solidFill>
              <a:latin typeface="News Gothic MT"/>
              <a:cs typeface="News Gothic M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89" y="2723761"/>
            <a:ext cx="916430" cy="9274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723761"/>
            <a:ext cx="916429" cy="92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920" y="2421468"/>
            <a:ext cx="9906000" cy="39877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alpha val="21000"/>
                </a:schemeClr>
              </a:gs>
              <a:gs pos="99000">
                <a:schemeClr val="bg1">
                  <a:alpha val="21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42999" y="2307168"/>
            <a:ext cx="5549901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oc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05" y="217660"/>
            <a:ext cx="1272218" cy="192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01248" y="6544702"/>
            <a:ext cx="18004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800" dirty="0" smtClean="0">
                <a:solidFill>
                  <a:srgbClr val="0D0D0D"/>
                </a:solidFill>
              </a:rPr>
              <a:t>Judith Giner | Pitch </a:t>
            </a:r>
            <a:r>
              <a:rPr lang="es-ES" sz="800" dirty="0" err="1" smtClean="0">
                <a:solidFill>
                  <a:srgbClr val="0D0D0D"/>
                </a:solidFill>
              </a:rPr>
              <a:t>Deck</a:t>
            </a:r>
            <a:r>
              <a:rPr lang="es-ES" sz="800" dirty="0" smtClean="0">
                <a:solidFill>
                  <a:srgbClr val="0D0D0D"/>
                </a:solidFill>
              </a:rPr>
              <a:t> 2017-02 V1.0</a:t>
            </a:r>
            <a:endParaRPr lang="en-US" sz="800" dirty="0">
              <a:solidFill>
                <a:srgbClr val="0D0D0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804" y="6544702"/>
            <a:ext cx="20185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Bequest</a:t>
            </a:r>
            <a:r>
              <a:rPr lang="es-E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Digital Trust, S.L</a:t>
            </a:r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|  CONFIDENCIAL</a:t>
            </a: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2998" y="1449455"/>
            <a:ext cx="487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PROBLEM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News Gothic MT"/>
              <a:cs typeface="News Gothic M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68400" y="2667875"/>
            <a:ext cx="52959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ES_tradnl" sz="1600" b="1" dirty="0" err="1" smtClean="0">
                <a:solidFill>
                  <a:srgbClr val="D46666"/>
                </a:solidFill>
                <a:latin typeface="Arial"/>
                <a:cs typeface="Arial"/>
              </a:rPr>
              <a:t>Increased</a:t>
            </a:r>
            <a:r>
              <a:rPr lang="es-ES_tradnl" sz="1600" b="1" dirty="0" smtClean="0">
                <a:solidFill>
                  <a:srgbClr val="D46666"/>
                </a:solidFill>
                <a:latin typeface="Arial"/>
                <a:cs typeface="Arial"/>
              </a:rPr>
              <a:t> use </a:t>
            </a:r>
            <a:r>
              <a:rPr lang="es-ES_tradnl" sz="1600" dirty="0" smtClean="0">
                <a:latin typeface="Arial"/>
                <a:cs typeface="Arial"/>
              </a:rPr>
              <a:t>of internet and </a:t>
            </a:r>
            <a:r>
              <a:rPr lang="es-ES_tradnl" sz="1600" dirty="0" err="1" smtClean="0">
                <a:latin typeface="Arial"/>
                <a:cs typeface="Arial"/>
              </a:rPr>
              <a:t>the</a:t>
            </a:r>
            <a:r>
              <a:rPr lang="es-ES_tradnl" sz="1600" dirty="0" smtClean="0">
                <a:latin typeface="Arial"/>
                <a:cs typeface="Arial"/>
              </a:rPr>
              <a:t> </a:t>
            </a:r>
            <a:r>
              <a:rPr lang="es-ES_tradnl" sz="1600" dirty="0" err="1" smtClean="0">
                <a:latin typeface="Arial"/>
                <a:cs typeface="Arial"/>
              </a:rPr>
              <a:t>contents</a:t>
            </a:r>
            <a:endParaRPr lang="es-ES_tradnl" sz="1600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es-ES_tradnl" sz="1600" b="1" dirty="0" smtClean="0">
              <a:solidFill>
                <a:srgbClr val="D46666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s-ES_tradnl" sz="1600" b="1" dirty="0" smtClean="0">
                <a:solidFill>
                  <a:srgbClr val="D46666"/>
                </a:solidFill>
                <a:latin typeface="Arial"/>
                <a:cs typeface="Arial"/>
              </a:rPr>
              <a:t>Online </a:t>
            </a:r>
            <a:r>
              <a:rPr lang="es-ES_tradnl" sz="1600" b="1" dirty="0" err="1" smtClean="0">
                <a:solidFill>
                  <a:srgbClr val="D46666"/>
                </a:solidFill>
                <a:latin typeface="Arial"/>
                <a:cs typeface="Arial"/>
              </a:rPr>
              <a:t>reputation</a:t>
            </a:r>
            <a:r>
              <a:rPr lang="es-ES_tradnl" sz="1600" b="1" dirty="0" smtClean="0">
                <a:solidFill>
                  <a:srgbClr val="D46666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without</a:t>
            </a:r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control, </a:t>
            </a:r>
            <a:r>
              <a:rPr lang="es-ES_tradnl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also</a:t>
            </a:r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post-Mortem</a:t>
            </a:r>
          </a:p>
          <a:p>
            <a:pPr>
              <a:lnSpc>
                <a:spcPct val="120000"/>
              </a:lnSpc>
            </a:pPr>
            <a:endParaRPr lang="es-ES_tradnl" sz="1600" b="1" dirty="0" smtClean="0">
              <a:solidFill>
                <a:srgbClr val="D46666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s-ES_tradnl" sz="1600" b="1" dirty="0" err="1" smtClean="0">
                <a:solidFill>
                  <a:srgbClr val="D46666"/>
                </a:solidFill>
                <a:latin typeface="Arial"/>
                <a:cs typeface="Arial"/>
              </a:rPr>
              <a:t>Family</a:t>
            </a:r>
            <a:r>
              <a:rPr lang="es-ES_tradnl" sz="1600" b="1" dirty="0" smtClean="0">
                <a:solidFill>
                  <a:srgbClr val="D46666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D46666"/>
                </a:solidFill>
                <a:latin typeface="Arial"/>
                <a:cs typeface="Arial"/>
              </a:rPr>
              <a:t>ignorance</a:t>
            </a:r>
            <a:r>
              <a:rPr lang="es-ES_tradnl" sz="1600" b="1" dirty="0" smtClean="0">
                <a:solidFill>
                  <a:srgbClr val="D46666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faced</a:t>
            </a:r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with</a:t>
            </a:r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</a:t>
            </a:r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decease</a:t>
            </a:r>
            <a:endParaRPr lang="es-ES_tradnl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es-ES_tradnl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s-ES_tradnl" sz="1600" b="1" dirty="0" err="1" smtClean="0">
                <a:solidFill>
                  <a:srgbClr val="D46666"/>
                </a:solidFill>
                <a:latin typeface="Arial"/>
                <a:cs typeface="Arial"/>
              </a:rPr>
              <a:t>Crimes</a:t>
            </a:r>
            <a:r>
              <a:rPr lang="es-ES_tradnl" sz="1600" b="1" dirty="0" smtClean="0">
                <a:solidFill>
                  <a:srgbClr val="D46666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agaisnt</a:t>
            </a:r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</a:t>
            </a:r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image</a:t>
            </a:r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and </a:t>
            </a:r>
            <a:r>
              <a:rPr lang="es-ES_tradnl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</a:t>
            </a:r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privacy</a:t>
            </a:r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</a:t>
            </a:r>
            <a:r>
              <a:rPr lang="es-ES_tradnl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piratery</a:t>
            </a:r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…</a:t>
            </a:r>
            <a:endParaRPr lang="es-ES_tradnl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361" y="811468"/>
            <a:ext cx="9292805" cy="5606233"/>
          </a:xfrm>
          <a:prstGeom prst="rect">
            <a:avLst/>
          </a:prstGeom>
        </p:spPr>
      </p:pic>
      <p:pic>
        <p:nvPicPr>
          <p:cNvPr id="14" name="Picture 13" descr="Señal alerta pira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839" y="609600"/>
            <a:ext cx="1780922" cy="17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-469900" y="2261059"/>
            <a:ext cx="9906000" cy="39877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alpha val="21000"/>
                </a:schemeClr>
              </a:gs>
              <a:gs pos="99000">
                <a:schemeClr val="bg1">
                  <a:alpha val="21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13837080" y="4961468"/>
            <a:ext cx="9906000" cy="39877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alpha val="21000"/>
                </a:schemeClr>
              </a:gs>
              <a:gs pos="99000">
                <a:schemeClr val="bg1">
                  <a:alpha val="21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42999" y="2637368"/>
            <a:ext cx="7607301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oc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05" y="217660"/>
            <a:ext cx="1272218" cy="192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01248" y="6544702"/>
            <a:ext cx="18004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800" dirty="0" smtClean="0">
                <a:solidFill>
                  <a:srgbClr val="0D0D0D"/>
                </a:solidFill>
              </a:rPr>
              <a:t>Judith Giner | Pitch </a:t>
            </a:r>
            <a:r>
              <a:rPr lang="es-ES" sz="800" dirty="0" err="1" smtClean="0">
                <a:solidFill>
                  <a:srgbClr val="0D0D0D"/>
                </a:solidFill>
              </a:rPr>
              <a:t>Deck</a:t>
            </a:r>
            <a:r>
              <a:rPr lang="es-ES" sz="800" dirty="0" smtClean="0">
                <a:solidFill>
                  <a:srgbClr val="0D0D0D"/>
                </a:solidFill>
              </a:rPr>
              <a:t> 2017-02 V1.0</a:t>
            </a:r>
            <a:endParaRPr lang="en-US" sz="800" dirty="0">
              <a:solidFill>
                <a:srgbClr val="0D0D0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804" y="6544702"/>
            <a:ext cx="20185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Bequest</a:t>
            </a:r>
            <a:r>
              <a:rPr lang="es-E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Digital Trust, S.L</a:t>
            </a:r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|  CONFIDENCIAL</a:t>
            </a: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2998" y="1525655"/>
            <a:ext cx="487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SOLUTION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News Gothic MT"/>
              <a:cs typeface="News Gothic M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17698" y="3058430"/>
            <a:ext cx="2209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EXECUTOR </a:t>
            </a:r>
            <a:endParaRPr lang="es-ES_tradnl" sz="2000" b="1" dirty="0">
              <a:solidFill>
                <a:schemeClr val="tx1">
                  <a:lumMod val="65000"/>
                  <a:lumOff val="35000"/>
                </a:schemeClr>
              </a:solidFill>
              <a:latin typeface="News Gothic MT"/>
              <a:cs typeface="News Gothic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98" y="2177876"/>
            <a:ext cx="8204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D46666"/>
                </a:solidFill>
                <a:latin typeface="News Gothic MT"/>
                <a:cs typeface="News Gothic MT"/>
              </a:rPr>
              <a:t>A WEB PLATAFORM WHERE TO MANAGE DIGITAL WILLS</a:t>
            </a:r>
            <a:endParaRPr lang="en-US" sz="1600" b="1" dirty="0">
              <a:solidFill>
                <a:srgbClr val="D46666"/>
              </a:solidFill>
              <a:latin typeface="News Gothic MT"/>
              <a:cs typeface="News Gothic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17698" y="3414735"/>
            <a:ext cx="2362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Advice</a:t>
            </a:r>
            <a:r>
              <a:rPr lang="es-ES_tradn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and </a:t>
            </a:r>
            <a:r>
              <a:rPr lang="es-ES_tradn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administration</a:t>
            </a:r>
            <a:r>
              <a:rPr lang="es-ES_tradn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of </a:t>
            </a:r>
            <a:r>
              <a:rPr lang="es-ES_tradn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</a:t>
            </a:r>
            <a:r>
              <a:rPr lang="es-ES_tradn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digital </a:t>
            </a:r>
            <a:r>
              <a:rPr lang="es-ES_tradn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assets</a:t>
            </a: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72098" y="3058430"/>
            <a:ext cx="30626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PROTECTION</a:t>
            </a:r>
            <a:endParaRPr lang="es-ES_tradnl" sz="2000" b="1" dirty="0">
              <a:solidFill>
                <a:schemeClr val="tx1">
                  <a:lumMod val="65000"/>
                  <a:lumOff val="35000"/>
                </a:schemeClr>
              </a:solidFill>
              <a:latin typeface="News Gothic MT"/>
              <a:cs typeface="News Gothic M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72098" y="3414735"/>
            <a:ext cx="2946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· </a:t>
            </a:r>
            <a:r>
              <a:rPr lang="es-ES_tradn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Online </a:t>
            </a:r>
            <a:r>
              <a:rPr lang="es-ES_tradn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Reputation</a:t>
            </a: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s-ES_tradn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· </a:t>
            </a:r>
            <a:r>
              <a:rPr lang="es-ES_tradn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Fundamental </a:t>
            </a:r>
            <a:r>
              <a:rPr lang="es-ES_tradn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rights</a:t>
            </a: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17698" y="4379230"/>
            <a:ext cx="2565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DIGITAL TESTAMENT</a:t>
            </a:r>
            <a:endParaRPr lang="es-ES_tradnl" sz="2000" b="1" dirty="0">
              <a:solidFill>
                <a:schemeClr val="tx1">
                  <a:lumMod val="65000"/>
                  <a:lumOff val="35000"/>
                </a:schemeClr>
              </a:solidFill>
              <a:latin typeface="News Gothic MT"/>
              <a:cs typeface="News Gothic M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17698" y="5010916"/>
            <a:ext cx="22860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Complementing</a:t>
            </a:r>
            <a:r>
              <a:rPr lang="es-ES_tradn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</a:t>
            </a:r>
            <a:r>
              <a:rPr lang="es-ES_tradn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traditional</a:t>
            </a: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72098" y="4389968"/>
            <a:ext cx="2946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QUIET FAMILY</a:t>
            </a:r>
            <a:endParaRPr lang="es-ES_tradnl" sz="2000" b="1" dirty="0">
              <a:solidFill>
                <a:schemeClr val="tx1">
                  <a:lumMod val="65000"/>
                  <a:lumOff val="35000"/>
                </a:schemeClr>
              </a:solidFill>
              <a:latin typeface="News Gothic MT"/>
              <a:cs typeface="News Gothic M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97498" y="4822968"/>
            <a:ext cx="33528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 the moment of the decease </a:t>
            </a: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 descr="Testamento Digi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58" y="4435949"/>
            <a:ext cx="550984" cy="7551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4432255"/>
            <a:ext cx="647700" cy="5847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58" y="3080318"/>
            <a:ext cx="550984" cy="7424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3131117"/>
            <a:ext cx="647699" cy="74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-6351" y="2421468"/>
            <a:ext cx="9906000" cy="39877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alpha val="21000"/>
                </a:schemeClr>
              </a:gs>
              <a:gs pos="99000">
                <a:schemeClr val="bg1">
                  <a:alpha val="21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42999" y="2510368"/>
            <a:ext cx="7607301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Icono mundo Intern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179535"/>
            <a:ext cx="4851400" cy="48514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13837080" y="4961468"/>
            <a:ext cx="9906000" cy="39877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alpha val="21000"/>
                </a:schemeClr>
              </a:gs>
              <a:gs pos="99000">
                <a:schemeClr val="bg1">
                  <a:alpha val="21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oci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05" y="217660"/>
            <a:ext cx="1272218" cy="192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01248" y="6544702"/>
            <a:ext cx="18004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800" dirty="0" smtClean="0">
                <a:solidFill>
                  <a:srgbClr val="0D0D0D"/>
                </a:solidFill>
              </a:rPr>
              <a:t>Judith Giner | Pitch </a:t>
            </a:r>
            <a:r>
              <a:rPr lang="es-ES" sz="800" dirty="0" err="1" smtClean="0">
                <a:solidFill>
                  <a:srgbClr val="0D0D0D"/>
                </a:solidFill>
              </a:rPr>
              <a:t>Deck</a:t>
            </a:r>
            <a:r>
              <a:rPr lang="es-ES" sz="800" dirty="0" smtClean="0">
                <a:solidFill>
                  <a:srgbClr val="0D0D0D"/>
                </a:solidFill>
              </a:rPr>
              <a:t> 2017-02 V1.0</a:t>
            </a:r>
            <a:endParaRPr lang="en-US" sz="800" dirty="0">
              <a:solidFill>
                <a:srgbClr val="0D0D0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804" y="6544702"/>
            <a:ext cx="20185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Bequest</a:t>
            </a:r>
            <a:r>
              <a:rPr lang="es-E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Digital Trust, S.L</a:t>
            </a:r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|  CONFIDENCIAL</a:t>
            </a: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2998" y="1436755"/>
            <a:ext cx="3175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VALIDATION OF THE </a:t>
            </a:r>
            <a:r>
              <a:rPr lang="es-ES_tradn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MARKET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News Gothic MT"/>
              <a:cs typeface="News Gothic M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57400" y="2875240"/>
            <a:ext cx="3594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RECEIVES 120.000 APPLICATIONS OF RIGHT TO OBLIVION IN 3 MONTHS</a:t>
            </a:r>
            <a:endParaRPr lang="es-ES_tradnl" sz="1600" dirty="0">
              <a:solidFill>
                <a:schemeClr val="tx1">
                  <a:lumMod val="65000"/>
                  <a:lumOff val="35000"/>
                </a:schemeClr>
              </a:solidFill>
              <a:latin typeface="News Gothic MT"/>
              <a:cs typeface="News Gothic MT"/>
            </a:endParaRPr>
          </a:p>
        </p:txBody>
      </p:sp>
      <p:pic>
        <p:nvPicPr>
          <p:cNvPr id="40" name="Picture 39" descr="google-logo-1200x6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11" y="2856293"/>
            <a:ext cx="527095" cy="540000"/>
          </a:xfrm>
          <a:prstGeom prst="rect">
            <a:avLst/>
          </a:prstGeom>
        </p:spPr>
      </p:pic>
      <p:pic>
        <p:nvPicPr>
          <p:cNvPr id="41" name="Picture 40" descr="facebook-announces-clickable-hashtags--resolution-media-1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43" y="3742184"/>
            <a:ext cx="565201" cy="5400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2057400" y="3720649"/>
            <a:ext cx="2527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EACH MINUTE DIE 3 USERS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057400" y="4584249"/>
            <a:ext cx="25273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422.568 DEC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EASES</a:t>
            </a:r>
            <a:r>
              <a:rPr lang="hr-H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IN</a:t>
            </a:r>
            <a:r>
              <a:rPr lang="hr-H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SPAIN IN</a:t>
            </a:r>
            <a:r>
              <a:rPr lang="hr-H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 2015</a:t>
            </a:r>
            <a:endParaRPr lang="de-DE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News Gothic MT"/>
              <a:cs typeface="News Gothic MT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68" y="4609649"/>
            <a:ext cx="540000" cy="54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57400" y="5222529"/>
            <a:ext cx="5118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3.000.000 </a:t>
            </a: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&gt;</a:t>
            </a:r>
            <a:r>
              <a:rPr lang="es-ES_tradn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 </a:t>
            </a: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45 </a:t>
            </a:r>
            <a:r>
              <a:rPr lang="es-ES_tradn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YEARS OLD AND WITH TECHNOLOGICAL PROFILE HAVE MADE TESTAMENT</a:t>
            </a:r>
            <a:endParaRPr lang="de-DE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News Gothic MT"/>
              <a:cs typeface="News Gothic M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006600" y="4609649"/>
            <a:ext cx="0" cy="1105351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2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5920" y="2421468"/>
            <a:ext cx="9906000" cy="39877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alpha val="21000"/>
                </a:schemeClr>
              </a:gs>
              <a:gs pos="99000">
                <a:schemeClr val="bg1">
                  <a:alpha val="21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400300" y="4812471"/>
            <a:ext cx="3429001" cy="38608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400300" y="4370858"/>
            <a:ext cx="3429001" cy="38608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19201" y="4812471"/>
            <a:ext cx="1142999" cy="3860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1" y="4370858"/>
            <a:ext cx="1142999" cy="3860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42999" y="2510368"/>
            <a:ext cx="7607301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Icono mundo Intern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179535"/>
            <a:ext cx="4851400" cy="48514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13837080" y="4961468"/>
            <a:ext cx="9906000" cy="39877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alpha val="21000"/>
                </a:schemeClr>
              </a:gs>
              <a:gs pos="99000">
                <a:schemeClr val="bg1">
                  <a:alpha val="21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oci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05" y="217660"/>
            <a:ext cx="1272218" cy="192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01248" y="6544702"/>
            <a:ext cx="18004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800" dirty="0" smtClean="0">
                <a:solidFill>
                  <a:srgbClr val="0D0D0D"/>
                </a:solidFill>
              </a:rPr>
              <a:t>Judith Giner | Pitch </a:t>
            </a:r>
            <a:r>
              <a:rPr lang="es-ES" sz="800" dirty="0" err="1" smtClean="0">
                <a:solidFill>
                  <a:srgbClr val="0D0D0D"/>
                </a:solidFill>
              </a:rPr>
              <a:t>Deck</a:t>
            </a:r>
            <a:r>
              <a:rPr lang="es-ES" sz="800" dirty="0" smtClean="0">
                <a:solidFill>
                  <a:srgbClr val="0D0D0D"/>
                </a:solidFill>
              </a:rPr>
              <a:t> 2017-02 V1.0</a:t>
            </a:r>
            <a:endParaRPr lang="en-US" sz="800" dirty="0">
              <a:solidFill>
                <a:srgbClr val="0D0D0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804" y="6544702"/>
            <a:ext cx="20185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Bequest</a:t>
            </a:r>
            <a:r>
              <a:rPr lang="es-E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Digital Trust, S.L</a:t>
            </a:r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|  CONFIDENCIAL</a:t>
            </a: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2998" y="1436755"/>
            <a:ext cx="3175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SIZE OF THE </a:t>
            </a:r>
          </a:p>
          <a:p>
            <a:r>
              <a:rPr lang="es-ES_tradn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MARKET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News Gothic MT"/>
              <a:cs typeface="News Gothic M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9201" y="4396258"/>
            <a:ext cx="10540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  <a:latin typeface="News Gothic MT"/>
                <a:cs typeface="News Gothic MT"/>
              </a:rPr>
              <a:t>92%</a:t>
            </a:r>
            <a:endParaRPr lang="es-ES_tradnl" sz="1600" b="1" dirty="0">
              <a:solidFill>
                <a:schemeClr val="bg1"/>
              </a:solidFill>
              <a:latin typeface="News Gothic MT"/>
              <a:cs typeface="News Gothic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98" y="2643599"/>
            <a:ext cx="5016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rgbClr val="D46666"/>
                </a:solidFill>
                <a:latin typeface="News Gothic MT"/>
                <a:cs typeface="News Gothic MT"/>
              </a:rPr>
              <a:t>In </a:t>
            </a:r>
            <a:r>
              <a:rPr lang="es-ES_tradnl" sz="1600" b="1" dirty="0">
                <a:solidFill>
                  <a:srgbClr val="D46666"/>
                </a:solidFill>
                <a:latin typeface="News Gothic MT"/>
                <a:cs typeface="News Gothic MT"/>
              </a:rPr>
              <a:t>10 </a:t>
            </a:r>
            <a:r>
              <a:rPr lang="es-ES_tradnl" sz="1600" b="1" dirty="0" err="1" smtClean="0">
                <a:solidFill>
                  <a:srgbClr val="D46666"/>
                </a:solidFill>
                <a:latin typeface="News Gothic MT"/>
                <a:cs typeface="News Gothic MT"/>
              </a:rPr>
              <a:t>years</a:t>
            </a:r>
            <a:r>
              <a:rPr lang="es-ES_tradnl" sz="1600" b="1" dirty="0" smtClean="0">
                <a:solidFill>
                  <a:srgbClr val="D46666"/>
                </a:solidFill>
                <a:latin typeface="News Gothic MT"/>
                <a:cs typeface="News Gothic MT"/>
              </a:rPr>
              <a:t> </a:t>
            </a:r>
            <a:r>
              <a:rPr lang="es-ES_tradnl" sz="1600" b="1" dirty="0" err="1" smtClean="0">
                <a:solidFill>
                  <a:srgbClr val="D46666"/>
                </a:solidFill>
                <a:latin typeface="News Gothic MT"/>
                <a:cs typeface="News Gothic MT"/>
              </a:rPr>
              <a:t>all</a:t>
            </a:r>
            <a:r>
              <a:rPr lang="es-ES_tradnl" sz="1600" b="1" dirty="0" smtClean="0">
                <a:solidFill>
                  <a:srgbClr val="D46666"/>
                </a:solidFill>
                <a:latin typeface="News Gothic MT"/>
                <a:cs typeface="News Gothic MT"/>
              </a:rPr>
              <a:t> </a:t>
            </a:r>
            <a:r>
              <a:rPr lang="es-ES_tradnl" sz="1600" b="1" dirty="0" err="1" smtClean="0">
                <a:solidFill>
                  <a:srgbClr val="D46666"/>
                </a:solidFill>
                <a:latin typeface="News Gothic MT"/>
                <a:cs typeface="News Gothic MT"/>
              </a:rPr>
              <a:t>worldwide</a:t>
            </a:r>
            <a:r>
              <a:rPr lang="es-ES_tradnl" sz="1600" b="1" dirty="0" smtClean="0">
                <a:solidFill>
                  <a:srgbClr val="D46666"/>
                </a:solidFill>
                <a:latin typeface="News Gothic MT"/>
                <a:cs typeface="News Gothic MT"/>
              </a:rPr>
              <a:t> </a:t>
            </a:r>
            <a:r>
              <a:rPr lang="es-ES_tradnl" sz="1600" b="1" dirty="0" err="1" smtClean="0">
                <a:solidFill>
                  <a:srgbClr val="D46666"/>
                </a:solidFill>
                <a:latin typeface="News Gothic MT"/>
                <a:cs typeface="News Gothic MT"/>
              </a:rPr>
              <a:t>population</a:t>
            </a:r>
            <a:endParaRPr lang="en-US" sz="1600" b="1" dirty="0">
              <a:solidFill>
                <a:srgbClr val="D46666"/>
              </a:solidFill>
              <a:latin typeface="News Gothic MT"/>
              <a:cs typeface="News Gothic M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42998" y="2890732"/>
            <a:ext cx="518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>
                <a:solidFill>
                  <a:srgbClr val="D46666"/>
                </a:solidFill>
                <a:latin typeface="News Gothic MT"/>
                <a:cs typeface="News Gothic MT"/>
              </a:rPr>
              <a:t>7.400.000.000</a:t>
            </a:r>
            <a:endParaRPr lang="en-US" sz="4800" b="1" dirty="0">
              <a:solidFill>
                <a:srgbClr val="D46666"/>
              </a:solidFill>
              <a:latin typeface="News Gothic MT"/>
              <a:cs typeface="News Gothic M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42998" y="3641352"/>
            <a:ext cx="4089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D46666"/>
                </a:solidFill>
                <a:latin typeface="News Gothic MT"/>
                <a:cs typeface="News Gothic MT"/>
              </a:rPr>
              <a:t>Will be users of internet</a:t>
            </a:r>
            <a:endParaRPr lang="en-US" sz="1600" b="1" dirty="0">
              <a:solidFill>
                <a:srgbClr val="D46666"/>
              </a:solidFill>
              <a:latin typeface="News Gothic MT"/>
              <a:cs typeface="News Gothic M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87601" y="4392993"/>
            <a:ext cx="35940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Will have a digital legacy</a:t>
            </a:r>
            <a:endParaRPr lang="es-ES_tradnl" sz="1600" dirty="0">
              <a:solidFill>
                <a:schemeClr val="tx1">
                  <a:lumMod val="65000"/>
                  <a:lumOff val="35000"/>
                </a:schemeClr>
              </a:solidFill>
              <a:latin typeface="News Gothic MT"/>
              <a:cs typeface="News Gothic M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9201" y="4843903"/>
            <a:ext cx="1371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  <a:latin typeface="News Gothic MT"/>
                <a:cs typeface="News Gothic MT"/>
              </a:rPr>
              <a:t>387 K</a:t>
            </a:r>
            <a:endParaRPr lang="es-ES_tradnl" sz="1600" b="1" dirty="0">
              <a:solidFill>
                <a:schemeClr val="bg1"/>
              </a:solidFill>
              <a:latin typeface="News Gothic MT"/>
              <a:cs typeface="News Gothic M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87601" y="4840638"/>
            <a:ext cx="35940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Deceases/year in Spain</a:t>
            </a:r>
            <a:endParaRPr lang="es-ES_tradnl" sz="1600" dirty="0">
              <a:solidFill>
                <a:schemeClr val="tx1">
                  <a:lumMod val="65000"/>
                  <a:lumOff val="35000"/>
                </a:schemeClr>
              </a:solidFill>
              <a:latin typeface="News Gothic MT"/>
              <a:cs typeface="News Gothic M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44848" y="5718902"/>
            <a:ext cx="49257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D46666"/>
                </a:solidFill>
                <a:latin typeface="Arial"/>
                <a:cs typeface="Arial"/>
              </a:rPr>
              <a:t>Facebook will have more die users than alive in the 2098</a:t>
            </a:r>
            <a:endParaRPr lang="es-ES_tradnl" sz="1200" dirty="0">
              <a:solidFill>
                <a:srgbClr val="D46666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00300" y="5261696"/>
            <a:ext cx="3429001" cy="38608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19201" y="5261696"/>
            <a:ext cx="1142999" cy="3860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219201" y="5293128"/>
            <a:ext cx="1625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  <a:latin typeface="News Gothic MT"/>
                <a:cs typeface="News Gothic MT"/>
              </a:rPr>
              <a:t>7.900 K</a:t>
            </a:r>
            <a:endParaRPr lang="es-ES_tradnl" sz="1600" b="1" dirty="0">
              <a:solidFill>
                <a:schemeClr val="bg1"/>
              </a:solidFill>
              <a:latin typeface="News Gothic MT"/>
              <a:cs typeface="News Gothic M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87601" y="5289863"/>
            <a:ext cx="3276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Death insurance in Spain</a:t>
            </a:r>
            <a:endParaRPr lang="es-ES_tradnl" sz="1600" dirty="0">
              <a:solidFill>
                <a:schemeClr val="tx1">
                  <a:lumMod val="65000"/>
                  <a:lumOff val="35000"/>
                </a:schemeClr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4291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1910188"/>
            <a:ext cx="9906000" cy="39877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alpha val="21000"/>
                </a:schemeClr>
              </a:gs>
              <a:gs pos="99000">
                <a:schemeClr val="bg1">
                  <a:alpha val="21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13837080" y="4961468"/>
            <a:ext cx="9906000" cy="39877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alpha val="21000"/>
                </a:schemeClr>
              </a:gs>
              <a:gs pos="99000">
                <a:schemeClr val="bg1">
                  <a:alpha val="21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42999" y="2178509"/>
            <a:ext cx="9232901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oc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05" y="217660"/>
            <a:ext cx="1272218" cy="192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01248" y="6544702"/>
            <a:ext cx="18004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800" dirty="0" smtClean="0">
                <a:solidFill>
                  <a:srgbClr val="0D0D0D"/>
                </a:solidFill>
              </a:rPr>
              <a:t>Judith Giner | Pitch </a:t>
            </a:r>
            <a:r>
              <a:rPr lang="es-ES" sz="800" dirty="0" err="1" smtClean="0">
                <a:solidFill>
                  <a:srgbClr val="0D0D0D"/>
                </a:solidFill>
              </a:rPr>
              <a:t>Deck</a:t>
            </a:r>
            <a:r>
              <a:rPr lang="es-ES" sz="800" dirty="0" smtClean="0">
                <a:solidFill>
                  <a:srgbClr val="0D0D0D"/>
                </a:solidFill>
              </a:rPr>
              <a:t> 2017-02 V1.0</a:t>
            </a:r>
            <a:endParaRPr lang="en-US" sz="800" dirty="0">
              <a:solidFill>
                <a:srgbClr val="0D0D0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804" y="6544702"/>
            <a:ext cx="20185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Bequest</a:t>
            </a:r>
            <a:r>
              <a:rPr lang="es-E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Digital Trust, S.L</a:t>
            </a:r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|  CONFIDENCIAL</a:t>
            </a: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2998" y="1436755"/>
            <a:ext cx="487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SERVICE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News Gothic MT"/>
              <a:cs typeface="News Gothic MT"/>
            </a:endParaRPr>
          </a:p>
        </p:txBody>
      </p:sp>
      <p:pic>
        <p:nvPicPr>
          <p:cNvPr id="6" name="Picture 5" descr="01 Resumen de Servici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15" y="2485368"/>
            <a:ext cx="2752283" cy="27724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681" y="2485368"/>
            <a:ext cx="2761821" cy="16579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2485368"/>
            <a:ext cx="2761820" cy="165790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880615" y="5318887"/>
            <a:ext cx="2763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D46666"/>
                </a:solidFill>
                <a:latin typeface="News Gothic MT"/>
                <a:cs typeface="News Gothic MT"/>
              </a:rPr>
              <a:t>¡DONE!</a:t>
            </a:r>
            <a:endParaRPr lang="es-ES_tradnl" sz="1600" dirty="0">
              <a:solidFill>
                <a:srgbClr val="D46666"/>
              </a:solidFill>
              <a:latin typeface="News Gothic MT"/>
              <a:cs typeface="News Gothic M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42999" y="4209796"/>
            <a:ext cx="1720852" cy="497076"/>
            <a:chOff x="1142999" y="4501896"/>
            <a:chExt cx="1720852" cy="497076"/>
          </a:xfrm>
        </p:grpSpPr>
        <p:sp>
          <p:nvSpPr>
            <p:cNvPr id="22" name="Rectangle 21"/>
            <p:cNvSpPr/>
            <p:nvPr/>
          </p:nvSpPr>
          <p:spPr>
            <a:xfrm>
              <a:off x="1142999" y="4501896"/>
              <a:ext cx="15684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600" dirty="0" smtClean="0">
                  <a:solidFill>
                    <a:srgbClr val="D46666"/>
                  </a:solidFill>
                  <a:latin typeface="News Gothic MT"/>
                  <a:cs typeface="News Gothic MT"/>
                </a:rPr>
                <a:t>REGISTER</a:t>
              </a:r>
              <a:endParaRPr lang="es-ES_tradnl" sz="1600" dirty="0">
                <a:solidFill>
                  <a:srgbClr val="D46666"/>
                </a:solidFill>
                <a:latin typeface="News Gothic MT"/>
                <a:cs typeface="News Gothic M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42999" y="4721973"/>
              <a:ext cx="172085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ws Gothic MT"/>
                  <a:cs typeface="News Gothic MT"/>
                </a:rPr>
                <a:t>Begins here</a:t>
              </a:r>
              <a:endParaRPr lang="es-ES_tradn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13381" y="4206552"/>
            <a:ext cx="1612719" cy="497076"/>
            <a:chOff x="4013381" y="4498652"/>
            <a:chExt cx="1612719" cy="497076"/>
          </a:xfrm>
        </p:grpSpPr>
        <p:sp>
          <p:nvSpPr>
            <p:cNvPr id="23" name="Rectangle 22"/>
            <p:cNvSpPr/>
            <p:nvPr/>
          </p:nvSpPr>
          <p:spPr>
            <a:xfrm>
              <a:off x="4013381" y="4498652"/>
              <a:ext cx="154921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600" dirty="0" smtClean="0">
                  <a:solidFill>
                    <a:srgbClr val="D46666"/>
                  </a:solidFill>
                  <a:latin typeface="News Gothic MT"/>
                  <a:cs typeface="News Gothic MT"/>
                </a:rPr>
                <a:t>MANAGES </a:t>
              </a:r>
              <a:endParaRPr lang="es-ES_tradnl" sz="1600" dirty="0">
                <a:solidFill>
                  <a:srgbClr val="D46666"/>
                </a:solidFill>
                <a:latin typeface="News Gothic MT"/>
                <a:cs typeface="News Gothic M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13381" y="4718729"/>
              <a:ext cx="161271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ws Gothic MT"/>
                  <a:cs typeface="News Gothic MT"/>
                </a:rPr>
                <a:t>Your</a:t>
              </a:r>
              <a:r>
                <a:rPr lang="es-ES_tradnl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ws Gothic MT"/>
                  <a:cs typeface="News Gothic MT"/>
                </a:rPr>
                <a:t> digital </a:t>
              </a:r>
              <a:r>
                <a:rPr lang="es-ES_tradnl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ws Gothic MT"/>
                  <a:cs typeface="News Gothic MT"/>
                </a:rPr>
                <a:t>legacy</a:t>
              </a:r>
              <a:endParaRPr lang="es-ES_tradn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880615" y="5538964"/>
            <a:ext cx="27247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Edit</a:t>
            </a:r>
            <a:r>
              <a:rPr lang="es-ES_tradn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when</a:t>
            </a:r>
            <a:r>
              <a:rPr lang="es-ES_tradn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you</a:t>
            </a:r>
            <a:r>
              <a:rPr lang="es-ES_tradn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 </a:t>
            </a:r>
            <a:r>
              <a:rPr lang="es-ES_tradnl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want</a:t>
            </a: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News Gothic MT"/>
              <a:cs typeface="News Gothic M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00682" y="2485368"/>
            <a:ext cx="2761820" cy="1655998"/>
          </a:xfrm>
          <a:prstGeom prst="rect">
            <a:avLst/>
          </a:prstGeom>
          <a:noFill/>
          <a:ln w="28575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81901" y="2485369"/>
            <a:ext cx="2761820" cy="2772431"/>
          </a:xfrm>
          <a:prstGeom prst="rect">
            <a:avLst/>
          </a:prstGeom>
          <a:noFill/>
          <a:ln w="28575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3308350" y="3904088"/>
            <a:ext cx="478368" cy="478368"/>
            <a:chOff x="3308350" y="4393818"/>
            <a:chExt cx="478368" cy="478368"/>
          </a:xfrm>
        </p:grpSpPr>
        <p:sp>
          <p:nvSpPr>
            <p:cNvPr id="39" name="Oval 38"/>
            <p:cNvSpPr/>
            <p:nvPr/>
          </p:nvSpPr>
          <p:spPr>
            <a:xfrm>
              <a:off x="3308350" y="4393818"/>
              <a:ext cx="478368" cy="478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Flecha y Circul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734" y="4455202"/>
              <a:ext cx="355600" cy="35560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6184900" y="3904088"/>
            <a:ext cx="478368" cy="478368"/>
            <a:chOff x="3308350" y="4393818"/>
            <a:chExt cx="478368" cy="478368"/>
          </a:xfrm>
        </p:grpSpPr>
        <p:sp>
          <p:nvSpPr>
            <p:cNvPr id="42" name="Oval 41"/>
            <p:cNvSpPr/>
            <p:nvPr/>
          </p:nvSpPr>
          <p:spPr>
            <a:xfrm>
              <a:off x="3308350" y="4393818"/>
              <a:ext cx="478368" cy="478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Flecha y Circul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734" y="4455202"/>
              <a:ext cx="355600" cy="35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929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20" y="2387626"/>
            <a:ext cx="9906000" cy="39877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alpha val="21000"/>
                </a:schemeClr>
              </a:gs>
              <a:gs pos="99000">
                <a:schemeClr val="bg1">
                  <a:alpha val="21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13837080" y="4961468"/>
            <a:ext cx="9906000" cy="39877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alpha val="21000"/>
                </a:schemeClr>
              </a:gs>
              <a:gs pos="99000">
                <a:schemeClr val="bg1">
                  <a:alpha val="21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oc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05" y="217660"/>
            <a:ext cx="1272218" cy="192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01248" y="6544702"/>
            <a:ext cx="18004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800" dirty="0" smtClean="0">
                <a:solidFill>
                  <a:srgbClr val="0D0D0D"/>
                </a:solidFill>
              </a:rPr>
              <a:t>Judith Giner | Pitch </a:t>
            </a:r>
            <a:r>
              <a:rPr lang="es-ES" sz="800" dirty="0" err="1" smtClean="0">
                <a:solidFill>
                  <a:srgbClr val="0D0D0D"/>
                </a:solidFill>
              </a:rPr>
              <a:t>Deck</a:t>
            </a:r>
            <a:r>
              <a:rPr lang="es-ES" sz="800" dirty="0" smtClean="0">
                <a:solidFill>
                  <a:srgbClr val="0D0D0D"/>
                </a:solidFill>
              </a:rPr>
              <a:t> 2017-02 V1.0</a:t>
            </a:r>
            <a:endParaRPr lang="en-US" sz="800" dirty="0">
              <a:solidFill>
                <a:srgbClr val="0D0D0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804" y="6544702"/>
            <a:ext cx="20185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Bequest</a:t>
            </a:r>
            <a:r>
              <a:rPr lang="es-E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Digital Trust, S.L</a:t>
            </a:r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|  CONFIDENCIAL</a:t>
            </a: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2997" y="1436755"/>
            <a:ext cx="6976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BUSSINES MODEL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News Gothic MT"/>
              <a:cs typeface="News Gothic MT"/>
            </a:endParaRPr>
          </a:p>
        </p:txBody>
      </p:sp>
      <p:pic>
        <p:nvPicPr>
          <p:cNvPr id="2" name="Picture 1" descr="icono usu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48" y="2692648"/>
            <a:ext cx="987243" cy="987243"/>
          </a:xfrm>
          <a:prstGeom prst="rect">
            <a:avLst/>
          </a:prstGeom>
        </p:spPr>
      </p:pic>
      <p:pic>
        <p:nvPicPr>
          <p:cNvPr id="3" name="Picture 2" descr="Icono asegurador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50" y="2701991"/>
            <a:ext cx="977900" cy="977900"/>
          </a:xfrm>
          <a:prstGeom prst="rect">
            <a:avLst/>
          </a:prstGeom>
        </p:spPr>
      </p:pic>
      <p:pic>
        <p:nvPicPr>
          <p:cNvPr id="4" name="Picture 3" descr="icono Partn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09" y="2831295"/>
            <a:ext cx="1318032" cy="848596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664580" y="4149301"/>
            <a:ext cx="256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D46666"/>
                </a:solidFill>
                <a:latin typeface="News Gothic MT"/>
                <a:cs typeface="News Gothic MT"/>
              </a:rPr>
              <a:t>0,86$</a:t>
            </a:r>
            <a:r>
              <a:rPr lang="de-DE" sz="2800" b="1" dirty="0" smtClean="0">
                <a:solidFill>
                  <a:srgbClr val="D46666"/>
                </a:solidFill>
                <a:latin typeface="News Gothic MT"/>
                <a:cs typeface="News Gothic MT"/>
              </a:rPr>
              <a:t> </a:t>
            </a:r>
            <a:r>
              <a:rPr lang="de-DE" sz="2800" b="1" dirty="0" smtClean="0">
                <a:solidFill>
                  <a:srgbClr val="D46666"/>
                </a:solidFill>
                <a:latin typeface="News Gothic MT"/>
                <a:cs typeface="News Gothic MT"/>
              </a:rPr>
              <a:t>- </a:t>
            </a:r>
            <a:r>
              <a:rPr lang="de-DE" sz="2800" b="1" dirty="0" smtClean="0">
                <a:solidFill>
                  <a:srgbClr val="D46666"/>
                </a:solidFill>
                <a:latin typeface="News Gothic MT"/>
                <a:cs typeface="News Gothic MT"/>
              </a:rPr>
              <a:t>1,02</a:t>
            </a:r>
            <a:r>
              <a:rPr lang="de-DE" sz="2800" b="1" dirty="0">
                <a:solidFill>
                  <a:srgbClr val="D46666"/>
                </a:solidFill>
                <a:latin typeface="News Gothic MT"/>
                <a:cs typeface="News Gothic MT"/>
              </a:rPr>
              <a:t>$</a:t>
            </a:r>
            <a:endParaRPr lang="es-ES_tradnl" sz="2800" b="1" dirty="0">
              <a:solidFill>
                <a:srgbClr val="D46666"/>
              </a:solidFill>
              <a:latin typeface="News Gothic MT"/>
              <a:cs typeface="News Gothic M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66001" y="4580605"/>
            <a:ext cx="2362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Annual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for </a:t>
            </a:r>
            <a:r>
              <a:rPr lang="pt-B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insurance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pt-B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policy</a:t>
            </a: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142999" y="2178509"/>
            <a:ext cx="7607301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766001" y="3750412"/>
            <a:ext cx="2362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INSURERS</a:t>
            </a: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15071" y="4149301"/>
            <a:ext cx="1139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D46666"/>
                </a:solidFill>
                <a:latin typeface="News Gothic MT"/>
                <a:cs typeface="News Gothic MT"/>
              </a:rPr>
              <a:t>20%</a:t>
            </a:r>
            <a:endParaRPr lang="es-ES_tradnl" sz="2800" b="1" dirty="0">
              <a:solidFill>
                <a:srgbClr val="D46666"/>
              </a:solidFill>
              <a:latin typeface="News Gothic MT"/>
              <a:cs typeface="News Gothic M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35672" y="4580606"/>
            <a:ext cx="1698106" cy="276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Commission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per </a:t>
            </a:r>
            <a:r>
              <a:rPr lang="pt-B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client</a:t>
            </a: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35672" y="3750413"/>
            <a:ext cx="1698106" cy="276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PARTNERS</a:t>
            </a: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76322" y="4149301"/>
            <a:ext cx="1172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D46666"/>
                </a:solidFill>
                <a:latin typeface="News Gothic MT"/>
                <a:cs typeface="News Gothic MT"/>
              </a:rPr>
              <a:t>85</a:t>
            </a:r>
            <a:r>
              <a:rPr lang="es-ES_tradnl" sz="2800" b="1" dirty="0" smtClean="0">
                <a:solidFill>
                  <a:srgbClr val="D46666"/>
                </a:solidFill>
                <a:latin typeface="News Gothic MT"/>
                <a:cs typeface="News Gothic MT"/>
              </a:rPr>
              <a:t> </a:t>
            </a:r>
            <a:r>
              <a:rPr lang="es-ES_tradnl" sz="2800" b="1" dirty="0">
                <a:solidFill>
                  <a:srgbClr val="D46666"/>
                </a:solidFill>
                <a:latin typeface="News Gothic MT"/>
                <a:cs typeface="News Gothic MT"/>
              </a:rPr>
              <a:t>$</a:t>
            </a:r>
            <a:endParaRPr lang="es-ES_tradnl" sz="2800" b="1" dirty="0">
              <a:solidFill>
                <a:srgbClr val="D46666"/>
              </a:solidFill>
              <a:latin typeface="News Gothic MT"/>
              <a:cs typeface="News Gothic M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81270" y="4580605"/>
            <a:ext cx="2362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Basic </a:t>
            </a:r>
            <a:r>
              <a:rPr lang="pt-B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plan</a:t>
            </a:r>
            <a:endParaRPr lang="pt-B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81270" y="3750412"/>
            <a:ext cx="2362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USERS</a:t>
            </a: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81270" y="4891609"/>
            <a:ext cx="2362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Posibility</a:t>
            </a:r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pt-BR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</a:t>
            </a:r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pt-BR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Personalized</a:t>
            </a:r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pt-BR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plan</a:t>
            </a:r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pt-BR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free</a:t>
            </a:r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pt-BR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trial</a:t>
            </a:r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pt-BR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during</a:t>
            </a:r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30 </a:t>
            </a:r>
            <a:r>
              <a:rPr lang="pt-BR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days</a:t>
            </a:r>
            <a:endParaRPr lang="pt-B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62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20" y="2369009"/>
            <a:ext cx="9906000" cy="39877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alpha val="21000"/>
                </a:schemeClr>
              </a:gs>
              <a:gs pos="99000">
                <a:schemeClr val="bg1">
                  <a:alpha val="21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1142999" y="2178509"/>
            <a:ext cx="7607301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87684" y="2744814"/>
            <a:ext cx="2501468" cy="30082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13837080" y="4961468"/>
            <a:ext cx="9906000" cy="39877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alpha val="21000"/>
                </a:schemeClr>
              </a:gs>
              <a:gs pos="99000">
                <a:schemeClr val="bg1">
                  <a:alpha val="21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oc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05" y="217660"/>
            <a:ext cx="1272218" cy="192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01248" y="6544702"/>
            <a:ext cx="18004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800" dirty="0" smtClean="0">
                <a:solidFill>
                  <a:srgbClr val="0D0D0D"/>
                </a:solidFill>
              </a:rPr>
              <a:t>Judith Giner | Pitch </a:t>
            </a:r>
            <a:r>
              <a:rPr lang="es-ES" sz="800" dirty="0" err="1" smtClean="0">
                <a:solidFill>
                  <a:srgbClr val="0D0D0D"/>
                </a:solidFill>
              </a:rPr>
              <a:t>Deck</a:t>
            </a:r>
            <a:r>
              <a:rPr lang="es-ES" sz="800" dirty="0" smtClean="0">
                <a:solidFill>
                  <a:srgbClr val="0D0D0D"/>
                </a:solidFill>
              </a:rPr>
              <a:t> 2017-02 V1.0</a:t>
            </a:r>
            <a:endParaRPr lang="en-US" sz="800" dirty="0">
              <a:solidFill>
                <a:srgbClr val="0D0D0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804" y="6544702"/>
            <a:ext cx="20185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Bequest</a:t>
            </a:r>
            <a:r>
              <a:rPr lang="es-E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Digital Trust, S.L</a:t>
            </a:r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|  CONFIDENCIAL</a:t>
            </a: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2997" y="1436755"/>
            <a:ext cx="6976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ADOPTION STRATEGY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News Gothic MT"/>
              <a:cs typeface="News Gothic M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274" y="3192258"/>
            <a:ext cx="1100289" cy="390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47" y="5129986"/>
            <a:ext cx="919143" cy="36955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187684" y="2357404"/>
            <a:ext cx="25548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rgbClr val="D46666"/>
                </a:solidFill>
                <a:latin typeface="News Gothic MT"/>
                <a:cs typeface="News Gothic MT"/>
              </a:rPr>
              <a:t>PARTNERS</a:t>
            </a:r>
            <a:endParaRPr lang="es-ES_tradnl" sz="2000" dirty="0">
              <a:solidFill>
                <a:srgbClr val="D46666"/>
              </a:solidFill>
              <a:latin typeface="News Gothic MT"/>
              <a:cs typeface="News Gothic M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59691" y="2820520"/>
            <a:ext cx="10921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Among</a:t>
            </a:r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pt-BR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others</a:t>
            </a:r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...</a:t>
            </a:r>
            <a:endParaRPr lang="es-ES_tradnl" sz="1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66735" y="2744814"/>
            <a:ext cx="2159828" cy="30082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153384" y="2744814"/>
            <a:ext cx="2501468" cy="30082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859972" y="2357404"/>
            <a:ext cx="2159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rgbClr val="D46666"/>
                </a:solidFill>
                <a:latin typeface="News Gothic MT"/>
                <a:cs typeface="News Gothic MT"/>
              </a:rPr>
              <a:t>EVENTS</a:t>
            </a:r>
            <a:endParaRPr lang="es-ES_tradnl" sz="2000" dirty="0">
              <a:solidFill>
                <a:srgbClr val="D46666"/>
              </a:solidFill>
              <a:latin typeface="News Gothic MT"/>
              <a:cs typeface="News Gothic M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53384" y="2362200"/>
            <a:ext cx="2501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rgbClr val="D46666"/>
                </a:solidFill>
                <a:latin typeface="News Gothic MT"/>
                <a:cs typeface="News Gothic MT"/>
              </a:rPr>
              <a:t>MARKETING</a:t>
            </a:r>
            <a:endParaRPr lang="es-ES_tradnl" sz="2000" dirty="0">
              <a:solidFill>
                <a:srgbClr val="D46666"/>
              </a:solidFill>
              <a:latin typeface="News Gothic MT"/>
              <a:cs typeface="News Gothic M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00499" y="2950953"/>
            <a:ext cx="191770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· </a:t>
            </a:r>
            <a:r>
              <a:rPr lang="es-ES_tradnl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Insurance</a:t>
            </a:r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week</a:t>
            </a:r>
            <a:endParaRPr lang="es-ES_tradnl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·</a:t>
            </a:r>
            <a:r>
              <a:rPr lang="es-ES_tradnl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Cryopreservation</a:t>
            </a:r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and       </a:t>
            </a:r>
            <a:r>
              <a:rPr lang="es-ES_tradnl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Longevity</a:t>
            </a:r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Summit</a:t>
            </a:r>
            <a:endParaRPr lang="es-ES_tradnl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200000"/>
              </a:lnSpc>
            </a:pPr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· </a:t>
            </a:r>
            <a:r>
              <a:rPr lang="es-ES_tradnl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Forinvest</a:t>
            </a:r>
            <a:endParaRPr lang="es-ES_tradnl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200000"/>
              </a:lnSpc>
            </a:pPr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· </a:t>
            </a:r>
            <a:r>
              <a:rPr lang="es-ES_tradnl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Funermostra</a:t>
            </a:r>
            <a:endParaRPr lang="es-ES_tradnl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200000"/>
              </a:lnSpc>
            </a:pPr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· Digital </a:t>
            </a:r>
            <a:r>
              <a:rPr lang="es-ES_tradn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Enterprise </a:t>
            </a:r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Show</a:t>
            </a:r>
          </a:p>
          <a:p>
            <a:pPr>
              <a:lnSpc>
                <a:spcPct val="200000"/>
              </a:lnSpc>
            </a:pPr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· </a:t>
            </a:r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Miami </a:t>
            </a:r>
            <a:r>
              <a:rPr lang="es-ES_tradnl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Funner</a:t>
            </a:r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endParaRPr lang="es-ES_tradnl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200000"/>
              </a:lnSpc>
            </a:pPr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·</a:t>
            </a:r>
            <a:r>
              <a:rPr lang="es-ES_tradnl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Insurance</a:t>
            </a:r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Revolution</a:t>
            </a:r>
            <a:endParaRPr lang="es-ES_tradnl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200000"/>
              </a:lnSpc>
            </a:pPr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·Digital </a:t>
            </a:r>
            <a:r>
              <a:rPr lang="es-ES_tradnl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Insurance</a:t>
            </a:r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Agenda</a:t>
            </a:r>
          </a:p>
          <a:p>
            <a:pPr>
              <a:lnSpc>
                <a:spcPct val="200000"/>
              </a:lnSpc>
            </a:pPr>
            <a:endParaRPr lang="es-ES_tradnl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200000"/>
              </a:lnSpc>
            </a:pP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46683" y="2950954"/>
            <a:ext cx="192421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· SEO</a:t>
            </a:r>
          </a:p>
          <a:p>
            <a:pPr>
              <a:lnSpc>
                <a:spcPct val="2000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· SEM</a:t>
            </a:r>
          </a:p>
          <a:p>
            <a:pPr>
              <a:lnSpc>
                <a:spcPct val="2000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· Growth hacking</a:t>
            </a:r>
          </a:p>
          <a:p>
            <a:pPr>
              <a:lnSpc>
                <a:spcPct val="2000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· CRM</a:t>
            </a:r>
          </a:p>
          <a:p>
            <a:pPr>
              <a:lnSpc>
                <a:spcPct val="2000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· Banners</a:t>
            </a:r>
          </a:p>
          <a:p>
            <a:pPr>
              <a:lnSpc>
                <a:spcPct val="2000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· Blog</a:t>
            </a:r>
          </a:p>
          <a:p>
            <a:pPr>
              <a:lnSpc>
                <a:spcPct val="2000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· RRSS</a:t>
            </a: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54" b="95133" l="9956" r="89971">
                        <a14:foregroundMark x1="30015" y1="29204" x2="30015" y2="29204"/>
                        <a14:foregroundMark x1="27802" y1="38496" x2="27802" y2="38496"/>
                        <a14:foregroundMark x1="29794" y1="53208" x2="29794" y2="53208"/>
                        <a14:foregroundMark x1="35693" y1="62942" x2="35693" y2="62942"/>
                        <a14:foregroundMark x1="41372" y1="69358" x2="41372" y2="69358"/>
                        <a14:foregroundMark x1="48820" y1="70354" x2="48820" y2="70354"/>
                        <a14:foregroundMark x1="56711" y1="69027" x2="56711" y2="69027"/>
                        <a14:foregroundMark x1="64012" y1="59956" x2="63717" y2="60066"/>
                        <a14:foregroundMark x1="63348" y1="61283" x2="63348" y2="61283"/>
                        <a14:foregroundMark x1="67699" y1="52987" x2="67699" y2="52987"/>
                        <a14:foregroundMark x1="69248" y1="40487" x2="69248" y2="40487"/>
                        <a14:foregroundMark x1="68068" y1="26217" x2="68068" y2="26217"/>
                        <a14:foregroundMark x1="63496" y1="16925" x2="63496" y2="16925"/>
                        <a14:foregroundMark x1="56047" y1="12389" x2="56047" y2="12389"/>
                        <a14:foregroundMark x1="48673" y1="10730" x2="48673" y2="10730"/>
                        <a14:foregroundMark x1="41888" y1="11394" x2="41888" y2="11394"/>
                        <a14:foregroundMark x1="40708" y1="27212" x2="40708" y2="27212"/>
                        <a14:foregroundMark x1="43879" y1="23119" x2="43879" y2="23119"/>
                        <a14:foregroundMark x1="49263" y1="21903" x2="49263" y2="21903"/>
                        <a14:foregroundMark x1="54351" y1="22898" x2="54351" y2="22898"/>
                        <a14:foregroundMark x1="57670" y1="27102" x2="57670" y2="27102"/>
                        <a14:foregroundMark x1="60029" y1="32412" x2="60029" y2="32412"/>
                        <a14:foregroundMark x1="60177" y1="39934" x2="60177" y2="39934"/>
                        <a14:foregroundMark x1="59587" y1="46681" x2="59587" y2="46681"/>
                        <a14:foregroundMark x1="57227" y1="52434" x2="57227" y2="52434"/>
                        <a14:foregroundMark x1="52434" y1="56637" x2="52434" y2="56637"/>
                        <a14:foregroundMark x1="49115" y1="57522" x2="49115" y2="57522"/>
                        <a14:foregroundMark x1="44322" y1="55310" x2="44322" y2="55310"/>
                        <a14:foregroundMark x1="41077" y1="51438" x2="41077" y2="51438"/>
                        <a14:foregroundMark x1="38053" y1="46571" x2="38053" y2="46571"/>
                        <a14:foregroundMark x1="38053" y1="40819" x2="38053" y2="40819"/>
                        <a14:foregroundMark x1="38348" y1="34181" x2="38348" y2="34181"/>
                        <a14:foregroundMark x1="21608" y1="80973" x2="21608" y2="80973"/>
                        <a14:foregroundMark x1="26991" y1="86173" x2="26991" y2="86173"/>
                        <a14:foregroundMark x1="24263" y1="80310" x2="24263" y2="80310"/>
                        <a14:foregroundMark x1="27286" y1="80863" x2="27286" y2="80863"/>
                        <a14:foregroundMark x1="30752" y1="86173" x2="30752" y2="86173"/>
                        <a14:foregroundMark x1="29646" y1="86062" x2="29646" y2="86062"/>
                        <a14:foregroundMark x1="36062" y1="85951" x2="36062" y2="85951"/>
                        <a14:foregroundMark x1="38717" y1="85066" x2="38717" y2="85066"/>
                        <a14:foregroundMark x1="42699" y1="85951" x2="42699" y2="85951"/>
                        <a14:foregroundMark x1="48378" y1="86394" x2="48378" y2="86394"/>
                        <a14:foregroundMark x1="54425" y1="85509" x2="54425" y2="85509"/>
                        <a14:foregroundMark x1="60103" y1="85177" x2="60103" y2="85177"/>
                        <a14:foregroundMark x1="63201" y1="86062" x2="63201" y2="86062"/>
                        <a14:foregroundMark x1="63274" y1="81416" x2="63274" y2="81416"/>
                        <a14:foregroundMark x1="66150" y1="86173" x2="66150" y2="86173"/>
                        <a14:foregroundMark x1="75737" y1="86173" x2="75737" y2="86173"/>
                        <a14:foregroundMark x1="75664" y1="95133" x2="75664" y2="95133"/>
                        <a14:foregroundMark x1="71608" y1="86394" x2="71608" y2="86394"/>
                        <a14:foregroundMark x1="69027" y1="86173" x2="69027" y2="86173"/>
                        <a14:foregroundMark x1="57375" y1="85619" x2="57375" y2="85619"/>
                        <a14:foregroundMark x1="51622" y1="85951" x2="51622" y2="85951"/>
                        <a14:foregroundMark x1="57227" y1="50332" x2="57227" y2="50332"/>
                        <a14:foregroundMark x1="61283" y1="45907" x2="61283" y2="45907"/>
                        <a14:foregroundMark x1="66077" y1="63385" x2="66077" y2="63385"/>
                        <a14:foregroundMark x1="69322" y1="50553" x2="69322" y2="50553"/>
                        <a14:foregroundMark x1="69543" y1="38606" x2="69543" y2="38606"/>
                        <a14:foregroundMark x1="66667" y1="48562" x2="66667" y2="48562"/>
                        <a14:foregroundMark x1="72050" y1="39602" x2="72050" y2="39602"/>
                        <a14:foregroundMark x1="69027" y1="25774" x2="69027" y2="25774"/>
                        <a14:foregroundMark x1="63938" y1="19248" x2="63938" y2="19248"/>
                        <a14:foregroundMark x1="48525" y1="7854" x2="48525" y2="7854"/>
                        <a14:foregroundMark x1="55310" y1="9513" x2="55310" y2="9513"/>
                        <a14:foregroundMark x1="65929" y1="26881" x2="65929" y2="26881"/>
                        <a14:foregroundMark x1="68363" y1="37721" x2="68363" y2="37721"/>
                        <a14:foregroundMark x1="67994" y1="40597" x2="67994" y2="40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92" y="3728751"/>
            <a:ext cx="999188" cy="66612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01" b="95894" l="1250" r="98438">
                        <a14:foregroundMark x1="20469" y1="6401" x2="20469" y2="6401"/>
                        <a14:foregroundMark x1="26953" y1="17633" x2="26953" y2="17633"/>
                        <a14:foregroundMark x1="21719" y1="36594" x2="21719" y2="36594"/>
                        <a14:foregroundMark x1="4688" y1="36353" x2="4688" y2="36353"/>
                        <a14:foregroundMark x1="6563" y1="65459" x2="6563" y2="65459"/>
                        <a14:foregroundMark x1="21563" y1="66304" x2="21563" y2="66304"/>
                        <a14:foregroundMark x1="14531" y1="76932" x2="14531" y2="76932"/>
                        <a14:foregroundMark x1="21328" y1="88164" x2="21328" y2="88164"/>
                        <a14:foregroundMark x1="21797" y1="96256" x2="21797" y2="96256"/>
                        <a14:foregroundMark x1="1250" y1="64251" x2="1250" y2="64251"/>
                        <a14:foregroundMark x1="35000" y1="48913" x2="35000" y2="48913"/>
                        <a14:foregroundMark x1="35313" y1="54710" x2="35313" y2="54710"/>
                        <a14:foregroundMark x1="36797" y1="52536" x2="36797" y2="52536"/>
                        <a14:foregroundMark x1="38203" y1="46739" x2="38203" y2="46739"/>
                        <a14:foregroundMark x1="38203" y1="46739" x2="38203" y2="46739"/>
                        <a14:foregroundMark x1="39063" y1="46739" x2="39063" y2="46739"/>
                        <a14:foregroundMark x1="39063" y1="52536" x2="39063" y2="52536"/>
                        <a14:foregroundMark x1="41641" y1="47947" x2="41641" y2="47947"/>
                        <a14:foregroundMark x1="45781" y1="50242" x2="45781" y2="50242"/>
                        <a14:foregroundMark x1="45469" y1="48068" x2="45469" y2="48068"/>
                        <a14:foregroundMark x1="45000" y1="53986" x2="45000" y2="53986"/>
                        <a14:foregroundMark x1="55859" y1="51812" x2="55859" y2="51812"/>
                        <a14:foregroundMark x1="56172" y1="47826" x2="56172" y2="47826"/>
                        <a14:foregroundMark x1="61406" y1="47585" x2="61406" y2="47585"/>
                        <a14:foregroundMark x1="64453" y1="51691" x2="64453" y2="51691"/>
                        <a14:foregroundMark x1="61094" y1="55797" x2="61094" y2="55797"/>
                        <a14:foregroundMark x1="63906" y1="47343" x2="63906" y2="47343"/>
                        <a14:foregroundMark x1="71563" y1="47222" x2="71563" y2="47222"/>
                        <a14:foregroundMark x1="68594" y1="51812" x2="68594" y2="51812"/>
                        <a14:foregroundMark x1="73594" y1="55314" x2="73594" y2="55314"/>
                        <a14:foregroundMark x1="75859" y1="51812" x2="75859" y2="51812"/>
                        <a14:foregroundMark x1="81250" y1="52053" x2="81250" y2="52053"/>
                        <a14:foregroundMark x1="86953" y1="52778" x2="86953" y2="52778"/>
                        <a14:foregroundMark x1="86563" y1="62802" x2="86563" y2="62802"/>
                        <a14:foregroundMark x1="93047" y1="62198" x2="93047" y2="62198"/>
                        <a14:foregroundMark x1="98438" y1="66304" x2="98438" y2="66304"/>
                        <a14:foregroundMark x1="78672" y1="66908" x2="78672" y2="66908"/>
                        <a14:foregroundMark x1="73438" y1="64251" x2="73438" y2="64251"/>
                        <a14:foregroundMark x1="63594" y1="66787" x2="63594" y2="66787"/>
                        <a14:foregroundMark x1="54609" y1="67271" x2="54609" y2="67271"/>
                        <a14:foregroundMark x1="48281" y1="65942" x2="48281" y2="65942"/>
                        <a14:foregroundMark x1="38281" y1="65942" x2="38281" y2="65942"/>
                        <a14:foregroundMark x1="35391" y1="65338" x2="35391" y2="65338"/>
                        <a14:backgroundMark x1="89141" y1="52053" x2="89141" y2="52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92" y="4394876"/>
            <a:ext cx="1047188" cy="6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20" y="2369009"/>
            <a:ext cx="9906000" cy="39877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alpha val="21000"/>
                </a:schemeClr>
              </a:gs>
              <a:gs pos="99000">
                <a:schemeClr val="bg1">
                  <a:alpha val="21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029200" y="2832102"/>
            <a:ext cx="0" cy="2654298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409700" y="4210509"/>
            <a:ext cx="7340600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142999" y="2178509"/>
            <a:ext cx="7607301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oc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05" y="217660"/>
            <a:ext cx="1272218" cy="192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01248" y="6544702"/>
            <a:ext cx="18004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800" dirty="0" smtClean="0">
                <a:solidFill>
                  <a:srgbClr val="0D0D0D"/>
                </a:solidFill>
              </a:rPr>
              <a:t>Judith Giner | Pitch </a:t>
            </a:r>
            <a:r>
              <a:rPr lang="es-ES" sz="800" dirty="0" err="1" smtClean="0">
                <a:solidFill>
                  <a:srgbClr val="0D0D0D"/>
                </a:solidFill>
              </a:rPr>
              <a:t>Deck</a:t>
            </a:r>
            <a:r>
              <a:rPr lang="es-ES" sz="800" dirty="0" smtClean="0">
                <a:solidFill>
                  <a:srgbClr val="0D0D0D"/>
                </a:solidFill>
              </a:rPr>
              <a:t> 2017-02 V1.0</a:t>
            </a:r>
            <a:endParaRPr lang="en-US" sz="800" dirty="0">
              <a:solidFill>
                <a:srgbClr val="0D0D0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804" y="6544702"/>
            <a:ext cx="20185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Bequest</a:t>
            </a:r>
            <a:r>
              <a:rPr lang="es-E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Digital Trust, S.L</a:t>
            </a:r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|  CONFIDENCIAL</a:t>
            </a: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2997" y="1436755"/>
            <a:ext cx="6976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ws Gothic MT"/>
                <a:cs typeface="News Gothic MT"/>
              </a:rPr>
              <a:t>COMPETITION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News Gothic MT"/>
              <a:cs typeface="News Gothic M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511116" y="3964134"/>
            <a:ext cx="478368" cy="478368"/>
            <a:chOff x="3308350" y="4393818"/>
            <a:chExt cx="478368" cy="478368"/>
          </a:xfrm>
        </p:grpSpPr>
        <p:sp>
          <p:nvSpPr>
            <p:cNvPr id="27" name="Oval 26"/>
            <p:cNvSpPr/>
            <p:nvPr/>
          </p:nvSpPr>
          <p:spPr>
            <a:xfrm>
              <a:off x="3308350" y="4393818"/>
              <a:ext cx="478368" cy="478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Flecha y Circul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734" y="4455202"/>
              <a:ext cx="355600" cy="35560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 rot="10800000">
            <a:off x="1142999" y="3964134"/>
            <a:ext cx="478368" cy="478368"/>
            <a:chOff x="3308350" y="4393818"/>
            <a:chExt cx="478368" cy="478368"/>
          </a:xfrm>
        </p:grpSpPr>
        <p:sp>
          <p:nvSpPr>
            <p:cNvPr id="39" name="Oval 38"/>
            <p:cNvSpPr/>
            <p:nvPr/>
          </p:nvSpPr>
          <p:spPr>
            <a:xfrm>
              <a:off x="3308350" y="4393818"/>
              <a:ext cx="478368" cy="478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 descr="Flecha y Circul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734" y="4455202"/>
              <a:ext cx="355600" cy="35560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 rot="16200000">
            <a:off x="4787899" y="2579834"/>
            <a:ext cx="478368" cy="478368"/>
            <a:chOff x="3308350" y="4393818"/>
            <a:chExt cx="478368" cy="478368"/>
          </a:xfrm>
        </p:grpSpPr>
        <p:sp>
          <p:nvSpPr>
            <p:cNvPr id="42" name="Oval 41"/>
            <p:cNvSpPr/>
            <p:nvPr/>
          </p:nvSpPr>
          <p:spPr>
            <a:xfrm>
              <a:off x="3308350" y="4393818"/>
              <a:ext cx="478368" cy="478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Flecha y Circul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734" y="4455202"/>
              <a:ext cx="355600" cy="35560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rot="5400000">
            <a:off x="4787899" y="5196034"/>
            <a:ext cx="478368" cy="478368"/>
            <a:chOff x="3308350" y="4393818"/>
            <a:chExt cx="478368" cy="478368"/>
          </a:xfrm>
        </p:grpSpPr>
        <p:sp>
          <p:nvSpPr>
            <p:cNvPr id="46" name="Oval 45"/>
            <p:cNvSpPr/>
            <p:nvPr/>
          </p:nvSpPr>
          <p:spPr>
            <a:xfrm>
              <a:off x="3308350" y="4393818"/>
              <a:ext cx="478368" cy="478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 descr="Flecha y Circul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734" y="4455202"/>
              <a:ext cx="355600" cy="355600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2235201" y="2241108"/>
            <a:ext cx="55694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WITH </a:t>
            </a:r>
            <a:r>
              <a:rPr lang="es-ES" sz="1400" dirty="0" err="1">
                <a:solidFill>
                  <a:srgbClr val="D4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Scalable</a:t>
            </a:r>
            <a:r>
              <a:rPr lang="es-ES" sz="1400" dirty="0">
                <a:solidFill>
                  <a:srgbClr val="D46666"/>
                </a:solidFill>
              </a:rPr>
              <a:t> </a:t>
            </a:r>
            <a:r>
              <a:rPr lang="es-ES_tradnl" sz="1400" dirty="0" err="1" smtClean="0">
                <a:solidFill>
                  <a:srgbClr val="D46666"/>
                </a:solidFill>
                <a:latin typeface="News Gothic MT"/>
                <a:cs typeface="News Gothic MT"/>
              </a:rPr>
              <a:t>technological</a:t>
            </a:r>
            <a:r>
              <a:rPr lang="es-ES_tradnl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 </a:t>
            </a:r>
            <a:r>
              <a:rPr lang="es-ES_tradnl" sz="1400" dirty="0" err="1" smtClean="0">
                <a:solidFill>
                  <a:srgbClr val="D46666"/>
                </a:solidFill>
                <a:latin typeface="News Gothic MT"/>
                <a:cs typeface="News Gothic MT"/>
              </a:rPr>
              <a:t>platform</a:t>
            </a:r>
            <a:endParaRPr lang="es-ES_tradnl" sz="1400" dirty="0">
              <a:solidFill>
                <a:srgbClr val="D46666"/>
              </a:solidFill>
              <a:latin typeface="News Gothic MT"/>
              <a:cs typeface="News Gothic M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235201" y="5689600"/>
            <a:ext cx="5569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WITHOUT </a:t>
            </a:r>
            <a:r>
              <a:rPr lang="es-ES" sz="1400" dirty="0" err="1">
                <a:solidFill>
                  <a:srgbClr val="D4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Scalable</a:t>
            </a:r>
            <a:r>
              <a:rPr lang="es-ES" sz="1400" dirty="0">
                <a:solidFill>
                  <a:srgbClr val="D46666"/>
                </a:solidFill>
              </a:rPr>
              <a:t> </a:t>
            </a:r>
            <a:r>
              <a:rPr lang="es-ES_tradnl" sz="1400" dirty="0" err="1">
                <a:solidFill>
                  <a:srgbClr val="D46666"/>
                </a:solidFill>
                <a:latin typeface="News Gothic MT"/>
                <a:cs typeface="News Gothic MT"/>
              </a:rPr>
              <a:t>technological</a:t>
            </a:r>
            <a:r>
              <a:rPr lang="es-ES_tradnl" sz="1400" dirty="0">
                <a:solidFill>
                  <a:srgbClr val="D46666"/>
                </a:solidFill>
                <a:latin typeface="News Gothic MT"/>
                <a:cs typeface="News Gothic MT"/>
              </a:rPr>
              <a:t> </a:t>
            </a:r>
            <a:r>
              <a:rPr lang="es-ES_tradnl" sz="1400" dirty="0" err="1">
                <a:solidFill>
                  <a:srgbClr val="D46666"/>
                </a:solidFill>
                <a:latin typeface="News Gothic MT"/>
                <a:cs typeface="News Gothic MT"/>
              </a:rPr>
              <a:t>platform</a:t>
            </a:r>
            <a:endParaRPr lang="es-ES_tradnl" sz="1400" dirty="0">
              <a:solidFill>
                <a:srgbClr val="D46666"/>
              </a:solidFill>
              <a:latin typeface="News Gothic MT"/>
              <a:cs typeface="News Gothic MT"/>
            </a:endParaRPr>
          </a:p>
          <a:p>
            <a:pPr algn="ctr"/>
            <a:endParaRPr lang="es-ES_tradnl" sz="1400" dirty="0">
              <a:solidFill>
                <a:srgbClr val="D46666"/>
              </a:solidFill>
              <a:latin typeface="News Gothic MT"/>
              <a:cs typeface="News Gothic M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45859" y="3556000"/>
            <a:ext cx="1327682" cy="307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400" dirty="0" err="1" smtClean="0">
                <a:solidFill>
                  <a:srgbClr val="D46666"/>
                </a:solidFill>
                <a:latin typeface="News Gothic MT"/>
                <a:cs typeface="News Gothic MT"/>
              </a:rPr>
              <a:t>Best</a:t>
            </a:r>
            <a:r>
              <a:rPr lang="es-ES_tradnl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 SEO</a:t>
            </a:r>
            <a:endParaRPr lang="es-ES_tradnl" sz="1400" dirty="0">
              <a:solidFill>
                <a:srgbClr val="D46666"/>
              </a:solidFill>
              <a:latin typeface="News Gothic MT"/>
              <a:cs typeface="News Gothic M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086459" y="3556000"/>
            <a:ext cx="1327682" cy="307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400" dirty="0" err="1" smtClean="0">
                <a:solidFill>
                  <a:srgbClr val="D46666"/>
                </a:solidFill>
                <a:latin typeface="News Gothic MT"/>
                <a:cs typeface="News Gothic MT"/>
              </a:rPr>
              <a:t>Worst</a:t>
            </a:r>
            <a:r>
              <a:rPr lang="es-ES_tradnl" sz="1400" dirty="0" smtClean="0">
                <a:solidFill>
                  <a:srgbClr val="D46666"/>
                </a:solidFill>
                <a:latin typeface="News Gothic MT"/>
                <a:cs typeface="News Gothic MT"/>
              </a:rPr>
              <a:t> SEO</a:t>
            </a:r>
            <a:endParaRPr lang="es-ES_tradnl" sz="1400" dirty="0">
              <a:solidFill>
                <a:srgbClr val="D46666"/>
              </a:solidFill>
              <a:latin typeface="News Gothic MT"/>
              <a:cs typeface="News Gothic MT"/>
            </a:endParaRPr>
          </a:p>
        </p:txBody>
      </p:sp>
      <p:pic>
        <p:nvPicPr>
          <p:cNvPr id="15" name="Picture 14" descr="Everplans Logo Squa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44" y="2882168"/>
            <a:ext cx="637894" cy="673832"/>
          </a:xfrm>
          <a:prstGeom prst="rect">
            <a:avLst/>
          </a:prstGeom>
        </p:spPr>
      </p:pic>
      <p:pic>
        <p:nvPicPr>
          <p:cNvPr id="21" name="Picture 20" descr="Legacy-Lock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67" y="4362788"/>
            <a:ext cx="1751053" cy="741971"/>
          </a:xfrm>
          <a:prstGeom prst="rect">
            <a:avLst/>
          </a:prstGeom>
        </p:spPr>
      </p:pic>
      <p:pic>
        <p:nvPicPr>
          <p:cNvPr id="22" name="Picture 21" descr="mypatrimony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85" y="4543763"/>
            <a:ext cx="994759" cy="791747"/>
          </a:xfrm>
          <a:prstGeom prst="rect">
            <a:avLst/>
          </a:prstGeom>
        </p:spPr>
      </p:pic>
      <p:pic>
        <p:nvPicPr>
          <p:cNvPr id="23" name="Picture 22" descr="My Last Lett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481" y="5125199"/>
            <a:ext cx="1357624" cy="26443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954185" y="2579834"/>
            <a:ext cx="566765" cy="492548"/>
            <a:chOff x="1954185" y="2579834"/>
            <a:chExt cx="566765" cy="492548"/>
          </a:xfrm>
        </p:grpSpPr>
        <p:pic>
          <p:nvPicPr>
            <p:cNvPr id="55" name="Picture 54" descr="Icono MLD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4185" y="2642143"/>
              <a:ext cx="430239" cy="430239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9716" y="2579834"/>
              <a:ext cx="131234" cy="131234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67" y="3276380"/>
            <a:ext cx="835913" cy="687754"/>
            <a:chOff x="2764321" y="2868246"/>
            <a:chExt cx="835913" cy="687754"/>
          </a:xfrm>
        </p:grpSpPr>
        <p:pic>
          <p:nvPicPr>
            <p:cNvPr id="16" name="Picture 15" descr="Tellmeby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4321" y="2883382"/>
              <a:ext cx="835913" cy="672618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7834" y="2868246"/>
              <a:ext cx="131234" cy="131234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386373" y="4486637"/>
            <a:ext cx="1338807" cy="409610"/>
            <a:chOff x="3386373" y="4486637"/>
            <a:chExt cx="1338807" cy="409610"/>
          </a:xfrm>
        </p:grpSpPr>
        <p:pic>
          <p:nvPicPr>
            <p:cNvPr id="17" name="Picture 16" descr="voluntaddigital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373" y="4571301"/>
              <a:ext cx="1160524" cy="324946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3946" y="4486637"/>
              <a:ext cx="131234" cy="131234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526808" y="2996818"/>
            <a:ext cx="1744148" cy="967316"/>
            <a:chOff x="5526808" y="2996818"/>
            <a:chExt cx="1744148" cy="967316"/>
          </a:xfrm>
        </p:grpSpPr>
        <p:pic>
          <p:nvPicPr>
            <p:cNvPr id="14" name="Picture 13" descr="securesafe-entrustet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6808" y="3010122"/>
              <a:ext cx="1744148" cy="91999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5526808" y="2996818"/>
              <a:ext cx="1744148" cy="967316"/>
            </a:xfrm>
            <a:prstGeom prst="roundRect">
              <a:avLst/>
            </a:prstGeom>
            <a:noFill/>
            <a:ln w="12700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955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749</Words>
  <Application>Microsoft Office PowerPoint</Application>
  <PresentationFormat>A4 (210 x 297 mm)</PresentationFormat>
  <Paragraphs>143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Office Theme</vt:lpstr>
      <vt:lpstr>1_Diseño personalizado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xxx</dc:creator>
  <cp:lastModifiedBy>Luffi</cp:lastModifiedBy>
  <cp:revision>136</cp:revision>
  <cp:lastPrinted>2017-02-12T13:26:55Z</cp:lastPrinted>
  <dcterms:created xsi:type="dcterms:W3CDTF">2017-02-11T10:39:18Z</dcterms:created>
  <dcterms:modified xsi:type="dcterms:W3CDTF">2017-06-26T16:17:14Z</dcterms:modified>
</cp:coreProperties>
</file>