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7" r:id="rId4"/>
    <p:sldId id="271" r:id="rId5"/>
    <p:sldId id="258" r:id="rId6"/>
    <p:sldId id="270" r:id="rId7"/>
    <p:sldId id="262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8AC7"/>
    <a:srgbClr val="FE98CD"/>
    <a:srgbClr val="FE58AF"/>
    <a:srgbClr val="F9B3FB"/>
    <a:srgbClr val="EF017F"/>
    <a:srgbClr val="F0027F"/>
    <a:srgbClr val="7F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434" autoAdjust="0"/>
  </p:normalViewPr>
  <p:slideViewPr>
    <p:cSldViewPr snapToGrid="0" showGuides="1">
      <p:cViewPr varScale="1">
        <p:scale>
          <a:sx n="61" d="100"/>
          <a:sy n="61" d="100"/>
        </p:scale>
        <p:origin x="43" y="576"/>
      </p:cViewPr>
      <p:guideLst>
        <p:guide pos="38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87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0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8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18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6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36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277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59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47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45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192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2DDB-1AC0-4D67-B5DF-462C5EDC115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2CFE-CD71-448C-AF4C-49993EE4DE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1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76" descr="D:\Jo\Photoshop+Resize Pixxx\new logo MTL\new logo MTL\new-logo-MTL-(สี่สี-มีสโลแก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8340" y="855405"/>
            <a:ext cx="2788345" cy="27726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4268602"/>
            <a:ext cx="12192000" cy="2155094"/>
            <a:chOff x="0" y="3746090"/>
            <a:chExt cx="12192000" cy="2155094"/>
          </a:xfrm>
        </p:grpSpPr>
        <p:sp>
          <p:nvSpPr>
            <p:cNvPr id="12" name="Rectangle 11"/>
            <p:cNvSpPr/>
            <p:nvPr/>
          </p:nvSpPr>
          <p:spPr>
            <a:xfrm>
              <a:off x="0" y="3746090"/>
              <a:ext cx="12192000" cy="2155094"/>
            </a:xfrm>
            <a:prstGeom prst="rect">
              <a:avLst/>
            </a:prstGeom>
            <a:solidFill>
              <a:srgbClr val="F00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987" y="3915696"/>
              <a:ext cx="662202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THE DIGITAL INSURER ASIAN INSURANCE INNOVATION AWARD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November 2017</a:t>
              </a:r>
              <a:endParaRPr lang="th-TH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9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4452" y="1619680"/>
            <a:ext cx="6446863" cy="1325563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To be customers’ </a:t>
            </a:r>
            <a:r>
              <a:rPr lang="en-US" sz="3600" dirty="0" smtClean="0">
                <a:solidFill>
                  <a:srgbClr val="FF0066"/>
                </a:solidFill>
                <a:cs typeface="Arial" panose="020B0604020202020204" pitchFamily="34" charset="0"/>
              </a:rPr>
              <a:t>trusted</a:t>
            </a:r>
            <a:r>
              <a:rPr lang="en-US" sz="3600" dirty="0" smtClean="0"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66"/>
                </a:solidFill>
                <a:cs typeface="Arial" panose="020B0604020202020204" pitchFamily="34" charset="0"/>
              </a:rPr>
              <a:t>lifetime partner </a:t>
            </a:r>
            <a:r>
              <a:rPr lang="en-US" sz="3600" dirty="0" smtClean="0">
                <a:cs typeface="Arial" panose="020B0604020202020204" pitchFamily="34" charset="0"/>
              </a:rPr>
              <a:t>through innovative </a:t>
            </a:r>
            <a:r>
              <a:rPr lang="en-US" sz="3600" dirty="0">
                <a:cs typeface="Arial" panose="020B0604020202020204" pitchFamily="34" charset="0"/>
              </a:rPr>
              <a:t>life and health solutions by putting </a:t>
            </a:r>
            <a:r>
              <a:rPr lang="en-US" sz="3600" dirty="0">
                <a:solidFill>
                  <a:srgbClr val="FF0066"/>
                </a:solidFill>
                <a:cs typeface="Arial" panose="020B0604020202020204" pitchFamily="34" charset="0"/>
              </a:rPr>
              <a:t>customers at heart of everything we </a:t>
            </a:r>
            <a:r>
              <a:rPr lang="en-US" sz="3600" dirty="0" smtClean="0">
                <a:solidFill>
                  <a:srgbClr val="FF0066"/>
                </a:solidFill>
                <a:cs typeface="Arial" panose="020B0604020202020204" pitchFamily="34" charset="0"/>
              </a:rPr>
              <a:t>do</a:t>
            </a:r>
            <a:endParaRPr lang="th-TH" sz="3600" dirty="0"/>
          </a:p>
        </p:txBody>
      </p:sp>
      <p:pic>
        <p:nvPicPr>
          <p:cNvPr id="5" name="Shape 176" descr="D:\Jo\Photoshop+Resize Pixxx\new logo MTL\new logo MTL\new-logo-MTL-(สี่สี-มีสโลแก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8307" y="174614"/>
            <a:ext cx="805043" cy="853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4452" y="766417"/>
            <a:ext cx="467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</a:rPr>
              <a:t>OUR VISION</a:t>
            </a:r>
            <a:endParaRPr lang="th-TH" sz="4000" b="1" dirty="0">
              <a:solidFill>
                <a:srgbClr val="FF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1" y="1474303"/>
            <a:ext cx="7701474" cy="53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537164" y="2924342"/>
            <a:ext cx="2151530" cy="2103437"/>
          </a:xfrm>
          <a:prstGeom prst="ellipse">
            <a:avLst/>
          </a:prstGeom>
          <a:solidFill>
            <a:srgbClr val="EF01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5197529" y="2924342"/>
            <a:ext cx="2151530" cy="2103437"/>
          </a:xfrm>
          <a:prstGeom prst="ellipse">
            <a:avLst/>
          </a:prstGeom>
          <a:solidFill>
            <a:srgbClr val="EF01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1857894" y="2924342"/>
            <a:ext cx="2151530" cy="2103437"/>
          </a:xfrm>
          <a:prstGeom prst="ellipse">
            <a:avLst/>
          </a:prstGeom>
          <a:solidFill>
            <a:srgbClr val="F00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93" y="3166327"/>
            <a:ext cx="1619465" cy="161946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17" y="3246483"/>
            <a:ext cx="1459154" cy="1459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44" y="3073716"/>
            <a:ext cx="1804688" cy="1804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4684" y="5501992"/>
            <a:ext cx="3008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a typeface="Verdana" panose="020B0604030504040204" pitchFamily="34" charset="0"/>
                <a:cs typeface="Arial" panose="020B0604020202020204" pitchFamily="34" charset="0"/>
              </a:rPr>
              <a:t>Agency Recruitment and Management</a:t>
            </a:r>
            <a:endParaRPr lang="th-TH" sz="2400" b="1" dirty="0">
              <a:ea typeface="Verdana" panose="020B0604030504040204" pitchFamily="34" charset="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5061" y="5686658"/>
            <a:ext cx="300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Agent Development</a:t>
            </a:r>
            <a:endParaRPr lang="th-TH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81267" y="5501992"/>
            <a:ext cx="3008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Advisory-based </a:t>
            </a:r>
          </a:p>
          <a:p>
            <a:pPr algn="ctr"/>
            <a:r>
              <a:rPr lang="en-US" sz="2400" b="1" dirty="0" smtClean="0"/>
              <a:t>Sales Process</a:t>
            </a:r>
            <a:endParaRPr lang="th-TH" sz="2400" b="1" dirty="0"/>
          </a:p>
        </p:txBody>
      </p:sp>
      <p:pic>
        <p:nvPicPr>
          <p:cNvPr id="18" name="Shape 176" descr="D:\Jo\Photoshop+Resize Pixxx\new logo MTL\new logo MTL\new-logo-MTL-(สี่สี-มีสโลแก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8307" y="174614"/>
            <a:ext cx="805043" cy="853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2566955" y="774927"/>
            <a:ext cx="7058091" cy="1325563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To be customers’ </a:t>
            </a:r>
            <a:r>
              <a:rPr lang="en-US" sz="2800" dirty="0" smtClean="0">
                <a:solidFill>
                  <a:srgbClr val="FF0066"/>
                </a:solidFill>
              </a:rPr>
              <a:t>trusted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66"/>
                </a:solidFill>
              </a:rPr>
              <a:t>lifetime partner </a:t>
            </a:r>
            <a:r>
              <a:rPr lang="en-US" sz="2800" dirty="0" smtClean="0"/>
              <a:t>through innovative </a:t>
            </a:r>
            <a:r>
              <a:rPr lang="en-US" sz="2800" dirty="0"/>
              <a:t>life and health solutions by putting </a:t>
            </a:r>
            <a:r>
              <a:rPr lang="en-US" sz="2800" dirty="0">
                <a:solidFill>
                  <a:srgbClr val="FF0066"/>
                </a:solidFill>
              </a:rPr>
              <a:t>customers at heart of everything we </a:t>
            </a:r>
            <a:r>
              <a:rPr lang="en-US" sz="2800" dirty="0" smtClean="0">
                <a:solidFill>
                  <a:srgbClr val="FF0066"/>
                </a:solidFill>
              </a:rPr>
              <a:t>do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6014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1833"/>
          </a:xfrm>
        </p:spPr>
        <p:txBody>
          <a:bodyPr anchor="ctr"/>
          <a:lstStyle/>
          <a:p>
            <a:r>
              <a:rPr lang="en-US" dirty="0" smtClean="0"/>
              <a:t>Efficiency starts from the </a:t>
            </a:r>
            <a:r>
              <a:rPr lang="en-US" dirty="0"/>
              <a:t>f</a:t>
            </a:r>
            <a:r>
              <a:rPr lang="en-US" dirty="0" smtClean="0"/>
              <a:t>oundation</a:t>
            </a:r>
            <a:endParaRPr lang="th-TH" dirty="0"/>
          </a:p>
        </p:txBody>
      </p:sp>
      <p:pic>
        <p:nvPicPr>
          <p:cNvPr id="5" name="Shape 176" descr="D:\Jo\Photoshop+Resize Pixxx\new logo MTL\new logo MTL\new-logo-MTL-(สี่สี-มีสโลแก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8307" y="174614"/>
            <a:ext cx="805043" cy="853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6" name="Shape 368"/>
          <p:cNvSpPr txBox="1"/>
          <p:nvPr/>
        </p:nvSpPr>
        <p:spPr>
          <a:xfrm>
            <a:off x="597940" y="4611132"/>
            <a:ext cx="2739528" cy="26133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72000" tIns="45700" rIns="0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dirty="0">
                <a:solidFill>
                  <a:srgbClr val="000000"/>
                </a:solidFill>
                <a:ea typeface="Calibri"/>
                <a:cs typeface="Calibri" panose="020F0502020204030204" pitchFamily="34" charset="0"/>
                <a:sym typeface="Calibri"/>
              </a:rPr>
              <a:t>O</a:t>
            </a:r>
            <a:r>
              <a:rPr lang="en-US" sz="2400" b="1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  <a:sym typeface="Calibri"/>
              </a:rPr>
              <a:t>nline and social media tools</a:t>
            </a:r>
            <a:endParaRPr sz="2400" b="0" i="0" u="none" strike="noStrike" cap="none" dirty="0">
              <a:solidFill>
                <a:srgbClr val="000000"/>
              </a:solidFill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Shape 368"/>
          <p:cNvSpPr txBox="1"/>
          <p:nvPr/>
        </p:nvSpPr>
        <p:spPr>
          <a:xfrm>
            <a:off x="4257257" y="4482273"/>
            <a:ext cx="3717721" cy="28710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72000" tIns="45700" rIns="0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  <a:sym typeface="Calibri"/>
              </a:rPr>
              <a:t>Recruitment Application</a:t>
            </a:r>
            <a:endParaRPr sz="2000" b="0" i="0" u="none" strike="noStrike" cap="none" dirty="0">
              <a:solidFill>
                <a:srgbClr val="000000"/>
              </a:solidFill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Shape 368"/>
          <p:cNvSpPr txBox="1"/>
          <p:nvPr/>
        </p:nvSpPr>
        <p:spPr>
          <a:xfrm>
            <a:off x="8698157" y="5200037"/>
            <a:ext cx="3135290" cy="143552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72000" tIns="45700" rIns="0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ea typeface="Calibri"/>
                <a:cs typeface="Calibri" panose="020F0502020204030204" pitchFamily="34" charset="0"/>
                <a:sym typeface="Calibri"/>
              </a:rPr>
              <a:t>Smart Web</a:t>
            </a:r>
            <a:endParaRPr sz="2000" b="0" i="0" u="none" strike="noStrike" cap="none" dirty="0">
              <a:solidFill>
                <a:srgbClr val="000000"/>
              </a:solidFill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08" y="1267771"/>
            <a:ext cx="2971828" cy="510778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SCOUT</a:t>
            </a:r>
            <a:endParaRPr lang="th-TH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85" y="-1702570"/>
            <a:ext cx="3044430" cy="103463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81444" y="1167047"/>
            <a:ext cx="14990" cy="551100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56215" y="1167047"/>
            <a:ext cx="14990" cy="551100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" y="2412953"/>
            <a:ext cx="1139592" cy="11395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33" y="3046704"/>
            <a:ext cx="1011682" cy="1011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 r="1682" b="12603"/>
          <a:stretch/>
        </p:blipFill>
        <p:spPr>
          <a:xfrm>
            <a:off x="4271064" y="2275075"/>
            <a:ext cx="3724328" cy="2554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" y="4088325"/>
            <a:ext cx="1119009" cy="7878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12" y="2275075"/>
            <a:ext cx="3796942" cy="26070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48254" y="1267771"/>
            <a:ext cx="3235096" cy="510778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TEAM MANAGEMENT</a:t>
            </a:r>
            <a:endParaRPr lang="th-TH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40410" y="1267771"/>
            <a:ext cx="2971828" cy="510778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RECRUITMENT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9461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2"/>
          <a:stretch/>
        </p:blipFill>
        <p:spPr>
          <a:xfrm>
            <a:off x="-32808" y="0"/>
            <a:ext cx="12264481" cy="6858000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-32808" y="5532437"/>
            <a:ext cx="12264481" cy="13255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E-learning platform to access knowledge bank and online courses anytime anywhere, to </a:t>
            </a:r>
            <a:r>
              <a:rPr lang="en-US" sz="4000" dirty="0" smtClean="0">
                <a:solidFill>
                  <a:srgbClr val="FF0066"/>
                </a:solidFill>
              </a:rPr>
              <a:t>better serve our customers</a:t>
            </a:r>
            <a:endParaRPr lang="th-TH" sz="4000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603">
            <a:off x="6191522" y="514609"/>
            <a:ext cx="1526603" cy="196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2025953"/>
            <a:ext cx="7418294" cy="4478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8" y="37774"/>
            <a:ext cx="1889182" cy="1889182"/>
          </a:xfrm>
          <a:prstGeom prst="rect">
            <a:avLst/>
          </a:prstGeom>
        </p:spPr>
      </p:pic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2386853" y="0"/>
            <a:ext cx="9805147" cy="1869782"/>
          </a:xfrm>
        </p:spPr>
        <p:txBody>
          <a:bodyPr>
            <a:noAutofit/>
          </a:bodyPr>
          <a:lstStyle/>
          <a:p>
            <a:r>
              <a:rPr lang="en-US" dirty="0" smtClean="0"/>
              <a:t>Innovative tool to improve agents to serve our customers</a:t>
            </a:r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790280" y="2192545"/>
            <a:ext cx="3193143" cy="800387"/>
          </a:xfrm>
          <a:prstGeom prst="roundRect">
            <a:avLst/>
          </a:prstGeom>
          <a:solidFill>
            <a:srgbClr val="FE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SALES</a:t>
            </a:r>
            <a:endParaRPr lang="th-TH" sz="2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790279" y="3350623"/>
            <a:ext cx="3193143" cy="800387"/>
          </a:xfrm>
          <a:prstGeom prst="roundRect">
            <a:avLst/>
          </a:prstGeom>
          <a:solidFill>
            <a:srgbClr val="FE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FINANCIAL NEEDS ANALYSIS </a:t>
            </a:r>
            <a:endParaRPr lang="th-TH" sz="2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90281" y="5547512"/>
            <a:ext cx="3193143" cy="800387"/>
          </a:xfrm>
          <a:prstGeom prst="roundRect">
            <a:avLst/>
          </a:prstGeom>
          <a:solidFill>
            <a:srgbClr val="FE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MANAGEMENT</a:t>
            </a:r>
            <a:endParaRPr lang="th-TH" sz="2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90280" y="4483779"/>
            <a:ext cx="3193143" cy="800387"/>
          </a:xfrm>
          <a:prstGeom prst="roundRect">
            <a:avLst/>
          </a:prstGeom>
          <a:solidFill>
            <a:srgbClr val="FE8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SERVICE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5700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77" y="-494675"/>
            <a:ext cx="12588277" cy="7539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761" y="1082418"/>
            <a:ext cx="10515600" cy="1325563"/>
          </a:xfrm>
        </p:spPr>
        <p:txBody>
          <a:bodyPr/>
          <a:lstStyle/>
          <a:p>
            <a:r>
              <a:rPr lang="en-US" b="1" dirty="0" smtClean="0">
                <a:ea typeface="Verdana" panose="020B0604030504040204" pitchFamily="34" charset="0"/>
                <a:cs typeface="Verdana" panose="020B0604030504040204" pitchFamily="34" charset="0"/>
              </a:rPr>
              <a:t> Your trusted lifetime partner</a:t>
            </a:r>
            <a:endParaRPr lang="th-TH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Shape 176" descr="D:\Jo\Photoshop+Resize Pixxx\new logo MTL\new logo MTL\new-logo-MTL-(สี่สี-มีสโลแก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8307" y="174614"/>
            <a:ext cx="805043" cy="853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0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119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Verdana</vt:lpstr>
      <vt:lpstr>Office Theme</vt:lpstr>
      <vt:lpstr>PowerPoint Presentation</vt:lpstr>
      <vt:lpstr>To be customers’ trusted lifetime partner through innovative life and health solutions by putting customers at heart of everything we do</vt:lpstr>
      <vt:lpstr>To be customers’ trusted lifetime partner through innovative life and health solutions by putting customers at heart of everything we do</vt:lpstr>
      <vt:lpstr>Efficiency starts from the foundation</vt:lpstr>
      <vt:lpstr>PowerPoint Presentation</vt:lpstr>
      <vt:lpstr>Innovative tool to improve agents to serve our customers</vt:lpstr>
      <vt:lpstr> Your trusted lifetime partner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MTL_SPD</dc:creator>
  <cp:lastModifiedBy>Apin Sicoravit</cp:lastModifiedBy>
  <cp:revision>90</cp:revision>
  <dcterms:created xsi:type="dcterms:W3CDTF">2017-06-23T02:38:29Z</dcterms:created>
  <dcterms:modified xsi:type="dcterms:W3CDTF">2017-06-27T01:47:45Z</dcterms:modified>
</cp:coreProperties>
</file>