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8" r:id="rId5"/>
    <p:sldId id="375" r:id="rId6"/>
    <p:sldId id="386" r:id="rId7"/>
    <p:sldId id="366" r:id="rId8"/>
    <p:sldId id="348" r:id="rId9"/>
    <p:sldId id="349" r:id="rId10"/>
    <p:sldId id="377" r:id="rId11"/>
    <p:sldId id="387" r:id="rId12"/>
    <p:sldId id="385" r:id="rId13"/>
    <p:sldId id="300"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6D6E6D"/>
    <a:srgbClr val="31B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5" d="100"/>
          <a:sy n="105" d="100"/>
        </p:scale>
        <p:origin x="333" y="5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C0E14-193A-4507-8531-CA3586D9113A}" type="datetimeFigureOut">
              <a:rPr lang="en-AU" smtClean="0"/>
              <a:t>25/05/2017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76604-2B7A-47C8-B739-6A41A70579B3}" type="slidenum">
              <a:rPr lang="en-AU" smtClean="0"/>
              <a:t>‹#›</a:t>
            </a:fld>
            <a:endParaRPr lang="en-AU"/>
          </a:p>
        </p:txBody>
      </p:sp>
    </p:spTree>
    <p:extLst>
      <p:ext uri="{BB962C8B-B14F-4D97-AF65-F5344CB8AC3E}">
        <p14:creationId xmlns:p14="http://schemas.microsoft.com/office/powerpoint/2010/main" val="285998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C76604-2B7A-47C8-B739-6A41A70579B3}" type="slidenum">
              <a:rPr lang="en-AU" smtClean="0"/>
              <a:t>1</a:t>
            </a:fld>
            <a:endParaRPr lang="en-AU"/>
          </a:p>
        </p:txBody>
      </p:sp>
    </p:spTree>
    <p:extLst>
      <p:ext uri="{BB962C8B-B14F-4D97-AF65-F5344CB8AC3E}">
        <p14:creationId xmlns:p14="http://schemas.microsoft.com/office/powerpoint/2010/main" val="97936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2211B4-5A07-49BC-A570-66F0BE533308}" type="slidenum">
              <a:rPr lang="en-AU" smtClean="0"/>
              <a:t>3</a:t>
            </a:fld>
            <a:endParaRPr lang="en-AU"/>
          </a:p>
        </p:txBody>
      </p:sp>
    </p:spTree>
    <p:extLst>
      <p:ext uri="{BB962C8B-B14F-4D97-AF65-F5344CB8AC3E}">
        <p14:creationId xmlns:p14="http://schemas.microsoft.com/office/powerpoint/2010/main" val="389323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C76604-2B7A-47C8-B739-6A41A70579B3}" type="slidenum">
              <a:rPr lang="en-AU" smtClean="0"/>
              <a:t>4</a:t>
            </a:fld>
            <a:endParaRPr lang="en-AU"/>
          </a:p>
        </p:txBody>
      </p:sp>
    </p:spTree>
    <p:extLst>
      <p:ext uri="{BB962C8B-B14F-4D97-AF65-F5344CB8AC3E}">
        <p14:creationId xmlns:p14="http://schemas.microsoft.com/office/powerpoint/2010/main" val="260991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C76604-2B7A-47C8-B739-6A41A70579B3}" type="slidenum">
              <a:rPr lang="en-AU" smtClean="0"/>
              <a:t>5</a:t>
            </a:fld>
            <a:endParaRPr lang="en-AU"/>
          </a:p>
        </p:txBody>
      </p:sp>
    </p:spTree>
    <p:extLst>
      <p:ext uri="{BB962C8B-B14F-4D97-AF65-F5344CB8AC3E}">
        <p14:creationId xmlns:p14="http://schemas.microsoft.com/office/powerpoint/2010/main" val="147528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C76604-2B7A-47C8-B739-6A41A70579B3}" type="slidenum">
              <a:rPr lang="en-AU" smtClean="0"/>
              <a:t>6</a:t>
            </a:fld>
            <a:endParaRPr lang="en-AU"/>
          </a:p>
        </p:txBody>
      </p:sp>
    </p:spTree>
    <p:extLst>
      <p:ext uri="{BB962C8B-B14F-4D97-AF65-F5344CB8AC3E}">
        <p14:creationId xmlns:p14="http://schemas.microsoft.com/office/powerpoint/2010/main" val="138901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C76604-2B7A-47C8-B739-6A41A70579B3}" type="slidenum">
              <a:rPr lang="en-AU" smtClean="0"/>
              <a:t>8</a:t>
            </a:fld>
            <a:endParaRPr lang="en-AU"/>
          </a:p>
        </p:txBody>
      </p:sp>
    </p:spTree>
    <p:extLst>
      <p:ext uri="{BB962C8B-B14F-4D97-AF65-F5344CB8AC3E}">
        <p14:creationId xmlns:p14="http://schemas.microsoft.com/office/powerpoint/2010/main" val="277129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C76604-2B7A-47C8-B739-6A41A70579B3}" type="slidenum">
              <a:rPr lang="en-AU" smtClean="0"/>
              <a:t>9</a:t>
            </a:fld>
            <a:endParaRPr lang="en-AU"/>
          </a:p>
        </p:txBody>
      </p:sp>
    </p:spTree>
    <p:extLst>
      <p:ext uri="{BB962C8B-B14F-4D97-AF65-F5344CB8AC3E}">
        <p14:creationId xmlns:p14="http://schemas.microsoft.com/office/powerpoint/2010/main" val="107074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C76604-2B7A-47C8-B739-6A41A70579B3}" type="slidenum">
              <a:rPr lang="en-AU" smtClean="0"/>
              <a:t>10</a:t>
            </a:fld>
            <a:endParaRPr lang="en-AU"/>
          </a:p>
        </p:txBody>
      </p:sp>
    </p:spTree>
    <p:extLst>
      <p:ext uri="{BB962C8B-B14F-4D97-AF65-F5344CB8AC3E}">
        <p14:creationId xmlns:p14="http://schemas.microsoft.com/office/powerpoint/2010/main" val="191982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B0ABCC-A968-4160-A76D-1B1001157461}" type="datetimeFigureOut">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257BDA-4822-43E6-A3EA-522304C701B9}" type="slidenum">
              <a:rPr lang="en-AU" smtClean="0"/>
              <a:t>‹#›</a:t>
            </a:fld>
            <a:endParaRPr lang="en-AU"/>
          </a:p>
        </p:txBody>
      </p:sp>
    </p:spTree>
    <p:extLst>
      <p:ext uri="{BB962C8B-B14F-4D97-AF65-F5344CB8AC3E}">
        <p14:creationId xmlns:p14="http://schemas.microsoft.com/office/powerpoint/2010/main" val="81875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0ABCC-A968-4160-A76D-1B1001157461}" type="datetimeFigureOut">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257BDA-4822-43E6-A3EA-522304C701B9}" type="slidenum">
              <a:rPr lang="en-AU" smtClean="0"/>
              <a:t>‹#›</a:t>
            </a:fld>
            <a:endParaRPr lang="en-AU"/>
          </a:p>
        </p:txBody>
      </p:sp>
    </p:spTree>
    <p:extLst>
      <p:ext uri="{BB962C8B-B14F-4D97-AF65-F5344CB8AC3E}">
        <p14:creationId xmlns:p14="http://schemas.microsoft.com/office/powerpoint/2010/main" val="429286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0ABCC-A968-4160-A76D-1B1001157461}" type="datetimeFigureOut">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257BDA-4822-43E6-A3EA-522304C701B9}" type="slidenum">
              <a:rPr lang="en-AU" smtClean="0"/>
              <a:t>‹#›</a:t>
            </a:fld>
            <a:endParaRPr lang="en-AU"/>
          </a:p>
        </p:txBody>
      </p:sp>
    </p:spTree>
    <p:extLst>
      <p:ext uri="{BB962C8B-B14F-4D97-AF65-F5344CB8AC3E}">
        <p14:creationId xmlns:p14="http://schemas.microsoft.com/office/powerpoint/2010/main" val="411010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7338160" y="5687680"/>
            <a:ext cx="1359526" cy="1012024"/>
          </a:xfrm>
          <a:prstGeom prst="rect">
            <a:avLst/>
          </a:prstGeom>
        </p:spPr>
      </p:pic>
      <p:sp>
        <p:nvSpPr>
          <p:cNvPr id="8" name="TextBox 7"/>
          <p:cNvSpPr txBox="1"/>
          <p:nvPr userDrawn="1"/>
        </p:nvSpPr>
        <p:spPr>
          <a:xfrm>
            <a:off x="0" y="130632"/>
            <a:ext cx="9144000" cy="1131079"/>
          </a:xfrm>
          <a:prstGeom prst="rect">
            <a:avLst/>
          </a:prstGeom>
          <a:solidFill>
            <a:schemeClr val="tx1"/>
          </a:solidFill>
        </p:spPr>
        <p:txBody>
          <a:bodyPr wrap="square" rtlCol="0">
            <a:spAutoFit/>
          </a:bodyPr>
          <a:lstStyle/>
          <a:p>
            <a:endParaRPr lang="en-AU" sz="1350" dirty="0"/>
          </a:p>
          <a:p>
            <a:endParaRPr lang="en-AU" sz="1350" dirty="0"/>
          </a:p>
          <a:p>
            <a:endParaRPr lang="en-AU" sz="1350" dirty="0"/>
          </a:p>
          <a:p>
            <a:endParaRPr lang="en-AU" sz="1350" dirty="0"/>
          </a:p>
          <a:p>
            <a:endParaRPr lang="en-AU" sz="1350" dirty="0"/>
          </a:p>
        </p:txBody>
      </p:sp>
      <p:sp>
        <p:nvSpPr>
          <p:cNvPr id="9" name="Title 1"/>
          <p:cNvSpPr>
            <a:spLocks noGrp="1"/>
          </p:cNvSpPr>
          <p:nvPr>
            <p:ph type="title"/>
          </p:nvPr>
        </p:nvSpPr>
        <p:spPr>
          <a:xfrm>
            <a:off x="484271" y="240615"/>
            <a:ext cx="3568777" cy="453269"/>
          </a:xfrm>
        </p:spPr>
        <p:txBody>
          <a:bodyPr>
            <a:normAutofit/>
          </a:bodyPr>
          <a:lstStyle>
            <a:lvl1pPr>
              <a:defRPr>
                <a:solidFill>
                  <a:schemeClr val="bg1"/>
                </a:solidFill>
              </a:defRPr>
            </a:lvl1pPr>
          </a:lstStyle>
          <a:p>
            <a:r>
              <a:rPr lang="en-AU" sz="2200" b="1"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Heading – Session title</a:t>
            </a:r>
            <a:r>
              <a:rPr lang="en-AU" sz="2400" b="1"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10" name="Content Placeholder 2"/>
          <p:cNvSpPr>
            <a:spLocks noGrp="1"/>
          </p:cNvSpPr>
          <p:nvPr>
            <p:ph idx="1"/>
          </p:nvPr>
        </p:nvSpPr>
        <p:spPr>
          <a:xfrm>
            <a:off x="484272" y="1611995"/>
            <a:ext cx="7886700" cy="3263504"/>
          </a:xfrm>
        </p:spPr>
        <p:txBody>
          <a:bodyPr>
            <a:normAutofit/>
          </a:bodyPr>
          <a:lstStyle/>
          <a:p>
            <a:pPr marL="257168" indent="-257168">
              <a:buClr>
                <a:srgbClr val="31BDBE"/>
              </a:buClr>
              <a:buFont typeface="+mj-lt"/>
              <a:buAutoNum type="arabicPeriod"/>
            </a:pPr>
            <a:r>
              <a:rPr lang="en-AU" sz="1600" dirty="0">
                <a:solidFill>
                  <a:srgbClr val="6D6E6D"/>
                </a:solidFill>
                <a:latin typeface="Microsoft Sans Serif" panose="020B0604020202020204" pitchFamily="34" charset="0"/>
                <a:ea typeface="Microsoft Sans Serif" panose="020B0604020202020204" pitchFamily="34" charset="0"/>
                <a:cs typeface="Microsoft Sans Serif" panose="020B0604020202020204" pitchFamily="34" charset="0"/>
              </a:rPr>
              <a:t>Text</a:t>
            </a:r>
          </a:p>
          <a:p>
            <a:pPr marL="257168" indent="-257168">
              <a:buClr>
                <a:srgbClr val="31BDBE"/>
              </a:buClr>
              <a:buFont typeface="+mj-lt"/>
              <a:buAutoNum type="arabicPeriod"/>
            </a:pPr>
            <a:r>
              <a:rPr lang="en-AU" sz="1600" dirty="0">
                <a:solidFill>
                  <a:srgbClr val="6D6E6D"/>
                </a:solidFill>
                <a:latin typeface="Microsoft Sans Serif" panose="020B0604020202020204" pitchFamily="34" charset="0"/>
                <a:ea typeface="Microsoft Sans Serif" panose="020B0604020202020204" pitchFamily="34" charset="0"/>
                <a:cs typeface="Microsoft Sans Serif" panose="020B0604020202020204" pitchFamily="34" charset="0"/>
              </a:rPr>
              <a:t>Text</a:t>
            </a:r>
          </a:p>
          <a:p>
            <a:pPr marL="257168" indent="-257168">
              <a:buClr>
                <a:srgbClr val="31BDBE"/>
              </a:buClr>
              <a:buFont typeface="+mj-lt"/>
              <a:buAutoNum type="arabicPeriod"/>
            </a:pPr>
            <a:r>
              <a:rPr lang="en-AU" sz="1600" dirty="0">
                <a:solidFill>
                  <a:srgbClr val="6D6E6D"/>
                </a:solidFill>
                <a:latin typeface="Microsoft Sans Serif" panose="020B0604020202020204" pitchFamily="34" charset="0"/>
                <a:ea typeface="Microsoft Sans Serif" panose="020B0604020202020204" pitchFamily="34" charset="0"/>
                <a:cs typeface="Microsoft Sans Serif" panose="020B0604020202020204" pitchFamily="34" charset="0"/>
              </a:rPr>
              <a:t>Text</a:t>
            </a:r>
          </a:p>
        </p:txBody>
      </p:sp>
    </p:spTree>
    <p:custDataLst>
      <p:tags r:id="rId1"/>
    </p:custDataLst>
    <p:extLst>
      <p:ext uri="{BB962C8B-B14F-4D97-AF65-F5344CB8AC3E}">
        <p14:creationId xmlns:p14="http://schemas.microsoft.com/office/powerpoint/2010/main" val="111894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B0ABCC-A968-4160-A76D-1B1001157461}" type="datetimeFigureOut">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257BDA-4822-43E6-A3EA-522304C701B9}" type="slidenum">
              <a:rPr lang="en-AU" smtClean="0"/>
              <a:t>‹#›</a:t>
            </a:fld>
            <a:endParaRPr lang="en-AU"/>
          </a:p>
        </p:txBody>
      </p:sp>
    </p:spTree>
    <p:extLst>
      <p:ext uri="{BB962C8B-B14F-4D97-AF65-F5344CB8AC3E}">
        <p14:creationId xmlns:p14="http://schemas.microsoft.com/office/powerpoint/2010/main" val="366303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B0ABCC-A968-4160-A76D-1B1001157461}" type="datetimeFigureOut">
              <a:rPr lang="en-AU" smtClean="0"/>
              <a:t>25/05/2017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257BDA-4822-43E6-A3EA-522304C701B9}" type="slidenum">
              <a:rPr lang="en-AU" smtClean="0"/>
              <a:t>‹#›</a:t>
            </a:fld>
            <a:endParaRPr lang="en-AU"/>
          </a:p>
        </p:txBody>
      </p:sp>
    </p:spTree>
    <p:extLst>
      <p:ext uri="{BB962C8B-B14F-4D97-AF65-F5344CB8AC3E}">
        <p14:creationId xmlns:p14="http://schemas.microsoft.com/office/powerpoint/2010/main" val="373875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B0ABCC-A968-4160-A76D-1B1001157461}" type="datetimeFigureOut">
              <a:rPr lang="en-AU" smtClean="0"/>
              <a:t>25/05/2017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8257BDA-4822-43E6-A3EA-522304C701B9}" type="slidenum">
              <a:rPr lang="en-AU" smtClean="0"/>
              <a:t>‹#›</a:t>
            </a:fld>
            <a:endParaRPr lang="en-AU"/>
          </a:p>
        </p:txBody>
      </p:sp>
    </p:spTree>
    <p:extLst>
      <p:ext uri="{BB962C8B-B14F-4D97-AF65-F5344CB8AC3E}">
        <p14:creationId xmlns:p14="http://schemas.microsoft.com/office/powerpoint/2010/main" val="149739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B0ABCC-A968-4160-A76D-1B1001157461}" type="datetimeFigureOut">
              <a:rPr lang="en-AU" smtClean="0"/>
              <a:t>25/05/2017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8257BDA-4822-43E6-A3EA-522304C701B9}" type="slidenum">
              <a:rPr lang="en-AU" smtClean="0"/>
              <a:t>‹#›</a:t>
            </a:fld>
            <a:endParaRPr lang="en-AU"/>
          </a:p>
        </p:txBody>
      </p:sp>
    </p:spTree>
    <p:extLst>
      <p:ext uri="{BB962C8B-B14F-4D97-AF65-F5344CB8AC3E}">
        <p14:creationId xmlns:p14="http://schemas.microsoft.com/office/powerpoint/2010/main" val="301622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0ABCC-A968-4160-A76D-1B1001157461}" type="datetimeFigureOut">
              <a:rPr lang="en-AU" smtClean="0"/>
              <a:t>25/05/2017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8257BDA-4822-43E6-A3EA-522304C701B9}" type="slidenum">
              <a:rPr lang="en-AU" smtClean="0"/>
              <a:t>‹#›</a:t>
            </a:fld>
            <a:endParaRPr lang="en-AU"/>
          </a:p>
        </p:txBody>
      </p:sp>
    </p:spTree>
    <p:extLst>
      <p:ext uri="{BB962C8B-B14F-4D97-AF65-F5344CB8AC3E}">
        <p14:creationId xmlns:p14="http://schemas.microsoft.com/office/powerpoint/2010/main" val="60899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B0ABCC-A968-4160-A76D-1B1001157461}" type="datetimeFigureOut">
              <a:rPr lang="en-AU" smtClean="0"/>
              <a:t>25/05/2017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257BDA-4822-43E6-A3EA-522304C701B9}" type="slidenum">
              <a:rPr lang="en-AU" smtClean="0"/>
              <a:t>‹#›</a:t>
            </a:fld>
            <a:endParaRPr lang="en-AU"/>
          </a:p>
        </p:txBody>
      </p:sp>
    </p:spTree>
    <p:extLst>
      <p:ext uri="{BB962C8B-B14F-4D97-AF65-F5344CB8AC3E}">
        <p14:creationId xmlns:p14="http://schemas.microsoft.com/office/powerpoint/2010/main" val="346659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B0ABCC-A968-4160-A76D-1B1001157461}" type="datetimeFigureOut">
              <a:rPr lang="en-AU" smtClean="0"/>
              <a:t>25/05/2017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257BDA-4822-43E6-A3EA-522304C701B9}" type="slidenum">
              <a:rPr lang="en-AU" smtClean="0"/>
              <a:t>‹#›</a:t>
            </a:fld>
            <a:endParaRPr lang="en-AU"/>
          </a:p>
        </p:txBody>
      </p:sp>
    </p:spTree>
    <p:extLst>
      <p:ext uri="{BB962C8B-B14F-4D97-AF65-F5344CB8AC3E}">
        <p14:creationId xmlns:p14="http://schemas.microsoft.com/office/powerpoint/2010/main" val="347034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0ABCC-A968-4160-A76D-1B1001157461}" type="datetimeFigureOut">
              <a:rPr lang="en-AU" smtClean="0"/>
              <a:t>25/05/2017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57BDA-4822-43E6-A3EA-522304C701B9}" type="slidenum">
              <a:rPr lang="en-AU" smtClean="0"/>
              <a:t>‹#›</a:t>
            </a:fld>
            <a:endParaRPr lang="en-AU"/>
          </a:p>
        </p:txBody>
      </p:sp>
    </p:spTree>
    <p:custDataLst>
      <p:tags r:id="rId13"/>
    </p:custDataLst>
    <p:extLst>
      <p:ext uri="{BB962C8B-B14F-4D97-AF65-F5344CB8AC3E}">
        <p14:creationId xmlns:p14="http://schemas.microsoft.com/office/powerpoint/2010/main" val="3493467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mailto:nick.hill@riskadvisor.io" TargetMode="External"/><Relationship Id="rId4" Type="http://schemas.openxmlformats.org/officeDocument/2006/relationships/hyperlink" Target="http://www.riskadvisor.i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 y="2684507"/>
            <a:ext cx="9144001" cy="1297946"/>
          </a:xfrm>
          <a:prstGeom prst="rect">
            <a:avLst/>
          </a:prstGeom>
          <a:solidFill>
            <a:schemeClr val="tx1"/>
          </a:solidFill>
        </p:spPr>
        <p:txBody>
          <a:bodyPr wrap="square" rtlCol="0">
            <a:spAutoFit/>
          </a:bodyPr>
          <a:lstStyle/>
          <a:p>
            <a:endParaRPr lang="en-AU" sz="1350" dirty="0"/>
          </a:p>
        </p:txBody>
      </p:sp>
      <p:sp>
        <p:nvSpPr>
          <p:cNvPr id="2" name="Title 1"/>
          <p:cNvSpPr>
            <a:spLocks noGrp="1"/>
          </p:cNvSpPr>
          <p:nvPr>
            <p:ph type="ctrTitle"/>
          </p:nvPr>
        </p:nvSpPr>
        <p:spPr>
          <a:xfrm>
            <a:off x="685798" y="1455454"/>
            <a:ext cx="7772400" cy="2387600"/>
          </a:xfrm>
        </p:spPr>
        <p:txBody>
          <a:bodyPr>
            <a:normAutofit/>
          </a:bodyPr>
          <a:lstStyle/>
          <a:p>
            <a:r>
              <a:rPr lang="en-AU" sz="3750" b="1" spc="-150" dirty="0" err="1">
                <a:solidFill>
                  <a:schemeClr val="bg1"/>
                </a:solidFill>
                <a:latin typeface="+mn-lt"/>
                <a:ea typeface="Roboto" panose="02000000000000000000" pitchFamily="2" charset="0"/>
                <a:cs typeface="Microsoft Sans Serif" panose="020B0604020202020204" pitchFamily="34" charset="0"/>
              </a:rPr>
              <a:t>Risk</a:t>
            </a:r>
            <a:r>
              <a:rPr lang="en-AU" sz="3750" spc="-150" dirty="0" err="1">
                <a:solidFill>
                  <a:schemeClr val="bg1"/>
                </a:solidFill>
                <a:latin typeface="+mn-lt"/>
                <a:ea typeface="Roboto" panose="02000000000000000000" pitchFamily="2" charset="0"/>
                <a:cs typeface="Microsoft Sans Serif" panose="020B0604020202020204" pitchFamily="34" charset="0"/>
              </a:rPr>
              <a:t>Advisor</a:t>
            </a:r>
            <a:br>
              <a:rPr lang="en-AU" sz="3750" b="1" spc="-150" dirty="0">
                <a:solidFill>
                  <a:schemeClr val="bg1"/>
                </a:solidFill>
                <a:latin typeface="+mn-lt"/>
                <a:ea typeface="Roboto" panose="02000000000000000000" pitchFamily="2" charset="0"/>
                <a:cs typeface="Microsoft Sans Serif" panose="020B0604020202020204" pitchFamily="34" charset="0"/>
              </a:rPr>
            </a:br>
            <a:r>
              <a:rPr lang="en-AU" sz="3750" spc="-150" dirty="0">
                <a:solidFill>
                  <a:schemeClr val="bg1"/>
                </a:solidFill>
                <a:latin typeface="+mn-lt"/>
                <a:ea typeface="Roboto" panose="02000000000000000000" pitchFamily="2" charset="0"/>
                <a:cs typeface="Microsoft Sans Serif" panose="020B0604020202020204" pitchFamily="34" charset="0"/>
              </a:rPr>
              <a:t>Client specific risk profiles and benchmarks in minutes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392" y="480935"/>
            <a:ext cx="2178212" cy="1627927"/>
          </a:xfrm>
          <a:prstGeom prst="rect">
            <a:avLst/>
          </a:prstGeom>
        </p:spPr>
      </p:pic>
    </p:spTree>
    <p:custDataLst>
      <p:tags r:id="rId1"/>
    </p:custDataLst>
    <p:extLst>
      <p:ext uri="{BB962C8B-B14F-4D97-AF65-F5344CB8AC3E}">
        <p14:creationId xmlns:p14="http://schemas.microsoft.com/office/powerpoint/2010/main" val="1728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0" y="130632"/>
            <a:ext cx="9144000" cy="1131079"/>
          </a:xfrm>
          <a:prstGeom prst="rect">
            <a:avLst/>
          </a:prstGeom>
          <a:solidFill>
            <a:schemeClr val="tx1"/>
          </a:solidFill>
        </p:spPr>
        <p:txBody>
          <a:bodyPr wrap="square" rtlCol="0">
            <a:spAutoFit/>
          </a:bodyPr>
          <a:lstStyle/>
          <a:p>
            <a:endParaRPr lang="en-AU" sz="1350" dirty="0"/>
          </a:p>
          <a:p>
            <a:endParaRPr lang="en-AU" sz="1350" dirty="0"/>
          </a:p>
          <a:p>
            <a:endParaRPr lang="en-AU" sz="1350" dirty="0"/>
          </a:p>
          <a:p>
            <a:endParaRPr lang="en-AU" sz="1350" dirty="0"/>
          </a:p>
          <a:p>
            <a:endParaRPr lang="en-AU" sz="1350" dirty="0"/>
          </a:p>
        </p:txBody>
      </p:sp>
      <p:sp>
        <p:nvSpPr>
          <p:cNvPr id="2" name="Title 1"/>
          <p:cNvSpPr>
            <a:spLocks noGrp="1"/>
          </p:cNvSpPr>
          <p:nvPr>
            <p:ph type="title"/>
          </p:nvPr>
        </p:nvSpPr>
        <p:spPr>
          <a:xfrm>
            <a:off x="484271" y="240615"/>
            <a:ext cx="3568777" cy="453269"/>
          </a:xfrm>
        </p:spPr>
        <p:txBody>
          <a:bodyPr>
            <a:normAutofit/>
          </a:bodyPr>
          <a:lstStyle/>
          <a:p>
            <a:r>
              <a:rPr lang="en-AU" sz="2200" b="1" dirty="0">
                <a:latin typeface="Microsoft Sans Serif" panose="020B0604020202020204" pitchFamily="34" charset="0"/>
                <a:ea typeface="Microsoft Sans Serif" panose="020B0604020202020204" pitchFamily="34" charset="0"/>
                <a:cs typeface="Microsoft Sans Serif" panose="020B0604020202020204" pitchFamily="34" charset="0"/>
              </a:rPr>
              <a:t>Tell me more</a:t>
            </a:r>
            <a:endParaRPr lang="en-US" sz="2400" b="1"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Content Placeholder 2"/>
          <p:cNvSpPr>
            <a:spLocks noGrp="1"/>
          </p:cNvSpPr>
          <p:nvPr>
            <p:ph idx="1"/>
          </p:nvPr>
        </p:nvSpPr>
        <p:spPr>
          <a:xfrm>
            <a:off x="484272" y="1611995"/>
            <a:ext cx="7886700" cy="3263504"/>
          </a:xfrm>
        </p:spPr>
        <p:txBody>
          <a:bodyPr vert="horz" lIns="91440" tIns="45720" rIns="91440" bIns="45720" rtlCol="0" anchor="t">
            <a:normAutofit/>
          </a:bodyPr>
          <a:lstStyle/>
          <a:p>
            <a:pPr marL="0" indent="0">
              <a:buNone/>
            </a:pPr>
            <a:r>
              <a:rPr lang="en-US" dirty="0"/>
              <a:t>For further information:</a:t>
            </a:r>
          </a:p>
          <a:p>
            <a:pPr marL="0" indent="0">
              <a:buNone/>
            </a:pPr>
            <a:r>
              <a:rPr lang="en-US" dirty="0"/>
              <a:t>Web: </a:t>
            </a:r>
            <a:r>
              <a:rPr lang="en-US" dirty="0">
                <a:hlinkClick r:id="rId4"/>
              </a:rPr>
              <a:t>www.riskadvisor.io</a:t>
            </a:r>
            <a:r>
              <a:rPr lang="en-US" dirty="0"/>
              <a:t> </a:t>
            </a:r>
          </a:p>
          <a:p>
            <a:pPr marL="0" indent="0">
              <a:buNone/>
            </a:pPr>
            <a:r>
              <a:rPr lang="en-US" dirty="0"/>
              <a:t>Email: </a:t>
            </a:r>
            <a:r>
              <a:rPr lang="en-US" dirty="0">
                <a:hlinkClick r:id="rId5"/>
              </a:rPr>
              <a:t>nick.hill@riskadvisor.io</a:t>
            </a:r>
            <a:r>
              <a:rPr lang="en-US" dirty="0"/>
              <a:t> </a:t>
            </a:r>
          </a:p>
          <a:p>
            <a:pPr marL="0" indent="0">
              <a:buNone/>
            </a:pPr>
            <a:r>
              <a:rPr lang="en-US" dirty="0"/>
              <a:t>Tel. +61 (0)419 371 018</a:t>
            </a:r>
          </a:p>
        </p:txBody>
      </p:sp>
    </p:spTree>
    <p:custDataLst>
      <p:tags r:id="rId1"/>
    </p:custDataLst>
    <p:extLst>
      <p:ext uri="{BB962C8B-B14F-4D97-AF65-F5344CB8AC3E}">
        <p14:creationId xmlns:p14="http://schemas.microsoft.com/office/powerpoint/2010/main" val="307209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 y="1051649"/>
            <a:ext cx="9144001" cy="1297946"/>
          </a:xfrm>
          <a:prstGeom prst="rect">
            <a:avLst/>
          </a:prstGeom>
          <a:solidFill>
            <a:srgbClr val="31BDBE"/>
          </a:solidFill>
          <a:ln>
            <a:solidFill>
              <a:srgbClr val="31BDBE"/>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ctrTitle"/>
          </p:nvPr>
        </p:nvSpPr>
        <p:spPr>
          <a:xfrm>
            <a:off x="685798" y="1250661"/>
            <a:ext cx="7772400" cy="872053"/>
          </a:xfrm>
        </p:spPr>
        <p:txBody>
          <a:bodyPr anchor="t">
            <a:normAutofit/>
          </a:bodyPr>
          <a:lstStyle/>
          <a:p>
            <a:pPr algn="l"/>
            <a:r>
              <a:rPr lang="en-AU" sz="2800" b="1" spc="-150" dirty="0" err="1">
                <a:solidFill>
                  <a:schemeClr val="bg1"/>
                </a:solidFill>
                <a:latin typeface="Calibri" panose="020F0502020204030204" pitchFamily="34" charset="0"/>
                <a:ea typeface="Microsoft Sans Serif" panose="020B0604020202020204" pitchFamily="34" charset="0"/>
                <a:cs typeface="Microsoft Sans Serif" panose="020B0604020202020204" pitchFamily="34" charset="0"/>
              </a:rPr>
              <a:t>Risk</a:t>
            </a:r>
            <a:r>
              <a:rPr lang="en-AU" sz="2800" spc="-150" dirty="0" err="1">
                <a:solidFill>
                  <a:schemeClr val="bg1"/>
                </a:solidFill>
                <a:latin typeface="Calibri" panose="020F0502020204030204" pitchFamily="34" charset="0"/>
                <a:ea typeface="Microsoft Sans Serif" panose="020B0604020202020204" pitchFamily="34" charset="0"/>
                <a:cs typeface="Microsoft Sans Serif" panose="020B0604020202020204" pitchFamily="34" charset="0"/>
              </a:rPr>
              <a:t>Advisor</a:t>
            </a:r>
            <a:r>
              <a:rPr lang="en-AU" sz="2800" b="1" spc="-150" dirty="0">
                <a:solidFill>
                  <a:schemeClr val="bg1"/>
                </a:solidFill>
                <a:latin typeface="Calibri" panose="020F0502020204030204" pitchFamily="34" charset="0"/>
                <a:ea typeface="Microsoft Sans Serif" panose="020B0604020202020204" pitchFamily="34" charset="0"/>
                <a:cs typeface="Microsoft Sans Serif" panose="020B0604020202020204" pitchFamily="34" charset="0"/>
              </a:rPr>
              <a:t> overview</a:t>
            </a:r>
            <a:endParaRPr lang="en-AU" sz="2800" spc="-150" dirty="0">
              <a:solidFill>
                <a:schemeClr val="bg1"/>
              </a:solidFill>
              <a:latin typeface="Calibri" panose="020F0502020204030204" pitchFamily="34" charset="0"/>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400" y="5544597"/>
            <a:ext cx="1357313" cy="1014413"/>
          </a:xfrm>
          <a:prstGeom prst="rect">
            <a:avLst/>
          </a:prstGeom>
        </p:spPr>
      </p:pic>
      <p:sp>
        <p:nvSpPr>
          <p:cNvPr id="4" name="TextBox 3"/>
          <p:cNvSpPr txBox="1"/>
          <p:nvPr/>
        </p:nvSpPr>
        <p:spPr>
          <a:xfrm>
            <a:off x="674914" y="2599801"/>
            <a:ext cx="7507141" cy="3170099"/>
          </a:xfrm>
          <a:prstGeom prst="rect">
            <a:avLst/>
          </a:prstGeom>
          <a:noFill/>
        </p:spPr>
        <p:txBody>
          <a:bodyPr wrap="square" rtlCol="0">
            <a:spAutoFit/>
          </a:bodyPr>
          <a:lstStyle/>
          <a:p>
            <a:r>
              <a:rPr lang="en-AU" sz="2000" b="1" dirty="0"/>
              <a:t>Intelligent insurance and risk profiling in minutes </a:t>
            </a:r>
          </a:p>
          <a:p>
            <a:r>
              <a:rPr lang="en-AU" sz="2000" b="1" dirty="0"/>
              <a:t>- built by insurance industry experts for insurance industry </a:t>
            </a:r>
          </a:p>
          <a:p>
            <a:r>
              <a:rPr lang="en-AU" sz="2000" dirty="0"/>
              <a:t> </a:t>
            </a:r>
          </a:p>
          <a:p>
            <a:pPr marL="342900" indent="-342900">
              <a:buFont typeface="Arial" panose="020B0604020202020204" pitchFamily="34" charset="0"/>
              <a:buChar char="•"/>
            </a:pPr>
            <a:r>
              <a:rPr lang="en-AU" sz="2000" dirty="0"/>
              <a:t>Benchmark client risk against their own industry</a:t>
            </a:r>
          </a:p>
          <a:p>
            <a:pPr marL="342900" indent="-342900">
              <a:buFont typeface="Arial" panose="020B0604020202020204" pitchFamily="34" charset="0"/>
              <a:buChar char="•"/>
            </a:pPr>
            <a:r>
              <a:rPr lang="en-AU" sz="2000" dirty="0"/>
              <a:t>Identify, rank and prioritize risks along with their treatments </a:t>
            </a:r>
          </a:p>
          <a:p>
            <a:pPr marL="342900" indent="-342900">
              <a:buFont typeface="Arial" panose="020B0604020202020204" pitchFamily="34" charset="0"/>
              <a:buChar char="•"/>
            </a:pPr>
            <a:r>
              <a:rPr lang="en-AU" sz="2000" dirty="0"/>
              <a:t>Generate clear risk control activity and status reports</a:t>
            </a:r>
          </a:p>
          <a:p>
            <a:pPr marL="342900" indent="-342900">
              <a:buFont typeface="Arial" panose="020B0604020202020204" pitchFamily="34" charset="0"/>
              <a:buChar char="•"/>
            </a:pPr>
            <a:r>
              <a:rPr lang="en-AU" sz="2000" dirty="0"/>
              <a:t>Create sales opportunities by better matching client needs</a:t>
            </a:r>
          </a:p>
          <a:p>
            <a:pPr marL="342900" indent="-342900">
              <a:buFont typeface="Arial" panose="020B0604020202020204" pitchFamily="34" charset="0"/>
              <a:buChar char="•"/>
            </a:pPr>
            <a:r>
              <a:rPr lang="en-AU" sz="2000" dirty="0"/>
              <a:t>Improve governance and compliance outcomes</a:t>
            </a:r>
          </a:p>
          <a:p>
            <a:pPr marL="342900" indent="-342900">
              <a:buFont typeface="Arial" panose="020B0604020202020204" pitchFamily="34" charset="0"/>
              <a:buChar char="•"/>
            </a:pPr>
            <a:r>
              <a:rPr lang="en-AU" sz="2000" dirty="0"/>
              <a:t>Provide a point of difference from competitors</a:t>
            </a:r>
          </a:p>
          <a:p>
            <a:pPr lvl="0"/>
            <a:endParaRPr lang="en-AU" sz="2000" dirty="0"/>
          </a:p>
        </p:txBody>
      </p:sp>
    </p:spTree>
    <p:custDataLst>
      <p:tags r:id="rId1"/>
    </p:custDataLst>
    <p:extLst>
      <p:ext uri="{BB962C8B-B14F-4D97-AF65-F5344CB8AC3E}">
        <p14:creationId xmlns:p14="http://schemas.microsoft.com/office/powerpoint/2010/main" val="377756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 y="1051649"/>
            <a:ext cx="9144001" cy="1297946"/>
          </a:xfrm>
          <a:prstGeom prst="rect">
            <a:avLst/>
          </a:prstGeom>
          <a:solidFill>
            <a:srgbClr val="31BDBE"/>
          </a:solidFill>
          <a:ln>
            <a:solidFill>
              <a:srgbClr val="31BDBE"/>
            </a:solidFill>
          </a:ln>
        </p:spPr>
        <p:txBody>
          <a:bodyPr wrap="square" rtlCol="0">
            <a:spAutoFit/>
          </a:bodyPr>
          <a:lstStyle/>
          <a:p>
            <a:endParaRPr lang="en-AU" sz="1350" dirty="0"/>
          </a:p>
        </p:txBody>
      </p:sp>
      <p:sp>
        <p:nvSpPr>
          <p:cNvPr id="2" name="Title 1"/>
          <p:cNvSpPr>
            <a:spLocks noGrp="1"/>
          </p:cNvSpPr>
          <p:nvPr>
            <p:ph type="ctrTitle"/>
          </p:nvPr>
        </p:nvSpPr>
        <p:spPr>
          <a:xfrm>
            <a:off x="685798" y="1250661"/>
            <a:ext cx="7772400" cy="872053"/>
          </a:xfrm>
        </p:spPr>
        <p:txBody>
          <a:bodyPr anchor="t">
            <a:normAutofit/>
          </a:bodyPr>
          <a:lstStyle/>
          <a:p>
            <a:pPr algn="l"/>
            <a:r>
              <a:rPr lang="en-AU" sz="2800" b="1" spc="-150" dirty="0">
                <a:solidFill>
                  <a:schemeClr val="bg1"/>
                </a:solidFill>
                <a:latin typeface="Calibri"/>
                <a:ea typeface="Roboto" panose="02000000000000000000" pitchFamily="2" charset="0"/>
                <a:cs typeface="Microsoft Sans Serif" panose="020B0604020202020204" pitchFamily="34" charset="0"/>
              </a:rPr>
              <a:t>Basic functionality</a:t>
            </a:r>
            <a:endParaRPr lang="en-US" sz="2800" spc="-150" dirty="0">
              <a:solidFill>
                <a:schemeClr val="bg1"/>
              </a:solidFill>
              <a:latin typeface="Calibri"/>
              <a:ea typeface="Roboto" panose="02000000000000000000" pitchFamily="2" charset="0"/>
              <a:cs typeface="Microsoft Sans Serif"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3400" y="5544597"/>
            <a:ext cx="1357313" cy="1014413"/>
          </a:xfrm>
          <a:prstGeom prst="rect">
            <a:avLst/>
          </a:prstGeom>
        </p:spPr>
      </p:pic>
      <p:sp>
        <p:nvSpPr>
          <p:cNvPr id="8" name="TextBox 7"/>
          <p:cNvSpPr txBox="1"/>
          <p:nvPr/>
        </p:nvSpPr>
        <p:spPr>
          <a:xfrm>
            <a:off x="661988" y="2890046"/>
            <a:ext cx="8146579" cy="2769989"/>
          </a:xfrm>
          <a:prstGeom prst="rect">
            <a:avLst/>
          </a:prstGeom>
          <a:noFill/>
        </p:spPr>
        <p:txBody>
          <a:bodyPr wrap="square" rtlCol="0" anchor="t">
            <a:spAutoFit/>
          </a:bodyPr>
          <a:lstStyle/>
          <a:p>
            <a:pPr marL="342900" indent="-342900">
              <a:buClr>
                <a:srgbClr val="6D6E6D"/>
              </a:buClr>
              <a:buFont typeface="Arial" panose="020B0604020202020204" pitchFamily="34" charset="0"/>
              <a:buChar char="•"/>
            </a:pPr>
            <a:r>
              <a:rPr lang="en-AU" sz="2400" dirty="0"/>
              <a:t>600 industries, 60 risk areas, 160,000+ exposures &amp; controls</a:t>
            </a:r>
          </a:p>
          <a:p>
            <a:pPr marL="342900" indent="-342900">
              <a:buClr>
                <a:srgbClr val="6D6E6D"/>
              </a:buClr>
              <a:buFont typeface="Arial" panose="020B0604020202020204" pitchFamily="34" charset="0"/>
              <a:buChar char="•"/>
            </a:pPr>
            <a:r>
              <a:rPr lang="en-AU" sz="2400" dirty="0"/>
              <a:t>Industry benchmarks including A.M. Best’s</a:t>
            </a:r>
          </a:p>
          <a:p>
            <a:pPr marL="342900" indent="-342900">
              <a:buClr>
                <a:srgbClr val="6D6E6D"/>
              </a:buClr>
              <a:buFont typeface="Arial" panose="020B0604020202020204" pitchFamily="34" charset="0"/>
              <a:buChar char="•"/>
            </a:pPr>
            <a:r>
              <a:rPr lang="en-AU" sz="2400" dirty="0"/>
              <a:t>Mobile/tablet friendly</a:t>
            </a:r>
          </a:p>
          <a:p>
            <a:pPr marL="342900" indent="-342900">
              <a:buClr>
                <a:srgbClr val="6D6E6D"/>
              </a:buClr>
              <a:buFont typeface="Arial" panose="020B0604020202020204" pitchFamily="34" charset="0"/>
              <a:buChar char="•"/>
            </a:pPr>
            <a:r>
              <a:rPr lang="en-AU" sz="2400" dirty="0"/>
              <a:t>Facilitates white-labelling</a:t>
            </a:r>
          </a:p>
          <a:p>
            <a:pPr marL="342900" indent="-342900">
              <a:buClr>
                <a:srgbClr val="31BDBE"/>
              </a:buClr>
              <a:buFont typeface="Arial" panose="020B0604020202020204" pitchFamily="34" charset="0"/>
              <a:buChar char="•"/>
            </a:pPr>
            <a:r>
              <a:rPr lang="en-AU" sz="2400" dirty="0">
                <a:ea typeface="Microsoft Sans Serif" panose="020B0604020202020204" pitchFamily="34" charset="0"/>
                <a:cs typeface="Microsoft Sans Serif" panose="020B0604020202020204" pitchFamily="34" charset="0"/>
              </a:rPr>
              <a:t>Integrates with CRM and broker systems </a:t>
            </a:r>
          </a:p>
          <a:p>
            <a:pPr marL="285750" indent="-285750">
              <a:buClr>
                <a:srgbClr val="6D6E6D"/>
              </a:buClr>
              <a:buFont typeface="Arial" panose="020B0604020202020204" pitchFamily="34" charset="0"/>
              <a:buChar char="•"/>
            </a:pPr>
            <a:endParaRPr lang="en-AU" dirty="0"/>
          </a:p>
          <a:p>
            <a:pPr>
              <a:buClr>
                <a:srgbClr val="6D6E6D"/>
              </a:buClr>
            </a:pPr>
            <a:endParaRPr lang="en-AU" dirty="0">
              <a:solidFill>
                <a:srgbClr val="6D6E6D"/>
              </a:solidFill>
            </a:endParaRPr>
          </a:p>
          <a:p>
            <a:pPr marL="285750" indent="-285750">
              <a:buClr>
                <a:srgbClr val="6D6E6D"/>
              </a:buClr>
              <a:buFont typeface="Arial" panose="020B0604020202020204" pitchFamily="34" charset="0"/>
              <a:buChar char="•"/>
            </a:pPr>
            <a:endParaRPr lang="en-AU" dirty="0">
              <a:solidFill>
                <a:srgbClr val="6D6E6D"/>
              </a:solidFill>
            </a:endParaRPr>
          </a:p>
        </p:txBody>
      </p:sp>
    </p:spTree>
    <p:custDataLst>
      <p:tags r:id="rId1"/>
    </p:custDataLst>
    <p:extLst>
      <p:ext uri="{BB962C8B-B14F-4D97-AF65-F5344CB8AC3E}">
        <p14:creationId xmlns:p14="http://schemas.microsoft.com/office/powerpoint/2010/main" val="288018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stretch>
            <a:fillRect/>
          </a:stretch>
        </p:blipFill>
        <p:spPr>
          <a:xfrm>
            <a:off x="500657" y="1261711"/>
            <a:ext cx="8142686" cy="5471745"/>
          </a:xfrm>
          <a:prstGeom prst="rect">
            <a:avLst/>
          </a:prstGeom>
        </p:spPr>
      </p:pic>
      <p:sp>
        <p:nvSpPr>
          <p:cNvPr id="6" name="TextBox 5"/>
          <p:cNvSpPr txBox="1"/>
          <p:nvPr/>
        </p:nvSpPr>
        <p:spPr>
          <a:xfrm>
            <a:off x="0" y="130632"/>
            <a:ext cx="9144000" cy="1131079"/>
          </a:xfrm>
          <a:prstGeom prst="rect">
            <a:avLst/>
          </a:prstGeom>
          <a:solidFill>
            <a:schemeClr val="tx1"/>
          </a:solidFill>
        </p:spPr>
        <p:txBody>
          <a:bodyPr wrap="square" rtlCol="0">
            <a:spAutoFit/>
          </a:bodyPr>
          <a:lstStyle/>
          <a:p>
            <a:endParaRPr lang="en-AU" sz="1350" dirty="0"/>
          </a:p>
          <a:p>
            <a:endParaRPr lang="en-AU" sz="1350" dirty="0"/>
          </a:p>
          <a:p>
            <a:endParaRPr lang="en-AU" sz="1350" dirty="0"/>
          </a:p>
          <a:p>
            <a:endParaRPr lang="en-AU" sz="1350" dirty="0"/>
          </a:p>
          <a:p>
            <a:endParaRPr lang="en-AU" sz="1350" dirty="0"/>
          </a:p>
        </p:txBody>
      </p:sp>
      <p:sp>
        <p:nvSpPr>
          <p:cNvPr id="2" name="Title 1"/>
          <p:cNvSpPr>
            <a:spLocks noGrp="1"/>
          </p:cNvSpPr>
          <p:nvPr>
            <p:ph type="title"/>
          </p:nvPr>
        </p:nvSpPr>
        <p:spPr>
          <a:xfrm>
            <a:off x="484271" y="240615"/>
            <a:ext cx="8449563" cy="453269"/>
          </a:xfrm>
        </p:spPr>
        <p:txBody>
          <a:bodyPr>
            <a:noAutofit/>
          </a:bodyPr>
          <a:lstStyle/>
          <a:p>
            <a:r>
              <a:rPr lang="en-AU" sz="2800" b="1" dirty="0">
                <a:solidFill>
                  <a:schemeClr val="bg1"/>
                </a:solidFill>
                <a:latin typeface="+mn-lt"/>
                <a:ea typeface="Roboto" panose="02000000000000000000" pitchFamily="2" charset="0"/>
                <a:cs typeface="Microsoft Sans Serif" panose="020B0604020202020204" pitchFamily="34" charset="0"/>
              </a:rPr>
              <a:t>One screen - Exposures, Controls and Insurance Actions </a:t>
            </a:r>
          </a:p>
        </p:txBody>
      </p:sp>
      <p:sp>
        <p:nvSpPr>
          <p:cNvPr id="10" name="TextBox 9"/>
          <p:cNvSpPr txBox="1"/>
          <p:nvPr/>
        </p:nvSpPr>
        <p:spPr>
          <a:xfrm>
            <a:off x="6028264" y="5435275"/>
            <a:ext cx="2905570" cy="1015663"/>
          </a:xfrm>
          <a:prstGeom prst="rect">
            <a:avLst/>
          </a:prstGeom>
          <a:solidFill>
            <a:schemeClr val="bg1"/>
          </a:solidFill>
          <a:ln>
            <a:solidFill>
              <a:srgbClr val="DE0000"/>
            </a:solidFill>
          </a:ln>
        </p:spPr>
        <p:txBody>
          <a:bodyPr wrap="square" rtlCol="0" anchor="t">
            <a:spAutoFit/>
          </a:bodyPr>
          <a:lstStyle/>
          <a:p>
            <a:r>
              <a:rPr lang="en-AU" sz="1200" dirty="0"/>
              <a:t>Record insurance cover status including actions for advisors in cases where a quote must be obtained, then select confirm. This will add the requested quote to the final action report.</a:t>
            </a:r>
            <a:endParaRPr lang="en-US" sz="1200" dirty="0"/>
          </a:p>
        </p:txBody>
      </p:sp>
      <p:cxnSp>
        <p:nvCxnSpPr>
          <p:cNvPr id="11" name="Straight Arrow Connector 10"/>
          <p:cNvCxnSpPr/>
          <p:nvPr/>
        </p:nvCxnSpPr>
        <p:spPr>
          <a:xfrm flipH="1">
            <a:off x="2726108" y="5546221"/>
            <a:ext cx="3302156" cy="710586"/>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409630" y="5759865"/>
            <a:ext cx="1618634" cy="597651"/>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80664" y="3473103"/>
            <a:ext cx="2905570" cy="461665"/>
          </a:xfrm>
          <a:prstGeom prst="rect">
            <a:avLst/>
          </a:prstGeom>
          <a:solidFill>
            <a:schemeClr val="bg1"/>
          </a:solidFill>
          <a:ln>
            <a:solidFill>
              <a:srgbClr val="DE0000"/>
            </a:solidFill>
          </a:ln>
        </p:spPr>
        <p:txBody>
          <a:bodyPr wrap="square" rtlCol="0" anchor="t">
            <a:spAutoFit/>
          </a:bodyPr>
          <a:lstStyle/>
          <a:p>
            <a:r>
              <a:rPr lang="en-AU" sz="1200" dirty="0"/>
              <a:t>Record status of risk controls – in place, planned or not applicable.</a:t>
            </a:r>
            <a:endParaRPr lang="en-US" sz="1200" dirty="0"/>
          </a:p>
        </p:txBody>
      </p:sp>
      <p:cxnSp>
        <p:nvCxnSpPr>
          <p:cNvPr id="9" name="Straight Arrow Connector 8"/>
          <p:cNvCxnSpPr/>
          <p:nvPr/>
        </p:nvCxnSpPr>
        <p:spPr>
          <a:xfrm flipH="1">
            <a:off x="4605338" y="3584049"/>
            <a:ext cx="1575326" cy="1551406"/>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976813" y="3904944"/>
            <a:ext cx="1213821" cy="1641277"/>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4112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srcRect l="7938" t="9549" r="42253" b="9247"/>
          <a:stretch/>
        </p:blipFill>
        <p:spPr>
          <a:xfrm>
            <a:off x="438689" y="1371694"/>
            <a:ext cx="8266622" cy="5279576"/>
          </a:xfrm>
          <a:prstGeom prst="rect">
            <a:avLst/>
          </a:prstGeom>
        </p:spPr>
      </p:pic>
      <p:sp>
        <p:nvSpPr>
          <p:cNvPr id="6" name="TextBox 5"/>
          <p:cNvSpPr txBox="1"/>
          <p:nvPr/>
        </p:nvSpPr>
        <p:spPr>
          <a:xfrm>
            <a:off x="0" y="93873"/>
            <a:ext cx="9144000" cy="1131079"/>
          </a:xfrm>
          <a:prstGeom prst="rect">
            <a:avLst/>
          </a:prstGeom>
          <a:solidFill>
            <a:schemeClr val="tx1"/>
          </a:solidFill>
        </p:spPr>
        <p:txBody>
          <a:bodyPr wrap="square" rtlCol="0">
            <a:spAutoFit/>
          </a:bodyPr>
          <a:lstStyle/>
          <a:p>
            <a:endParaRPr lang="en-AU" sz="1350" dirty="0"/>
          </a:p>
          <a:p>
            <a:endParaRPr lang="en-AU" sz="1350" dirty="0"/>
          </a:p>
          <a:p>
            <a:endParaRPr lang="en-AU" sz="1350" dirty="0"/>
          </a:p>
          <a:p>
            <a:endParaRPr lang="en-AU" sz="1350" dirty="0"/>
          </a:p>
          <a:p>
            <a:endParaRPr lang="en-AU" sz="1350" dirty="0"/>
          </a:p>
        </p:txBody>
      </p:sp>
      <p:sp>
        <p:nvSpPr>
          <p:cNvPr id="2" name="Title 1"/>
          <p:cNvSpPr>
            <a:spLocks noGrp="1"/>
          </p:cNvSpPr>
          <p:nvPr>
            <p:ph type="title"/>
          </p:nvPr>
        </p:nvSpPr>
        <p:spPr>
          <a:xfrm>
            <a:off x="484271" y="240615"/>
            <a:ext cx="6570431" cy="453269"/>
          </a:xfrm>
        </p:spPr>
        <p:txBody>
          <a:bodyPr>
            <a:noAutofit/>
          </a:bodyPr>
          <a:lstStyle/>
          <a:p>
            <a:r>
              <a:rPr lang="en-AU" sz="2800" b="1" dirty="0">
                <a:solidFill>
                  <a:schemeClr val="bg1"/>
                </a:solidFill>
                <a:latin typeface="+mn-lt"/>
                <a:ea typeface="Roboto" panose="02000000000000000000" pitchFamily="2" charset="0"/>
                <a:cs typeface="Microsoft Sans Serif" panose="020B0604020202020204" pitchFamily="34" charset="0"/>
              </a:rPr>
              <a:t>Industry benchmarks </a:t>
            </a:r>
            <a:r>
              <a:rPr lang="en-AU" sz="2800" dirty="0">
                <a:solidFill>
                  <a:schemeClr val="bg1"/>
                </a:solidFill>
                <a:latin typeface="+mn-lt"/>
                <a:ea typeface="Roboto" panose="02000000000000000000" pitchFamily="2" charset="0"/>
                <a:cs typeface="Microsoft Sans Serif" panose="020B0604020202020204" pitchFamily="34" charset="0"/>
              </a:rPr>
              <a:t>– including A.M. Best </a:t>
            </a:r>
          </a:p>
        </p:txBody>
      </p:sp>
    </p:spTree>
    <p:custDataLst>
      <p:tags r:id="rId1"/>
    </p:custDataLst>
    <p:extLst>
      <p:ext uri="{BB962C8B-B14F-4D97-AF65-F5344CB8AC3E}">
        <p14:creationId xmlns:p14="http://schemas.microsoft.com/office/powerpoint/2010/main" val="228820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0" y="130632"/>
            <a:ext cx="9144000" cy="1131079"/>
          </a:xfrm>
          <a:prstGeom prst="rect">
            <a:avLst/>
          </a:prstGeom>
          <a:solidFill>
            <a:schemeClr val="tx1"/>
          </a:solidFill>
        </p:spPr>
        <p:txBody>
          <a:bodyPr wrap="square" rtlCol="0">
            <a:spAutoFit/>
          </a:bodyPr>
          <a:lstStyle/>
          <a:p>
            <a:endParaRPr lang="en-AU" sz="1350" dirty="0"/>
          </a:p>
          <a:p>
            <a:endParaRPr lang="en-AU" sz="1350" dirty="0"/>
          </a:p>
          <a:p>
            <a:endParaRPr lang="en-AU" sz="1350" dirty="0"/>
          </a:p>
          <a:p>
            <a:endParaRPr lang="en-AU" sz="1350" dirty="0"/>
          </a:p>
          <a:p>
            <a:endParaRPr lang="en-AU" sz="1350" dirty="0"/>
          </a:p>
        </p:txBody>
      </p:sp>
      <p:sp>
        <p:nvSpPr>
          <p:cNvPr id="2" name="Title 1"/>
          <p:cNvSpPr>
            <a:spLocks noGrp="1"/>
          </p:cNvSpPr>
          <p:nvPr>
            <p:ph type="title"/>
          </p:nvPr>
        </p:nvSpPr>
        <p:spPr>
          <a:xfrm>
            <a:off x="484271" y="240615"/>
            <a:ext cx="4677389" cy="453269"/>
          </a:xfrm>
        </p:spPr>
        <p:txBody>
          <a:bodyPr>
            <a:noAutofit/>
          </a:bodyPr>
          <a:lstStyle/>
          <a:p>
            <a:r>
              <a:rPr lang="en-AU" sz="2800" b="1" dirty="0">
                <a:solidFill>
                  <a:schemeClr val="bg1"/>
                </a:solidFill>
                <a:latin typeface="Calibri"/>
                <a:ea typeface="Roboto" panose="02000000000000000000" pitchFamily="2" charset="0"/>
                <a:cs typeface="Microsoft Sans Serif" panose="020B0604020202020204" pitchFamily="34" charset="0"/>
              </a:rPr>
              <a:t>Uninsured Risks Summary</a:t>
            </a:r>
            <a:endParaRPr lang="en-US" sz="2800" b="1" dirty="0">
              <a:solidFill>
                <a:schemeClr val="bg1"/>
              </a:solidFill>
              <a:latin typeface="Calibri"/>
              <a:ea typeface="Roboto" panose="02000000000000000000" pitchFamily="2" charset="0"/>
              <a:cs typeface="Microsoft Sans Serif" panose="020B0604020202020204" pitchFamily="34" charset="0"/>
            </a:endParaRPr>
          </a:p>
        </p:txBody>
      </p:sp>
      <p:pic>
        <p:nvPicPr>
          <p:cNvPr id="3" name="Picture 2"/>
          <p:cNvPicPr>
            <a:picLocks noChangeAspect="1"/>
          </p:cNvPicPr>
          <p:nvPr/>
        </p:nvPicPr>
        <p:blipFill>
          <a:blip r:embed="rId4"/>
          <a:stretch>
            <a:fillRect/>
          </a:stretch>
        </p:blipFill>
        <p:spPr>
          <a:xfrm>
            <a:off x="129733" y="1910077"/>
            <a:ext cx="8884534" cy="4336047"/>
          </a:xfrm>
          <a:prstGeom prst="rect">
            <a:avLst/>
          </a:prstGeom>
        </p:spPr>
      </p:pic>
      <p:sp>
        <p:nvSpPr>
          <p:cNvPr id="7" name="TextBox 6"/>
          <p:cNvSpPr txBox="1"/>
          <p:nvPr/>
        </p:nvSpPr>
        <p:spPr>
          <a:xfrm>
            <a:off x="5161660" y="2211716"/>
            <a:ext cx="2905570" cy="1015663"/>
          </a:xfrm>
          <a:prstGeom prst="rect">
            <a:avLst/>
          </a:prstGeom>
          <a:solidFill>
            <a:schemeClr val="bg1"/>
          </a:solidFill>
          <a:ln>
            <a:solidFill>
              <a:srgbClr val="DE0000"/>
            </a:solidFill>
          </a:ln>
        </p:spPr>
        <p:txBody>
          <a:bodyPr wrap="square" rtlCol="0" anchor="t">
            <a:spAutoFit/>
          </a:bodyPr>
          <a:lstStyle/>
          <a:p>
            <a:r>
              <a:rPr lang="en-AU" sz="1200" dirty="0"/>
              <a:t>Review all uninsured risks. If an insurance quote is required, fill in the advisor comments, assigned to and due date columns. This action with then be added to the final report.</a:t>
            </a:r>
            <a:endParaRPr lang="en-US" sz="1200" dirty="0"/>
          </a:p>
        </p:txBody>
      </p:sp>
      <p:cxnSp>
        <p:nvCxnSpPr>
          <p:cNvPr id="8" name="Straight Arrow Connector 7"/>
          <p:cNvCxnSpPr/>
          <p:nvPr/>
        </p:nvCxnSpPr>
        <p:spPr>
          <a:xfrm flipH="1">
            <a:off x="5264209" y="3227379"/>
            <a:ext cx="640935" cy="850721"/>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614445" y="3227379"/>
            <a:ext cx="1" cy="850721"/>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409206" y="3227379"/>
            <a:ext cx="658024" cy="850721"/>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07927" y="5965629"/>
            <a:ext cx="2633242" cy="646331"/>
          </a:xfrm>
          <a:prstGeom prst="rect">
            <a:avLst/>
          </a:prstGeom>
          <a:solidFill>
            <a:schemeClr val="bg1"/>
          </a:solidFill>
          <a:ln>
            <a:solidFill>
              <a:srgbClr val="DE0000"/>
            </a:solidFill>
          </a:ln>
        </p:spPr>
        <p:txBody>
          <a:bodyPr wrap="square" rtlCol="0">
            <a:spAutoFit/>
          </a:bodyPr>
          <a:lstStyle/>
          <a:p>
            <a:r>
              <a:rPr lang="en-AU" sz="1200" dirty="0"/>
              <a:t>To add an uninsured risk, select ‘Add’, enter the risk in the pop up text box and click ‘Save’</a:t>
            </a:r>
          </a:p>
        </p:txBody>
      </p:sp>
      <p:cxnSp>
        <p:nvCxnSpPr>
          <p:cNvPr id="14" name="Straight Arrow Connector 13"/>
          <p:cNvCxnSpPr/>
          <p:nvPr/>
        </p:nvCxnSpPr>
        <p:spPr>
          <a:xfrm flipV="1">
            <a:off x="8041169" y="5704115"/>
            <a:ext cx="317904" cy="261514"/>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3266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0632"/>
            <a:ext cx="9144000" cy="1131079"/>
          </a:xfrm>
          <a:prstGeom prst="rect">
            <a:avLst/>
          </a:prstGeom>
          <a:solidFill>
            <a:schemeClr val="tx1"/>
          </a:solidFill>
        </p:spPr>
        <p:txBody>
          <a:bodyPr wrap="square" rtlCol="0">
            <a:spAutoFit/>
          </a:bodyPr>
          <a:lstStyle/>
          <a:p>
            <a:endParaRPr lang="en-AU" sz="1350" dirty="0"/>
          </a:p>
          <a:p>
            <a:endParaRPr lang="en-AU" sz="1350" dirty="0"/>
          </a:p>
          <a:p>
            <a:endParaRPr lang="en-AU" sz="1350" dirty="0"/>
          </a:p>
          <a:p>
            <a:endParaRPr lang="en-AU" sz="1350" dirty="0"/>
          </a:p>
          <a:p>
            <a:endParaRPr lang="en-AU" sz="1350" dirty="0"/>
          </a:p>
        </p:txBody>
      </p:sp>
      <p:sp>
        <p:nvSpPr>
          <p:cNvPr id="2" name="Title 1"/>
          <p:cNvSpPr>
            <a:spLocks noGrp="1"/>
          </p:cNvSpPr>
          <p:nvPr>
            <p:ph type="title"/>
          </p:nvPr>
        </p:nvSpPr>
        <p:spPr>
          <a:xfrm>
            <a:off x="484270" y="240615"/>
            <a:ext cx="8263339" cy="453269"/>
          </a:xfrm>
        </p:spPr>
        <p:txBody>
          <a:bodyPr>
            <a:noAutofit/>
          </a:bodyPr>
          <a:lstStyle/>
          <a:p>
            <a:r>
              <a:rPr lang="en-AU" sz="2800" b="1" dirty="0" err="1">
                <a:solidFill>
                  <a:schemeClr val="bg1"/>
                </a:solidFill>
                <a:latin typeface="Calibri" panose="020F0502020204030204" pitchFamily="34" charset="0"/>
                <a:ea typeface="Microsoft Sans Serif" panose="020B0604020202020204" pitchFamily="34" charset="0"/>
                <a:cs typeface="Microsoft Sans Serif" panose="020B0604020202020204" pitchFamily="34" charset="0"/>
              </a:rPr>
              <a:t>Deep</a:t>
            </a:r>
            <a:r>
              <a:rPr lang="en-AU" sz="2800" dirty="0" err="1">
                <a:solidFill>
                  <a:schemeClr val="bg1"/>
                </a:solidFill>
                <a:latin typeface="Calibri" panose="020F0502020204030204" pitchFamily="34" charset="0"/>
                <a:ea typeface="Microsoft Sans Serif" panose="020B0604020202020204" pitchFamily="34" charset="0"/>
                <a:cs typeface="Microsoft Sans Serif" panose="020B0604020202020204" pitchFamily="34" charset="0"/>
              </a:rPr>
              <a:t>Risk</a:t>
            </a:r>
            <a:r>
              <a:rPr lang="en-AU" sz="2800" b="1" dirty="0">
                <a:solidFill>
                  <a:schemeClr val="bg1"/>
                </a:solidFill>
                <a:latin typeface="Calibri" panose="020F0502020204030204" pitchFamily="34" charset="0"/>
                <a:ea typeface="Microsoft Sans Serif" panose="020B0604020202020204" pitchFamily="34" charset="0"/>
                <a:cs typeface="Microsoft Sans Serif" panose="020B0604020202020204" pitchFamily="34" charset="0"/>
              </a:rPr>
              <a:t> mode enables you to add client </a:t>
            </a:r>
            <a:r>
              <a:rPr lang="en-AU" sz="2800" b="1" dirty="0">
                <a:latin typeface="Calibri" panose="020F0502020204030204" pitchFamily="34" charset="0"/>
                <a:ea typeface="Microsoft Sans Serif" panose="020B0604020202020204" pitchFamily="34" charset="0"/>
                <a:cs typeface="Microsoft Sans Serif" panose="020B0604020202020204" pitchFamily="34" charset="0"/>
              </a:rPr>
              <a:t>Risk Ratings</a:t>
            </a:r>
            <a:r>
              <a:rPr lang="en-AU" sz="2800" b="1" dirty="0">
                <a:solidFill>
                  <a:schemeClr val="bg1"/>
                </a:solidFill>
                <a:latin typeface="Calibri" panose="020F0502020204030204" pitchFamily="34" charset="0"/>
                <a:ea typeface="Microsoft Sans Serif" panose="020B0604020202020204" pitchFamily="34" charset="0"/>
                <a:cs typeface="Microsoft Sans Serif" panose="020B0604020202020204" pitchFamily="34" charset="0"/>
              </a:rPr>
              <a:t> </a:t>
            </a:r>
          </a:p>
        </p:txBody>
      </p:sp>
      <p:sp>
        <p:nvSpPr>
          <p:cNvPr id="3" name="Content Placeholder 2"/>
          <p:cNvSpPr>
            <a:spLocks noGrp="1"/>
          </p:cNvSpPr>
          <p:nvPr>
            <p:ph idx="4294967295"/>
          </p:nvPr>
        </p:nvSpPr>
        <p:spPr>
          <a:xfrm>
            <a:off x="484272" y="1611995"/>
            <a:ext cx="7886700" cy="3263504"/>
          </a:xfrm>
        </p:spPr>
        <p:txBody>
          <a:bodyPr>
            <a:normAutofit/>
          </a:bodyPr>
          <a:lstStyle/>
          <a:p>
            <a:pPr marL="0" indent="0">
              <a:buClr>
                <a:srgbClr val="31BDBE"/>
              </a:buClr>
              <a:buNone/>
            </a:pPr>
            <a:endParaRPr lang="en-AU" sz="1600" dirty="0">
              <a:solidFill>
                <a:srgbClr val="6D6E6D"/>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p:cNvSpPr txBox="1"/>
          <p:nvPr/>
        </p:nvSpPr>
        <p:spPr>
          <a:xfrm>
            <a:off x="333978" y="6379364"/>
            <a:ext cx="2470256" cy="230832"/>
          </a:xfrm>
          <a:prstGeom prst="rect">
            <a:avLst/>
          </a:prstGeom>
          <a:noFill/>
        </p:spPr>
        <p:txBody>
          <a:bodyPr wrap="square" rtlCol="0">
            <a:spAutoFit/>
          </a:bodyPr>
          <a:lstStyle/>
          <a:p>
            <a:r>
              <a:rPr lang="en-AU" sz="900" b="1" dirty="0">
                <a:solidFill>
                  <a:srgbClr val="6D6E6D"/>
                </a:solidFill>
                <a:latin typeface="Microsoft Sans Serif" panose="020B0604020202020204" pitchFamily="34" charset="0"/>
                <a:ea typeface="Microsoft Sans Serif" panose="020B0604020202020204" pitchFamily="34" charset="0"/>
                <a:cs typeface="Microsoft Sans Serif" panose="020B0604020202020204" pitchFamily="34" charset="0"/>
              </a:rPr>
              <a:t>RISK</a:t>
            </a:r>
            <a:r>
              <a:rPr lang="en-AU" sz="900" dirty="0">
                <a:solidFill>
                  <a:srgbClr val="6D6E6D"/>
                </a:solidFill>
                <a:latin typeface="Microsoft Sans Serif" panose="020B0604020202020204" pitchFamily="34" charset="0"/>
                <a:ea typeface="Microsoft Sans Serif" panose="020B0604020202020204" pitchFamily="34" charset="0"/>
                <a:cs typeface="Microsoft Sans Serif" panose="020B0604020202020204" pitchFamily="34" charset="0"/>
              </a:rPr>
              <a:t>ADVISOR | PLANNING WORKSHOP</a:t>
            </a:r>
          </a:p>
        </p:txBody>
      </p:sp>
      <p:pic>
        <p:nvPicPr>
          <p:cNvPr id="8" name="Picture 7"/>
          <p:cNvPicPr>
            <a:picLocks noChangeAspect="1"/>
          </p:cNvPicPr>
          <p:nvPr/>
        </p:nvPicPr>
        <p:blipFill>
          <a:blip r:embed="rId3"/>
          <a:stretch>
            <a:fillRect/>
          </a:stretch>
        </p:blipFill>
        <p:spPr>
          <a:xfrm>
            <a:off x="208200" y="1261711"/>
            <a:ext cx="8727599" cy="5574915"/>
          </a:xfrm>
          <a:prstGeom prst="rect">
            <a:avLst/>
          </a:prstGeom>
        </p:spPr>
      </p:pic>
    </p:spTree>
    <p:custDataLst>
      <p:tags r:id="rId1"/>
    </p:custDataLst>
    <p:extLst>
      <p:ext uri="{BB962C8B-B14F-4D97-AF65-F5344CB8AC3E}">
        <p14:creationId xmlns:p14="http://schemas.microsoft.com/office/powerpoint/2010/main" val="152707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0632"/>
            <a:ext cx="9144000" cy="1131079"/>
          </a:xfrm>
          <a:prstGeom prst="rect">
            <a:avLst/>
          </a:prstGeom>
          <a:solidFill>
            <a:schemeClr val="tx1"/>
          </a:solidFill>
        </p:spPr>
        <p:txBody>
          <a:bodyPr wrap="square" rtlCol="0">
            <a:spAutoFit/>
          </a:bodyPr>
          <a:lstStyle/>
          <a:p>
            <a:endParaRPr lang="en-AU" sz="1350" dirty="0"/>
          </a:p>
          <a:p>
            <a:endParaRPr lang="en-AU" sz="1350" dirty="0"/>
          </a:p>
          <a:p>
            <a:endParaRPr lang="en-AU" sz="1350" dirty="0"/>
          </a:p>
          <a:p>
            <a:endParaRPr lang="en-AU" sz="1350" dirty="0"/>
          </a:p>
          <a:p>
            <a:endParaRPr lang="en-AU" sz="1350" dirty="0"/>
          </a:p>
        </p:txBody>
      </p:sp>
      <p:sp>
        <p:nvSpPr>
          <p:cNvPr id="2" name="Title 1"/>
          <p:cNvSpPr>
            <a:spLocks noGrp="1"/>
          </p:cNvSpPr>
          <p:nvPr>
            <p:ph type="title"/>
          </p:nvPr>
        </p:nvSpPr>
        <p:spPr>
          <a:xfrm>
            <a:off x="484271" y="240615"/>
            <a:ext cx="8590617" cy="453269"/>
          </a:xfrm>
        </p:spPr>
        <p:txBody>
          <a:bodyPr>
            <a:noAutofit/>
          </a:bodyPr>
          <a:lstStyle/>
          <a:p>
            <a:r>
              <a:rPr lang="en-AU" sz="2800" b="1" dirty="0">
                <a:latin typeface="Calibri"/>
                <a:ea typeface="Roboto" panose="02000000000000000000" pitchFamily="2" charset="0"/>
                <a:cs typeface="Microsoft Sans Serif" panose="020B0604020202020204" pitchFamily="34" charset="0"/>
              </a:rPr>
              <a:t>Compare client risk with industry specific risk benchmarks</a:t>
            </a:r>
            <a:endParaRPr lang="en-US" sz="2800" b="1" dirty="0">
              <a:solidFill>
                <a:schemeClr val="bg1"/>
              </a:solidFill>
              <a:latin typeface="Calibri"/>
              <a:ea typeface="Roboto" panose="02000000000000000000" pitchFamily="2" charset="0"/>
              <a:cs typeface="Microsoft Sans Serif" panose="020B0604020202020204" pitchFamily="34" charset="0"/>
            </a:endParaRPr>
          </a:p>
        </p:txBody>
      </p:sp>
      <p:cxnSp>
        <p:nvCxnSpPr>
          <p:cNvPr id="8" name="Straight Arrow Connector 7"/>
          <p:cNvCxnSpPr/>
          <p:nvPr/>
        </p:nvCxnSpPr>
        <p:spPr>
          <a:xfrm flipH="1">
            <a:off x="5264209" y="3227379"/>
            <a:ext cx="640935" cy="850721"/>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095" y="1430078"/>
            <a:ext cx="5120680" cy="5427921"/>
          </a:xfrm>
          <a:prstGeom prst="rect">
            <a:avLst/>
          </a:prstGeom>
        </p:spPr>
      </p:pic>
      <p:sp>
        <p:nvSpPr>
          <p:cNvPr id="7" name="TextBox 6"/>
          <p:cNvSpPr txBox="1"/>
          <p:nvPr/>
        </p:nvSpPr>
        <p:spPr>
          <a:xfrm>
            <a:off x="5709236" y="2837387"/>
            <a:ext cx="2905570" cy="646331"/>
          </a:xfrm>
          <a:prstGeom prst="rect">
            <a:avLst/>
          </a:prstGeom>
          <a:solidFill>
            <a:schemeClr val="bg1"/>
          </a:solidFill>
          <a:ln>
            <a:solidFill>
              <a:srgbClr val="DE0000"/>
            </a:solidFill>
          </a:ln>
        </p:spPr>
        <p:txBody>
          <a:bodyPr wrap="square" rtlCol="0" anchor="t">
            <a:spAutoFit/>
          </a:bodyPr>
          <a:lstStyle/>
          <a:p>
            <a:r>
              <a:rPr lang="en-AU" sz="1200" dirty="0"/>
              <a:t>Compare client risks with benchmarks to identify areas of concern and increase client engagement in risk conversations</a:t>
            </a:r>
            <a:endParaRPr lang="en-US" sz="1200" dirty="0"/>
          </a:p>
        </p:txBody>
      </p:sp>
      <p:cxnSp>
        <p:nvCxnSpPr>
          <p:cNvPr id="9" name="Straight Arrow Connector 8"/>
          <p:cNvCxnSpPr/>
          <p:nvPr/>
        </p:nvCxnSpPr>
        <p:spPr>
          <a:xfrm flipH="1" flipV="1">
            <a:off x="4572001" y="2057401"/>
            <a:ext cx="1382232" cy="779986"/>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800060" y="3483718"/>
            <a:ext cx="913307" cy="1875091"/>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3450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30632"/>
            <a:ext cx="9144000" cy="1131079"/>
          </a:xfrm>
          <a:prstGeom prst="rect">
            <a:avLst/>
          </a:prstGeom>
          <a:solidFill>
            <a:schemeClr val="tx1"/>
          </a:solidFill>
        </p:spPr>
        <p:txBody>
          <a:bodyPr wrap="square" rtlCol="0">
            <a:spAutoFit/>
          </a:bodyPr>
          <a:lstStyle/>
          <a:p>
            <a:endParaRPr lang="en-AU" sz="1350" dirty="0"/>
          </a:p>
          <a:p>
            <a:endParaRPr lang="en-AU" sz="1350" dirty="0"/>
          </a:p>
          <a:p>
            <a:endParaRPr lang="en-AU" sz="1350" dirty="0"/>
          </a:p>
          <a:p>
            <a:endParaRPr lang="en-AU" sz="1350" dirty="0"/>
          </a:p>
          <a:p>
            <a:endParaRPr lang="en-AU" sz="1350" dirty="0"/>
          </a:p>
        </p:txBody>
      </p:sp>
      <p:sp>
        <p:nvSpPr>
          <p:cNvPr id="2" name="Title 1"/>
          <p:cNvSpPr>
            <a:spLocks noGrp="1"/>
          </p:cNvSpPr>
          <p:nvPr>
            <p:ph type="title"/>
          </p:nvPr>
        </p:nvSpPr>
        <p:spPr>
          <a:xfrm>
            <a:off x="484271" y="240615"/>
            <a:ext cx="8202529" cy="453269"/>
          </a:xfrm>
        </p:spPr>
        <p:txBody>
          <a:bodyPr>
            <a:noAutofit/>
          </a:bodyPr>
          <a:lstStyle/>
          <a:p>
            <a:r>
              <a:rPr lang="en-AU" sz="2800" b="1" dirty="0">
                <a:latin typeface="Calibri"/>
                <a:ea typeface="Roboto" panose="02000000000000000000" pitchFamily="2" charset="0"/>
                <a:cs typeface="Microsoft Sans Serif" panose="020B0604020202020204" pitchFamily="34" charset="0"/>
              </a:rPr>
              <a:t>Comprehensive </a:t>
            </a:r>
            <a:r>
              <a:rPr lang="en-AU" sz="2800" b="1" dirty="0">
                <a:solidFill>
                  <a:schemeClr val="bg1"/>
                </a:solidFill>
                <a:latin typeface="Calibri"/>
                <a:ea typeface="Roboto" panose="02000000000000000000" pitchFamily="2" charset="0"/>
                <a:cs typeface="Microsoft Sans Serif" panose="020B0604020202020204" pitchFamily="34" charset="0"/>
              </a:rPr>
              <a:t>report produced in Word format</a:t>
            </a:r>
            <a:endParaRPr lang="en-US" sz="2800" b="1" dirty="0">
              <a:solidFill>
                <a:schemeClr val="bg1"/>
              </a:solidFill>
              <a:latin typeface="Calibri"/>
              <a:ea typeface="Roboto" panose="02000000000000000000" pitchFamily="2" charset="0"/>
              <a:cs typeface="Microsoft Sans Serif" panose="020B0604020202020204" pitchFamily="34" charset="0"/>
            </a:endParaRPr>
          </a:p>
        </p:txBody>
      </p:sp>
      <p:sp>
        <p:nvSpPr>
          <p:cNvPr id="7" name="TextBox 6"/>
          <p:cNvSpPr txBox="1"/>
          <p:nvPr/>
        </p:nvSpPr>
        <p:spPr>
          <a:xfrm>
            <a:off x="5161660" y="2211716"/>
            <a:ext cx="2905570" cy="1015663"/>
          </a:xfrm>
          <a:prstGeom prst="rect">
            <a:avLst/>
          </a:prstGeom>
          <a:solidFill>
            <a:schemeClr val="bg1"/>
          </a:solidFill>
          <a:ln>
            <a:solidFill>
              <a:srgbClr val="DE0000"/>
            </a:solidFill>
          </a:ln>
        </p:spPr>
        <p:txBody>
          <a:bodyPr wrap="square" rtlCol="0" anchor="t">
            <a:spAutoFit/>
          </a:bodyPr>
          <a:lstStyle/>
          <a:p>
            <a:r>
              <a:rPr lang="en-AU" sz="1200" dirty="0"/>
              <a:t>Review all uninsured risks. If an insurance quote is required, fill in the broker comments, assigned to and due date columns. This action with then be added to the final report.</a:t>
            </a:r>
            <a:endParaRPr lang="en-US" sz="1200" dirty="0"/>
          </a:p>
        </p:txBody>
      </p:sp>
      <p:cxnSp>
        <p:nvCxnSpPr>
          <p:cNvPr id="8" name="Straight Arrow Connector 7"/>
          <p:cNvCxnSpPr/>
          <p:nvPr/>
        </p:nvCxnSpPr>
        <p:spPr>
          <a:xfrm flipH="1">
            <a:off x="5264209" y="3227379"/>
            <a:ext cx="640935" cy="850721"/>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614445" y="3227379"/>
            <a:ext cx="1" cy="850721"/>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409206" y="3227379"/>
            <a:ext cx="658024" cy="850721"/>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07927" y="5965629"/>
            <a:ext cx="2633242" cy="646331"/>
          </a:xfrm>
          <a:prstGeom prst="rect">
            <a:avLst/>
          </a:prstGeom>
          <a:solidFill>
            <a:schemeClr val="bg1"/>
          </a:solidFill>
          <a:ln>
            <a:solidFill>
              <a:srgbClr val="DE0000"/>
            </a:solidFill>
          </a:ln>
        </p:spPr>
        <p:txBody>
          <a:bodyPr wrap="square" rtlCol="0">
            <a:spAutoFit/>
          </a:bodyPr>
          <a:lstStyle/>
          <a:p>
            <a:r>
              <a:rPr lang="en-AU" sz="1200" dirty="0"/>
              <a:t>To add an uninsured risk, select ‘Add’, enter the risk in the pop up text box and click ‘Save’</a:t>
            </a:r>
          </a:p>
        </p:txBody>
      </p:sp>
      <p:cxnSp>
        <p:nvCxnSpPr>
          <p:cNvPr id="14" name="Straight Arrow Connector 13"/>
          <p:cNvCxnSpPr/>
          <p:nvPr/>
        </p:nvCxnSpPr>
        <p:spPr>
          <a:xfrm flipV="1">
            <a:off x="8041169" y="5704115"/>
            <a:ext cx="317904" cy="261514"/>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1361139" y="1261711"/>
            <a:ext cx="6997934" cy="8901111"/>
          </a:xfrm>
          <a:prstGeom prst="rect">
            <a:avLst/>
          </a:prstGeom>
        </p:spPr>
      </p:pic>
    </p:spTree>
    <p:custDataLst>
      <p:tags r:id="rId1"/>
    </p:custDataLst>
    <p:extLst>
      <p:ext uri="{BB962C8B-B14F-4D97-AF65-F5344CB8AC3E}">
        <p14:creationId xmlns:p14="http://schemas.microsoft.com/office/powerpoint/2010/main" val="352027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DCC4A1CB5E564E81A6C66B3865E787" ma:contentTypeVersion="2" ma:contentTypeDescription="Create a new document." ma:contentTypeScope="" ma:versionID="7eb8e5c7e433920cb9a5efd88982b9d2">
  <xsd:schema xmlns:xsd="http://www.w3.org/2001/XMLSchema" xmlns:xs="http://www.w3.org/2001/XMLSchema" xmlns:p="http://schemas.microsoft.com/office/2006/metadata/properties" xmlns:ns2="ed66da2e-2ea5-496b-beea-d427170cb6a2" targetNamespace="http://schemas.microsoft.com/office/2006/metadata/properties" ma:root="true" ma:fieldsID="554e08459e70b802c8738bd911f939c9" ns2:_="">
    <xsd:import namespace="ed66da2e-2ea5-496b-beea-d427170cb6a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66da2e-2ea5-496b-beea-d427170cb6a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85BC65-6D63-4BEE-A9B6-FF238459E8DB}">
  <ds:schemaRefs>
    <ds:schemaRef ds:uri="http://schemas.microsoft.com/sharepoint/v3/contenttype/forms"/>
  </ds:schemaRefs>
</ds:datastoreItem>
</file>

<file path=customXml/itemProps2.xml><?xml version="1.0" encoding="utf-8"?>
<ds:datastoreItem xmlns:ds="http://schemas.openxmlformats.org/officeDocument/2006/customXml" ds:itemID="{05C52E5D-745B-4011-803A-9FBA065F3EF2}">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ed66da2e-2ea5-496b-beea-d427170cb6a2"/>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A6172F66-128F-4973-A345-59C02D7080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66da2e-2ea5-496b-beea-d427170cb6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13041</TotalTime>
  <Words>308</Words>
  <Application>Microsoft Office PowerPoint</Application>
  <PresentationFormat>On-screen Show (4:3)</PresentationFormat>
  <Paragraphs>66</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Microsoft Sans Serif</vt:lpstr>
      <vt:lpstr>Roboto</vt:lpstr>
      <vt:lpstr>Office Theme</vt:lpstr>
      <vt:lpstr>RiskAdvisor Client specific risk profiles and benchmarks in minutes</vt:lpstr>
      <vt:lpstr>RiskAdvisor overview</vt:lpstr>
      <vt:lpstr>Basic functionality</vt:lpstr>
      <vt:lpstr>One screen - Exposures, Controls and Insurance Actions </vt:lpstr>
      <vt:lpstr>Industry benchmarks – including A.M. Best </vt:lpstr>
      <vt:lpstr>Uninsured Risks Summary</vt:lpstr>
      <vt:lpstr>DeepRisk mode enables you to add client Risk Ratings </vt:lpstr>
      <vt:lpstr>Compare client risk with industry specific risk benchmarks</vt:lpstr>
      <vt:lpstr>Comprehensive report produced in Word format</vt:lpstr>
      <vt:lpstr>Tell me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ADVISOR</dc:title>
  <dc:creator>Nick</dc:creator>
  <cp:lastModifiedBy>Nick Hill</cp:lastModifiedBy>
  <cp:revision>120</cp:revision>
  <dcterms:created xsi:type="dcterms:W3CDTF">2015-12-14T00:20:19Z</dcterms:created>
  <dcterms:modified xsi:type="dcterms:W3CDTF">2017-05-24T23:12:14Z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0x01010019DCC4A1CB5E564E81A6C66B3865E787</vt:lpwstr>
  </property>
  <property fmtid="{D5CDD505-2E9C-101B-9397-08002B2CF9AE}" pid="3" name="ArticulateGUID">
    <vt:lpwstr>138D0AB3-07A4-4EC6-9CCD-3578CE151B43</vt:lpwstr>
  </property>
  <property fmtid="{D5CDD505-2E9C-101B-9397-08002B2CF9AE}" pid="4" name="ArticulatePath">
    <vt:lpwstr>https://businessary.sharepoint.com/Shared%20Documents/4.%20Clients/8.%20Risk%20Advisor/3.%20Program%20Management/14.%20Project%20Management%20consulting/RiskAdvisor_Planning%20Workshop</vt:lpwstr>
  </property>
</Properties>
</file>