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9" r:id="rId2"/>
    <p:sldId id="312" r:id="rId3"/>
    <p:sldId id="336" r:id="rId4"/>
    <p:sldId id="356" r:id="rId5"/>
    <p:sldId id="351" r:id="rId6"/>
    <p:sldId id="352" r:id="rId7"/>
    <p:sldId id="374" r:id="rId8"/>
    <p:sldId id="371" r:id="rId9"/>
    <p:sldId id="373" r:id="rId10"/>
    <p:sldId id="353" r:id="rId11"/>
    <p:sldId id="369" r:id="rId12"/>
    <p:sldId id="3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Jin" initials="KJ" lastIdx="8" clrIdx="0">
    <p:extLst/>
  </p:cmAuthor>
  <p:cmAuthor id="2" name="Susan He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F2C21"/>
    <a:srgbClr val="A3412F"/>
    <a:srgbClr val="BD6131"/>
    <a:srgbClr val="D98130"/>
    <a:srgbClr val="DA4A4B"/>
    <a:srgbClr val="CC5854"/>
    <a:srgbClr val="B9453C"/>
    <a:srgbClr val="A73A38"/>
    <a:srgbClr val="A23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FF46E-E833-D443-B54F-888FD772F8B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0D66C-E1B4-0D48-B80D-19E6BB6CDB1E}">
      <dgm:prSet phldrT="[Text]" custT="1"/>
      <dgm:spPr/>
      <dgm:t>
        <a:bodyPr/>
        <a:lstStyle/>
        <a:p>
          <a:r>
            <a:rPr lang="en-US" sz="3200" dirty="0" smtClean="0"/>
            <a:t>Customer Reach</a:t>
          </a:r>
          <a:endParaRPr lang="en-US" sz="3200" dirty="0"/>
        </a:p>
      </dgm:t>
    </dgm:pt>
    <dgm:pt modelId="{C94A7C41-9090-5B4B-A19B-5E36023C05B3}" type="parTrans" cxnId="{CE8ECBFC-E98A-A848-B047-3197C612E214}">
      <dgm:prSet/>
      <dgm:spPr/>
      <dgm:t>
        <a:bodyPr/>
        <a:lstStyle/>
        <a:p>
          <a:endParaRPr lang="en-US"/>
        </a:p>
      </dgm:t>
    </dgm:pt>
    <dgm:pt modelId="{66F13EC4-1716-9343-A90E-E687777026C2}" type="sibTrans" cxnId="{CE8ECBFC-E98A-A848-B047-3197C612E214}">
      <dgm:prSet/>
      <dgm:spPr/>
      <dgm:t>
        <a:bodyPr/>
        <a:lstStyle/>
        <a:p>
          <a:endParaRPr lang="en-US"/>
        </a:p>
      </dgm:t>
    </dgm:pt>
    <dgm:pt modelId="{20D94A75-AB2E-524E-803D-EA633AAD9B7A}">
      <dgm:prSet phldrT="[Text]" custT="1"/>
      <dgm:spPr/>
      <dgm:t>
        <a:bodyPr/>
        <a:lstStyle/>
        <a:p>
          <a:r>
            <a:rPr lang="en-US" sz="3200" dirty="0" smtClean="0"/>
            <a:t>Sales Conversion</a:t>
          </a:r>
          <a:endParaRPr lang="en-US" sz="3200" dirty="0"/>
        </a:p>
      </dgm:t>
    </dgm:pt>
    <dgm:pt modelId="{62EB36A5-D54E-9641-BA58-7D105FC29501}" type="parTrans" cxnId="{216EF8A3-A54E-1748-8FDB-C2CC8963F16E}">
      <dgm:prSet/>
      <dgm:spPr/>
      <dgm:t>
        <a:bodyPr/>
        <a:lstStyle/>
        <a:p>
          <a:endParaRPr lang="en-US"/>
        </a:p>
      </dgm:t>
    </dgm:pt>
    <dgm:pt modelId="{4F053243-0E5C-684A-8B34-469E5578A81A}" type="sibTrans" cxnId="{216EF8A3-A54E-1748-8FDB-C2CC8963F16E}">
      <dgm:prSet/>
      <dgm:spPr/>
      <dgm:t>
        <a:bodyPr/>
        <a:lstStyle/>
        <a:p>
          <a:endParaRPr lang="en-US"/>
        </a:p>
      </dgm:t>
    </dgm:pt>
    <dgm:pt modelId="{644A39A2-EE75-CF4E-8A70-10FF0F39EFEE}">
      <dgm:prSet phldrT="[Text]" custT="1"/>
      <dgm:spPr/>
      <dgm:t>
        <a:bodyPr/>
        <a:lstStyle/>
        <a:p>
          <a:r>
            <a:rPr lang="en-US" sz="3200" dirty="0" smtClean="0"/>
            <a:t>Retention</a:t>
          </a:r>
          <a:endParaRPr lang="en-US" sz="3200" dirty="0"/>
        </a:p>
      </dgm:t>
    </dgm:pt>
    <dgm:pt modelId="{A0E0ED67-10F5-DE4C-BB6C-2BFF75586CDC}" type="parTrans" cxnId="{D3154100-FFDE-2A42-8525-368FAD55F946}">
      <dgm:prSet/>
      <dgm:spPr/>
      <dgm:t>
        <a:bodyPr/>
        <a:lstStyle/>
        <a:p>
          <a:endParaRPr lang="en-US"/>
        </a:p>
      </dgm:t>
    </dgm:pt>
    <dgm:pt modelId="{E73C98E6-6882-6E49-B67F-C04D4EB5A7F1}" type="sibTrans" cxnId="{D3154100-FFDE-2A42-8525-368FAD55F946}">
      <dgm:prSet/>
      <dgm:spPr/>
      <dgm:t>
        <a:bodyPr/>
        <a:lstStyle/>
        <a:p>
          <a:endParaRPr lang="en-US"/>
        </a:p>
      </dgm:t>
    </dgm:pt>
    <dgm:pt modelId="{F9087008-FE42-7843-9B4F-5C6C2F8F5679}" type="pres">
      <dgm:prSet presAssocID="{AC5FF46E-E833-D443-B54F-888FD772F8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5AAC3C-3963-0D46-AD03-260D1DDC2828}" type="pres">
      <dgm:prSet presAssocID="{AC5FF46E-E833-D443-B54F-888FD772F8B3}" presName="Name1" presStyleCnt="0"/>
      <dgm:spPr/>
    </dgm:pt>
    <dgm:pt modelId="{0A0A73B9-8781-4045-BE50-9DFFC771E335}" type="pres">
      <dgm:prSet presAssocID="{AC5FF46E-E833-D443-B54F-888FD772F8B3}" presName="cycle" presStyleCnt="0"/>
      <dgm:spPr/>
    </dgm:pt>
    <dgm:pt modelId="{15C1A804-F8BC-384F-9889-73603DEE1488}" type="pres">
      <dgm:prSet presAssocID="{AC5FF46E-E833-D443-B54F-888FD772F8B3}" presName="srcNode" presStyleLbl="node1" presStyleIdx="0" presStyleCnt="3"/>
      <dgm:spPr/>
    </dgm:pt>
    <dgm:pt modelId="{1ACF22AF-F32B-A84A-97C5-E48F6CAB97A7}" type="pres">
      <dgm:prSet presAssocID="{AC5FF46E-E833-D443-B54F-888FD772F8B3}" presName="conn" presStyleLbl="parChTrans1D2" presStyleIdx="0" presStyleCnt="1"/>
      <dgm:spPr/>
      <dgm:t>
        <a:bodyPr/>
        <a:lstStyle/>
        <a:p>
          <a:endParaRPr lang="en-US"/>
        </a:p>
      </dgm:t>
    </dgm:pt>
    <dgm:pt modelId="{2F1CA26D-DF74-374D-8CA4-512934D70B8B}" type="pres">
      <dgm:prSet presAssocID="{AC5FF46E-E833-D443-B54F-888FD772F8B3}" presName="extraNode" presStyleLbl="node1" presStyleIdx="0" presStyleCnt="3"/>
      <dgm:spPr/>
    </dgm:pt>
    <dgm:pt modelId="{DCA7153C-BA3E-4945-A8CF-65A52150964C}" type="pres">
      <dgm:prSet presAssocID="{AC5FF46E-E833-D443-B54F-888FD772F8B3}" presName="dstNode" presStyleLbl="node1" presStyleIdx="0" presStyleCnt="3"/>
      <dgm:spPr/>
    </dgm:pt>
    <dgm:pt modelId="{AEA010A2-B9B3-764A-9DD7-058DC661C1D9}" type="pres">
      <dgm:prSet presAssocID="{D210D66C-E1B4-0D48-B80D-19E6BB6CDB1E}" presName="text_1" presStyleLbl="node1" presStyleIdx="0" presStyleCnt="3" custScaleX="76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EA4A9-784A-9C42-A05D-06353E7DA971}" type="pres">
      <dgm:prSet presAssocID="{D210D66C-E1B4-0D48-B80D-19E6BB6CDB1E}" presName="accent_1" presStyleCnt="0"/>
      <dgm:spPr/>
    </dgm:pt>
    <dgm:pt modelId="{411C3E00-32D7-6B4F-8A77-A5F69579628B}" type="pres">
      <dgm:prSet presAssocID="{D210D66C-E1B4-0D48-B80D-19E6BB6CDB1E}" presName="accentRepeatNode" presStyleLbl="solidFgAcc1" presStyleIdx="0" presStyleCnt="3"/>
      <dgm:spPr/>
    </dgm:pt>
    <dgm:pt modelId="{C839D2D1-7E93-494F-A14C-650A46CF808B}" type="pres">
      <dgm:prSet presAssocID="{20D94A75-AB2E-524E-803D-EA633AAD9B7A}" presName="text_2" presStyleLbl="node1" presStyleIdx="1" presStyleCnt="3" custScaleX="72268" custLinFactNeighborX="1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5B0FE-1BC9-5D42-BAEC-86327875ED2C}" type="pres">
      <dgm:prSet presAssocID="{20D94A75-AB2E-524E-803D-EA633AAD9B7A}" presName="accent_2" presStyleCnt="0"/>
      <dgm:spPr/>
    </dgm:pt>
    <dgm:pt modelId="{CAA49476-2E09-0743-B983-73FEF12D7064}" type="pres">
      <dgm:prSet presAssocID="{20D94A75-AB2E-524E-803D-EA633AAD9B7A}" presName="accentRepeatNode" presStyleLbl="solidFgAcc1" presStyleIdx="1" presStyleCnt="3"/>
      <dgm:spPr/>
    </dgm:pt>
    <dgm:pt modelId="{4F9B2361-F488-C740-B0C6-AE123D5D076F}" type="pres">
      <dgm:prSet presAssocID="{644A39A2-EE75-CF4E-8A70-10FF0F39EFEE}" presName="text_3" presStyleLbl="node1" presStyleIdx="2" presStyleCnt="3" custScaleX="75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056F6-AE64-F04F-B221-FD41DD15962F}" type="pres">
      <dgm:prSet presAssocID="{644A39A2-EE75-CF4E-8A70-10FF0F39EFEE}" presName="accent_3" presStyleCnt="0"/>
      <dgm:spPr/>
    </dgm:pt>
    <dgm:pt modelId="{20643B80-397A-0C4D-8EE6-8B1D68E73620}" type="pres">
      <dgm:prSet presAssocID="{644A39A2-EE75-CF4E-8A70-10FF0F39EFEE}" presName="accentRepeatNode" presStyleLbl="solidFgAcc1" presStyleIdx="2" presStyleCnt="3"/>
      <dgm:spPr/>
    </dgm:pt>
  </dgm:ptLst>
  <dgm:cxnLst>
    <dgm:cxn modelId="{2655BAFC-E144-EC48-86B5-29B6FB13862C}" type="presOf" srcId="{644A39A2-EE75-CF4E-8A70-10FF0F39EFEE}" destId="{4F9B2361-F488-C740-B0C6-AE123D5D076F}" srcOrd="0" destOrd="0" presId="urn:microsoft.com/office/officeart/2008/layout/VerticalCurvedList"/>
    <dgm:cxn modelId="{CE8ECBFC-E98A-A848-B047-3197C612E214}" srcId="{AC5FF46E-E833-D443-B54F-888FD772F8B3}" destId="{D210D66C-E1B4-0D48-B80D-19E6BB6CDB1E}" srcOrd="0" destOrd="0" parTransId="{C94A7C41-9090-5B4B-A19B-5E36023C05B3}" sibTransId="{66F13EC4-1716-9343-A90E-E687777026C2}"/>
    <dgm:cxn modelId="{216EF8A3-A54E-1748-8FDB-C2CC8963F16E}" srcId="{AC5FF46E-E833-D443-B54F-888FD772F8B3}" destId="{20D94A75-AB2E-524E-803D-EA633AAD9B7A}" srcOrd="1" destOrd="0" parTransId="{62EB36A5-D54E-9641-BA58-7D105FC29501}" sibTransId="{4F053243-0E5C-684A-8B34-469E5578A81A}"/>
    <dgm:cxn modelId="{D3154100-FFDE-2A42-8525-368FAD55F946}" srcId="{AC5FF46E-E833-D443-B54F-888FD772F8B3}" destId="{644A39A2-EE75-CF4E-8A70-10FF0F39EFEE}" srcOrd="2" destOrd="0" parTransId="{A0E0ED67-10F5-DE4C-BB6C-2BFF75586CDC}" sibTransId="{E73C98E6-6882-6E49-B67F-C04D4EB5A7F1}"/>
    <dgm:cxn modelId="{CBCA526A-3DD3-9842-966E-6D7FD3C4562D}" type="presOf" srcId="{66F13EC4-1716-9343-A90E-E687777026C2}" destId="{1ACF22AF-F32B-A84A-97C5-E48F6CAB97A7}" srcOrd="0" destOrd="0" presId="urn:microsoft.com/office/officeart/2008/layout/VerticalCurvedList"/>
    <dgm:cxn modelId="{8A8380DC-82A9-0542-B406-3431A1E0FD37}" type="presOf" srcId="{AC5FF46E-E833-D443-B54F-888FD772F8B3}" destId="{F9087008-FE42-7843-9B4F-5C6C2F8F5679}" srcOrd="0" destOrd="0" presId="urn:microsoft.com/office/officeart/2008/layout/VerticalCurvedList"/>
    <dgm:cxn modelId="{2CA70D57-045F-BD4D-842C-355ABC117B05}" type="presOf" srcId="{20D94A75-AB2E-524E-803D-EA633AAD9B7A}" destId="{C839D2D1-7E93-494F-A14C-650A46CF808B}" srcOrd="0" destOrd="0" presId="urn:microsoft.com/office/officeart/2008/layout/VerticalCurvedList"/>
    <dgm:cxn modelId="{E13D3F55-5F16-5E46-A03A-E8DDE6418C67}" type="presOf" srcId="{D210D66C-E1B4-0D48-B80D-19E6BB6CDB1E}" destId="{AEA010A2-B9B3-764A-9DD7-058DC661C1D9}" srcOrd="0" destOrd="0" presId="urn:microsoft.com/office/officeart/2008/layout/VerticalCurvedList"/>
    <dgm:cxn modelId="{21FDE984-F160-9B41-AF15-6EE08BD5148A}" type="presParOf" srcId="{F9087008-FE42-7843-9B4F-5C6C2F8F5679}" destId="{CA5AAC3C-3963-0D46-AD03-260D1DDC2828}" srcOrd="0" destOrd="0" presId="urn:microsoft.com/office/officeart/2008/layout/VerticalCurvedList"/>
    <dgm:cxn modelId="{7154D898-2873-EB49-8A24-DE6003CCD26C}" type="presParOf" srcId="{CA5AAC3C-3963-0D46-AD03-260D1DDC2828}" destId="{0A0A73B9-8781-4045-BE50-9DFFC771E335}" srcOrd="0" destOrd="0" presId="urn:microsoft.com/office/officeart/2008/layout/VerticalCurvedList"/>
    <dgm:cxn modelId="{757EE1A6-C6A1-8D4A-A55F-6D453B1F2600}" type="presParOf" srcId="{0A0A73B9-8781-4045-BE50-9DFFC771E335}" destId="{15C1A804-F8BC-384F-9889-73603DEE1488}" srcOrd="0" destOrd="0" presId="urn:microsoft.com/office/officeart/2008/layout/VerticalCurvedList"/>
    <dgm:cxn modelId="{7B5FAEA5-8910-F54F-89B2-6377B09E4EDC}" type="presParOf" srcId="{0A0A73B9-8781-4045-BE50-9DFFC771E335}" destId="{1ACF22AF-F32B-A84A-97C5-E48F6CAB97A7}" srcOrd="1" destOrd="0" presId="urn:microsoft.com/office/officeart/2008/layout/VerticalCurvedList"/>
    <dgm:cxn modelId="{00F11155-E256-7846-AB64-54CCF38D43F0}" type="presParOf" srcId="{0A0A73B9-8781-4045-BE50-9DFFC771E335}" destId="{2F1CA26D-DF74-374D-8CA4-512934D70B8B}" srcOrd="2" destOrd="0" presId="urn:microsoft.com/office/officeart/2008/layout/VerticalCurvedList"/>
    <dgm:cxn modelId="{FA63E192-51C4-CB4A-8F46-4CDA5E30C446}" type="presParOf" srcId="{0A0A73B9-8781-4045-BE50-9DFFC771E335}" destId="{DCA7153C-BA3E-4945-A8CF-65A52150964C}" srcOrd="3" destOrd="0" presId="urn:microsoft.com/office/officeart/2008/layout/VerticalCurvedList"/>
    <dgm:cxn modelId="{D246ADE9-3C80-A24D-B38F-DCD2C30E6210}" type="presParOf" srcId="{CA5AAC3C-3963-0D46-AD03-260D1DDC2828}" destId="{AEA010A2-B9B3-764A-9DD7-058DC661C1D9}" srcOrd="1" destOrd="0" presId="urn:microsoft.com/office/officeart/2008/layout/VerticalCurvedList"/>
    <dgm:cxn modelId="{2A944D4C-A25B-9C45-8837-DAE6B0EA13DE}" type="presParOf" srcId="{CA5AAC3C-3963-0D46-AD03-260D1DDC2828}" destId="{03CEA4A9-784A-9C42-A05D-06353E7DA971}" srcOrd="2" destOrd="0" presId="urn:microsoft.com/office/officeart/2008/layout/VerticalCurvedList"/>
    <dgm:cxn modelId="{6A3C72FC-222A-AF47-AACD-A369BC35F322}" type="presParOf" srcId="{03CEA4A9-784A-9C42-A05D-06353E7DA971}" destId="{411C3E00-32D7-6B4F-8A77-A5F69579628B}" srcOrd="0" destOrd="0" presId="urn:microsoft.com/office/officeart/2008/layout/VerticalCurvedList"/>
    <dgm:cxn modelId="{42DD7895-B071-4F45-8D35-4C5EA375E3E7}" type="presParOf" srcId="{CA5AAC3C-3963-0D46-AD03-260D1DDC2828}" destId="{C839D2D1-7E93-494F-A14C-650A46CF808B}" srcOrd="3" destOrd="0" presId="urn:microsoft.com/office/officeart/2008/layout/VerticalCurvedList"/>
    <dgm:cxn modelId="{8E5BEEF1-B3E6-D343-8955-C045BD87799D}" type="presParOf" srcId="{CA5AAC3C-3963-0D46-AD03-260D1DDC2828}" destId="{CA75B0FE-1BC9-5D42-BAEC-86327875ED2C}" srcOrd="4" destOrd="0" presId="urn:microsoft.com/office/officeart/2008/layout/VerticalCurvedList"/>
    <dgm:cxn modelId="{708E4B63-C93D-4E4F-810F-252DF0B08C30}" type="presParOf" srcId="{CA75B0FE-1BC9-5D42-BAEC-86327875ED2C}" destId="{CAA49476-2E09-0743-B983-73FEF12D7064}" srcOrd="0" destOrd="0" presId="urn:microsoft.com/office/officeart/2008/layout/VerticalCurvedList"/>
    <dgm:cxn modelId="{164D549C-1C70-BB4A-B5F5-D692E5D96894}" type="presParOf" srcId="{CA5AAC3C-3963-0D46-AD03-260D1DDC2828}" destId="{4F9B2361-F488-C740-B0C6-AE123D5D076F}" srcOrd="5" destOrd="0" presId="urn:microsoft.com/office/officeart/2008/layout/VerticalCurvedList"/>
    <dgm:cxn modelId="{9D164684-617E-8D4F-84E2-92A56DA272F1}" type="presParOf" srcId="{CA5AAC3C-3963-0D46-AD03-260D1DDC2828}" destId="{EAE056F6-AE64-F04F-B221-FD41DD15962F}" srcOrd="6" destOrd="0" presId="urn:microsoft.com/office/officeart/2008/layout/VerticalCurvedList"/>
    <dgm:cxn modelId="{29295ABB-4791-034A-AC5E-4D2A35D7C49B}" type="presParOf" srcId="{EAE056F6-AE64-F04F-B221-FD41DD15962F}" destId="{20643B80-397A-0C4D-8EE6-8B1D68E736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7AC32-DAE4-834E-A3E5-FEBC5A2952A7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936F6-4794-8548-9BEA-ADB0EBFE3918}">
      <dgm:prSet phldrT="[Text]"/>
      <dgm:spPr/>
      <dgm:t>
        <a:bodyPr/>
        <a:lstStyle/>
        <a:p>
          <a:r>
            <a:rPr lang="en-US" dirty="0"/>
            <a:t>PRODUCT </a:t>
          </a:r>
          <a:r>
            <a:rPr lang="en-US" dirty="0" smtClean="0"/>
            <a:t>CONFIGURATION</a:t>
          </a:r>
        </a:p>
        <a:p>
          <a:r>
            <a:rPr lang="en-US" dirty="0" smtClean="0"/>
            <a:t>&amp;</a:t>
          </a:r>
        </a:p>
        <a:p>
          <a:r>
            <a:rPr lang="en-US" dirty="0" smtClean="0"/>
            <a:t>CENTRAL </a:t>
          </a:r>
          <a:r>
            <a:rPr lang="en-US" dirty="0"/>
            <a:t>MANAGEMENT PLATFORM</a:t>
          </a:r>
        </a:p>
      </dgm:t>
    </dgm:pt>
    <dgm:pt modelId="{90C72FE6-75FC-8540-A6CA-FB66D9E31BE8}" type="parTrans" cxnId="{769A7F8D-B1C5-C342-96DF-1EF1645ED349}">
      <dgm:prSet/>
      <dgm:spPr/>
      <dgm:t>
        <a:bodyPr/>
        <a:lstStyle/>
        <a:p>
          <a:endParaRPr lang="en-US"/>
        </a:p>
      </dgm:t>
    </dgm:pt>
    <dgm:pt modelId="{6D0F9815-61C3-4749-AB62-2C096EF6304F}" type="sibTrans" cxnId="{769A7F8D-B1C5-C342-96DF-1EF1645ED349}">
      <dgm:prSet/>
      <dgm:spPr/>
      <dgm:t>
        <a:bodyPr/>
        <a:lstStyle/>
        <a:p>
          <a:endParaRPr lang="en-US"/>
        </a:p>
      </dgm:t>
    </dgm:pt>
    <dgm:pt modelId="{63A37E60-2270-E34F-ACA2-A62D18EFD2E4}">
      <dgm:prSet phldrT="[Text]"/>
      <dgm:spPr/>
      <dgm:t>
        <a:bodyPr/>
        <a:lstStyle/>
        <a:p>
          <a:r>
            <a:rPr lang="en-US" dirty="0" smtClean="0"/>
            <a:t>Website Direct/Affinity</a:t>
          </a:r>
          <a:endParaRPr lang="en-US" dirty="0"/>
        </a:p>
      </dgm:t>
    </dgm:pt>
    <dgm:pt modelId="{997B3591-0EDD-BE4F-A881-1008C766A597}" type="parTrans" cxnId="{7D42D339-1978-6D4D-8E94-ABF83784754A}">
      <dgm:prSet/>
      <dgm:spPr/>
      <dgm:t>
        <a:bodyPr/>
        <a:lstStyle/>
        <a:p>
          <a:endParaRPr lang="en-US"/>
        </a:p>
      </dgm:t>
    </dgm:pt>
    <dgm:pt modelId="{22D26287-9661-5744-9D76-3314EF097000}" type="sibTrans" cxnId="{7D42D339-1978-6D4D-8E94-ABF83784754A}">
      <dgm:prSet/>
      <dgm:spPr/>
      <dgm:t>
        <a:bodyPr/>
        <a:lstStyle/>
        <a:p>
          <a:endParaRPr lang="en-US"/>
        </a:p>
      </dgm:t>
    </dgm:pt>
    <dgm:pt modelId="{F98BCE4D-1E56-CE44-B2A0-1985E2B5783A}">
      <dgm:prSet phldrT="[Text]"/>
      <dgm:spPr/>
      <dgm:t>
        <a:bodyPr/>
        <a:lstStyle/>
        <a:p>
          <a:r>
            <a:rPr lang="en-US" dirty="0" smtClean="0"/>
            <a:t>Intermediary Sales Management Portal</a:t>
          </a:r>
          <a:endParaRPr lang="en-US" dirty="0"/>
        </a:p>
      </dgm:t>
    </dgm:pt>
    <dgm:pt modelId="{5A021DAC-3C7D-7B43-B968-6CC008D87729}" type="parTrans" cxnId="{6AE085B2-74E6-A54B-8D87-AEACA19AC97B}">
      <dgm:prSet/>
      <dgm:spPr/>
      <dgm:t>
        <a:bodyPr/>
        <a:lstStyle/>
        <a:p>
          <a:endParaRPr lang="en-US"/>
        </a:p>
      </dgm:t>
    </dgm:pt>
    <dgm:pt modelId="{65201703-3575-C44B-B9F3-9153EDD602E2}" type="sibTrans" cxnId="{6AE085B2-74E6-A54B-8D87-AEACA19AC97B}">
      <dgm:prSet/>
      <dgm:spPr/>
      <dgm:t>
        <a:bodyPr/>
        <a:lstStyle/>
        <a:p>
          <a:endParaRPr lang="en-US"/>
        </a:p>
      </dgm:t>
    </dgm:pt>
    <dgm:pt modelId="{0F79C1EB-B28F-4F44-B65C-C76790F27CBB}">
      <dgm:prSet phldrT="[Text]"/>
      <dgm:spPr/>
      <dgm:t>
        <a:bodyPr/>
        <a:lstStyle/>
        <a:p>
          <a:r>
            <a:rPr lang="en-US" dirty="0" err="1" smtClean="0"/>
            <a:t>Personalised</a:t>
          </a:r>
          <a:r>
            <a:rPr lang="en-US" dirty="0" smtClean="0"/>
            <a:t> Customer Portal</a:t>
          </a:r>
          <a:endParaRPr lang="en-US" dirty="0"/>
        </a:p>
      </dgm:t>
    </dgm:pt>
    <dgm:pt modelId="{5016868A-3974-2846-A289-EC4C51882CBB}" type="parTrans" cxnId="{441AD2D3-6650-9346-83B0-346A6AAF91F1}">
      <dgm:prSet/>
      <dgm:spPr/>
      <dgm:t>
        <a:bodyPr/>
        <a:lstStyle/>
        <a:p>
          <a:endParaRPr lang="en-US"/>
        </a:p>
      </dgm:t>
    </dgm:pt>
    <dgm:pt modelId="{859F5DB2-58C1-B141-BC1A-62C8D5CD946C}" type="sibTrans" cxnId="{441AD2D3-6650-9346-83B0-346A6AAF91F1}">
      <dgm:prSet/>
      <dgm:spPr/>
      <dgm:t>
        <a:bodyPr/>
        <a:lstStyle/>
        <a:p>
          <a:endParaRPr lang="en-US"/>
        </a:p>
      </dgm:t>
    </dgm:pt>
    <dgm:pt modelId="{318E9AB2-AF77-1746-8D19-D3FFCE8D32C4}">
      <dgm:prSet phldrT="[Text]"/>
      <dgm:spPr/>
      <dgm:t>
        <a:bodyPr/>
        <a:lstStyle/>
        <a:p>
          <a:r>
            <a:rPr lang="en-US" dirty="0" smtClean="0"/>
            <a:t>Insurance management Portal </a:t>
          </a:r>
          <a:endParaRPr lang="en-US" dirty="0"/>
        </a:p>
      </dgm:t>
    </dgm:pt>
    <dgm:pt modelId="{72512F57-8C38-2542-9AC0-8DD210DD13CF}" type="parTrans" cxnId="{B9CBF097-5904-BE48-AFA5-9A097B896B28}">
      <dgm:prSet/>
      <dgm:spPr/>
      <dgm:t>
        <a:bodyPr/>
        <a:lstStyle/>
        <a:p>
          <a:endParaRPr lang="en-US"/>
        </a:p>
      </dgm:t>
    </dgm:pt>
    <dgm:pt modelId="{F96268EB-9DFD-6046-B987-7E62B133B7CB}" type="sibTrans" cxnId="{B9CBF097-5904-BE48-AFA5-9A097B896B28}">
      <dgm:prSet/>
      <dgm:spPr/>
      <dgm:t>
        <a:bodyPr/>
        <a:lstStyle/>
        <a:p>
          <a:endParaRPr lang="en-US"/>
        </a:p>
      </dgm:t>
    </dgm:pt>
    <dgm:pt modelId="{F3593334-92C8-CE45-BA16-6EAB129511C5}" type="pres">
      <dgm:prSet presAssocID="{5647AC32-DAE4-834E-A3E5-FEBC5A2952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B866BE-2BCC-DA45-B661-C89769F7149A}" type="pres">
      <dgm:prSet presAssocID="{5647AC32-DAE4-834E-A3E5-FEBC5A2952A7}" presName="radial" presStyleCnt="0">
        <dgm:presLayoutVars>
          <dgm:animLvl val="ctr"/>
        </dgm:presLayoutVars>
      </dgm:prSet>
      <dgm:spPr/>
    </dgm:pt>
    <dgm:pt modelId="{57C13736-4A05-B142-82A4-A34FDD1DDC00}" type="pres">
      <dgm:prSet presAssocID="{D3A936F6-4794-8548-9BEA-ADB0EBFE391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AA4ED2-8B8F-5D49-9B16-C186203ED7E8}" type="pres">
      <dgm:prSet presAssocID="{63A37E60-2270-E34F-ACA2-A62D18EFD2E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67C21-1BF7-F64D-A459-4A44E2BCFD69}" type="pres">
      <dgm:prSet presAssocID="{F98BCE4D-1E56-CE44-B2A0-1985E2B5783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F3C2B-3DA2-204F-8AF3-F9A9F1298C1E}" type="pres">
      <dgm:prSet presAssocID="{0F79C1EB-B28F-4F44-B65C-C76790F27CB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1FB04-9B3D-D046-8792-3418B660F474}" type="pres">
      <dgm:prSet presAssocID="{318E9AB2-AF77-1746-8D19-D3FFCE8D32C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281C2-EDE3-BF47-B89B-4390B932EBC8}" type="presOf" srcId="{63A37E60-2270-E34F-ACA2-A62D18EFD2E4}" destId="{4CAA4ED2-8B8F-5D49-9B16-C186203ED7E8}" srcOrd="0" destOrd="0" presId="urn:microsoft.com/office/officeart/2005/8/layout/radial3"/>
    <dgm:cxn modelId="{5370EA80-0E34-E043-A379-41F60F82ABF9}" type="presOf" srcId="{318E9AB2-AF77-1746-8D19-D3FFCE8D32C4}" destId="{9011FB04-9B3D-D046-8792-3418B660F474}" srcOrd="0" destOrd="0" presId="urn:microsoft.com/office/officeart/2005/8/layout/radial3"/>
    <dgm:cxn modelId="{6AE085B2-74E6-A54B-8D87-AEACA19AC97B}" srcId="{D3A936F6-4794-8548-9BEA-ADB0EBFE3918}" destId="{F98BCE4D-1E56-CE44-B2A0-1985E2B5783A}" srcOrd="1" destOrd="0" parTransId="{5A021DAC-3C7D-7B43-B968-6CC008D87729}" sibTransId="{65201703-3575-C44B-B9F3-9153EDD602E2}"/>
    <dgm:cxn modelId="{7D42D339-1978-6D4D-8E94-ABF83784754A}" srcId="{D3A936F6-4794-8548-9BEA-ADB0EBFE3918}" destId="{63A37E60-2270-E34F-ACA2-A62D18EFD2E4}" srcOrd="0" destOrd="0" parTransId="{997B3591-0EDD-BE4F-A881-1008C766A597}" sibTransId="{22D26287-9661-5744-9D76-3314EF097000}"/>
    <dgm:cxn modelId="{86DC8862-F4EB-C24B-8B22-E82252171613}" type="presOf" srcId="{5647AC32-DAE4-834E-A3E5-FEBC5A2952A7}" destId="{F3593334-92C8-CE45-BA16-6EAB129511C5}" srcOrd="0" destOrd="0" presId="urn:microsoft.com/office/officeart/2005/8/layout/radial3"/>
    <dgm:cxn modelId="{70B50725-59AC-EA49-BD75-8F3DAC9299AB}" type="presOf" srcId="{D3A936F6-4794-8548-9BEA-ADB0EBFE3918}" destId="{57C13736-4A05-B142-82A4-A34FDD1DDC00}" srcOrd="0" destOrd="0" presId="urn:microsoft.com/office/officeart/2005/8/layout/radial3"/>
    <dgm:cxn modelId="{9B726AF7-E69A-EE4A-B181-6A4FD8ACAF05}" type="presOf" srcId="{0F79C1EB-B28F-4F44-B65C-C76790F27CBB}" destId="{2CEF3C2B-3DA2-204F-8AF3-F9A9F1298C1E}" srcOrd="0" destOrd="0" presId="urn:microsoft.com/office/officeart/2005/8/layout/radial3"/>
    <dgm:cxn modelId="{75EB4F36-A6D5-D04E-B6C7-6828EFDB2E17}" type="presOf" srcId="{F98BCE4D-1E56-CE44-B2A0-1985E2B5783A}" destId="{5D367C21-1BF7-F64D-A459-4A44E2BCFD69}" srcOrd="0" destOrd="0" presId="urn:microsoft.com/office/officeart/2005/8/layout/radial3"/>
    <dgm:cxn modelId="{769A7F8D-B1C5-C342-96DF-1EF1645ED349}" srcId="{5647AC32-DAE4-834E-A3E5-FEBC5A2952A7}" destId="{D3A936F6-4794-8548-9BEA-ADB0EBFE3918}" srcOrd="0" destOrd="0" parTransId="{90C72FE6-75FC-8540-A6CA-FB66D9E31BE8}" sibTransId="{6D0F9815-61C3-4749-AB62-2C096EF6304F}"/>
    <dgm:cxn modelId="{B9CBF097-5904-BE48-AFA5-9A097B896B28}" srcId="{D3A936F6-4794-8548-9BEA-ADB0EBFE3918}" destId="{318E9AB2-AF77-1746-8D19-D3FFCE8D32C4}" srcOrd="3" destOrd="0" parTransId="{72512F57-8C38-2542-9AC0-8DD210DD13CF}" sibTransId="{F96268EB-9DFD-6046-B987-7E62B133B7CB}"/>
    <dgm:cxn modelId="{441AD2D3-6650-9346-83B0-346A6AAF91F1}" srcId="{D3A936F6-4794-8548-9BEA-ADB0EBFE3918}" destId="{0F79C1EB-B28F-4F44-B65C-C76790F27CBB}" srcOrd="2" destOrd="0" parTransId="{5016868A-3974-2846-A289-EC4C51882CBB}" sibTransId="{859F5DB2-58C1-B141-BC1A-62C8D5CD946C}"/>
    <dgm:cxn modelId="{B44B5B82-1039-2E42-92EA-6FC75180741D}" type="presParOf" srcId="{F3593334-92C8-CE45-BA16-6EAB129511C5}" destId="{E6B866BE-2BCC-DA45-B661-C89769F7149A}" srcOrd="0" destOrd="0" presId="urn:microsoft.com/office/officeart/2005/8/layout/radial3"/>
    <dgm:cxn modelId="{D72026FB-4B25-8743-ACD1-936A8911A80B}" type="presParOf" srcId="{E6B866BE-2BCC-DA45-B661-C89769F7149A}" destId="{57C13736-4A05-B142-82A4-A34FDD1DDC00}" srcOrd="0" destOrd="0" presId="urn:microsoft.com/office/officeart/2005/8/layout/radial3"/>
    <dgm:cxn modelId="{D7531197-B627-3E47-AF86-B55079985DAB}" type="presParOf" srcId="{E6B866BE-2BCC-DA45-B661-C89769F7149A}" destId="{4CAA4ED2-8B8F-5D49-9B16-C186203ED7E8}" srcOrd="1" destOrd="0" presId="urn:microsoft.com/office/officeart/2005/8/layout/radial3"/>
    <dgm:cxn modelId="{64480A39-FA9A-2D4F-8C83-813CAB0D87A0}" type="presParOf" srcId="{E6B866BE-2BCC-DA45-B661-C89769F7149A}" destId="{5D367C21-1BF7-F64D-A459-4A44E2BCFD69}" srcOrd="2" destOrd="0" presId="urn:microsoft.com/office/officeart/2005/8/layout/radial3"/>
    <dgm:cxn modelId="{C6CE96E9-484C-4748-B47F-8593C3632092}" type="presParOf" srcId="{E6B866BE-2BCC-DA45-B661-C89769F7149A}" destId="{2CEF3C2B-3DA2-204F-8AF3-F9A9F1298C1E}" srcOrd="3" destOrd="0" presId="urn:microsoft.com/office/officeart/2005/8/layout/radial3"/>
    <dgm:cxn modelId="{30ACF899-7DD2-8A49-B9A9-94358D27A0A0}" type="presParOf" srcId="{E6B866BE-2BCC-DA45-B661-C89769F7149A}" destId="{9011FB04-9B3D-D046-8792-3418B660F474}" srcOrd="4" destOrd="0" presId="urn:microsoft.com/office/officeart/2005/8/layout/radial3"/>
  </dgm:cxnLst>
  <dgm:bg/>
  <dgm:whole>
    <a:ln w="31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1B1431-19D6-2144-8E92-DA4393F630CF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97541-F005-EB43-ACA8-BFE167DD4744}">
      <dgm:prSet phldrT="[Text]" custT="1"/>
      <dgm:spPr/>
      <dgm:t>
        <a:bodyPr/>
        <a:lstStyle/>
        <a:p>
          <a:r>
            <a:rPr lang="en-US" sz="900" dirty="0"/>
            <a:t>Fast, simple &amp; convenient </a:t>
          </a:r>
        </a:p>
      </dgm:t>
    </dgm:pt>
    <dgm:pt modelId="{56DE0C57-71FF-1540-940E-A4AF0DDE4025}" type="parTrans" cxnId="{1C36C0DF-B7D9-0E4C-ADFC-AFBE1EB82958}">
      <dgm:prSet/>
      <dgm:spPr/>
      <dgm:t>
        <a:bodyPr/>
        <a:lstStyle/>
        <a:p>
          <a:endParaRPr lang="en-US"/>
        </a:p>
      </dgm:t>
    </dgm:pt>
    <dgm:pt modelId="{53E173D2-49CD-BA40-8F58-7C1310D549F2}" type="sibTrans" cxnId="{1C36C0DF-B7D9-0E4C-ADFC-AFBE1EB82958}">
      <dgm:prSet/>
      <dgm:spPr/>
      <dgm:t>
        <a:bodyPr/>
        <a:lstStyle/>
        <a:p>
          <a:endParaRPr lang="en-US"/>
        </a:p>
      </dgm:t>
    </dgm:pt>
    <dgm:pt modelId="{39CB657E-CAAE-B847-95D6-C80EB8E43DFD}">
      <dgm:prSet phldrT="[Text]" custT="1"/>
      <dgm:spPr/>
      <dgm:t>
        <a:bodyPr/>
        <a:lstStyle/>
        <a:p>
          <a:r>
            <a:rPr lang="en-US" sz="900" dirty="0"/>
            <a:t>Truly tailored products to pinpoint needs</a:t>
          </a:r>
        </a:p>
      </dgm:t>
    </dgm:pt>
    <dgm:pt modelId="{14F88A2A-EF36-0043-A84C-7D70DFEA78A5}" type="parTrans" cxnId="{1E42978A-3B43-A747-8F22-1BA8B21651B2}">
      <dgm:prSet/>
      <dgm:spPr/>
      <dgm:t>
        <a:bodyPr/>
        <a:lstStyle/>
        <a:p>
          <a:endParaRPr lang="en-US"/>
        </a:p>
      </dgm:t>
    </dgm:pt>
    <dgm:pt modelId="{EB8B955A-6805-3B40-AC0B-87B9AA22D74D}" type="sibTrans" cxnId="{1E42978A-3B43-A747-8F22-1BA8B21651B2}">
      <dgm:prSet/>
      <dgm:spPr/>
      <dgm:t>
        <a:bodyPr/>
        <a:lstStyle/>
        <a:p>
          <a:endParaRPr lang="en-US"/>
        </a:p>
      </dgm:t>
    </dgm:pt>
    <dgm:pt modelId="{53A5AE9E-EE44-A948-8C02-2FB1D8CF671D}">
      <dgm:prSet phldrT="[Text]" custT="1"/>
      <dgm:spPr/>
      <dgm:t>
        <a:bodyPr/>
        <a:lstStyle/>
        <a:p>
          <a:r>
            <a:rPr lang="en-US" sz="900" dirty="0"/>
            <a:t>Seamless lifecycle service/other product sales at touch-point</a:t>
          </a:r>
        </a:p>
      </dgm:t>
    </dgm:pt>
    <dgm:pt modelId="{31067908-362F-7F4F-8A3D-63F1888BED43}" type="parTrans" cxnId="{0357DFF3-3607-184E-853D-DF50B512EB0C}">
      <dgm:prSet/>
      <dgm:spPr/>
      <dgm:t>
        <a:bodyPr/>
        <a:lstStyle/>
        <a:p>
          <a:endParaRPr lang="en-US"/>
        </a:p>
      </dgm:t>
    </dgm:pt>
    <dgm:pt modelId="{6634606E-5D2C-E741-B50D-6F2B70B26BFD}" type="sibTrans" cxnId="{0357DFF3-3607-184E-853D-DF50B512EB0C}">
      <dgm:prSet/>
      <dgm:spPr/>
      <dgm:t>
        <a:bodyPr/>
        <a:lstStyle/>
        <a:p>
          <a:endParaRPr lang="en-US"/>
        </a:p>
      </dgm:t>
    </dgm:pt>
    <dgm:pt modelId="{79CA1982-D647-E445-AF10-C663FE00F14A}">
      <dgm:prSet phldrT="[Text]" custT="1"/>
      <dgm:spPr/>
      <dgm:t>
        <a:bodyPr/>
        <a:lstStyle/>
        <a:p>
          <a:r>
            <a:rPr lang="en-US" sz="1800" dirty="0" smtClean="0"/>
            <a:t>Successful </a:t>
          </a:r>
          <a:r>
            <a:rPr lang="en-US" sz="1800" dirty="0"/>
            <a:t>New Business Acquisition &amp; Retention / Cross-Sale / Up-sale</a:t>
          </a:r>
        </a:p>
      </dgm:t>
    </dgm:pt>
    <dgm:pt modelId="{859862D0-DEEE-5A4A-B767-BE7BE1008ECD}" type="sibTrans" cxnId="{D4B4F39A-E738-4741-9583-448260653DDC}">
      <dgm:prSet/>
      <dgm:spPr/>
      <dgm:t>
        <a:bodyPr/>
        <a:lstStyle/>
        <a:p>
          <a:endParaRPr lang="en-US"/>
        </a:p>
      </dgm:t>
    </dgm:pt>
    <dgm:pt modelId="{3DCA2A95-041A-DD41-A1AC-9324CFFD1D92}" type="parTrans" cxnId="{D4B4F39A-E738-4741-9583-448260653DDC}">
      <dgm:prSet/>
      <dgm:spPr/>
      <dgm:t>
        <a:bodyPr/>
        <a:lstStyle/>
        <a:p>
          <a:endParaRPr lang="en-US"/>
        </a:p>
      </dgm:t>
    </dgm:pt>
    <dgm:pt modelId="{1EFD9A60-4A23-2541-8393-43D0AE6D898B}" type="pres">
      <dgm:prSet presAssocID="{491B1431-19D6-2144-8E92-DA4393F630C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97CAC-A97C-4A48-A28A-66455B47686A}" type="pres">
      <dgm:prSet presAssocID="{491B1431-19D6-2144-8E92-DA4393F630CF}" presName="ellipse" presStyleLbl="trBgShp" presStyleIdx="0" presStyleCnt="1"/>
      <dgm:spPr/>
    </dgm:pt>
    <dgm:pt modelId="{870893DA-ED34-5148-A964-6DB195A41778}" type="pres">
      <dgm:prSet presAssocID="{491B1431-19D6-2144-8E92-DA4393F630CF}" presName="arrow1" presStyleLbl="fgShp" presStyleIdx="0" presStyleCnt="1"/>
      <dgm:spPr/>
    </dgm:pt>
    <dgm:pt modelId="{C23788F9-C5C7-F44F-8A01-13F8E3F9E509}" type="pres">
      <dgm:prSet presAssocID="{491B1431-19D6-2144-8E92-DA4393F630CF}" presName="rectangle" presStyleLbl="revTx" presStyleIdx="0" presStyleCnt="1" custScaleX="131712" custLinFactNeighborY="2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51B0-4753-4047-93CE-92DD3140A61B}" type="pres">
      <dgm:prSet presAssocID="{39CB657E-CAAE-B847-95D6-C80EB8E43DF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35E45-85DE-0244-9412-2D202BC91A4A}" type="pres">
      <dgm:prSet presAssocID="{53A5AE9E-EE44-A948-8C02-2FB1D8CF671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5DAC4-A990-FD42-B1DF-6BCABC0B5187}" type="pres">
      <dgm:prSet presAssocID="{79CA1982-D647-E445-AF10-C663FE00F14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DF411-A301-EF4D-9D32-C37EABBF6EDB}" type="pres">
      <dgm:prSet presAssocID="{491B1431-19D6-2144-8E92-DA4393F630CF}" presName="funnel" presStyleLbl="trAlignAcc1" presStyleIdx="0" presStyleCnt="1"/>
      <dgm:spPr/>
    </dgm:pt>
  </dgm:ptLst>
  <dgm:cxnLst>
    <dgm:cxn modelId="{0357DFF3-3607-184E-853D-DF50B512EB0C}" srcId="{491B1431-19D6-2144-8E92-DA4393F630CF}" destId="{53A5AE9E-EE44-A948-8C02-2FB1D8CF671D}" srcOrd="2" destOrd="0" parTransId="{31067908-362F-7F4F-8A3D-63F1888BED43}" sibTransId="{6634606E-5D2C-E741-B50D-6F2B70B26BFD}"/>
    <dgm:cxn modelId="{3D849EF8-8789-C946-B062-695A1854AF51}" type="presOf" srcId="{53A5AE9E-EE44-A948-8C02-2FB1D8CF671D}" destId="{9DC251B0-4753-4047-93CE-92DD3140A61B}" srcOrd="0" destOrd="0" presId="urn:microsoft.com/office/officeart/2005/8/layout/funnel1"/>
    <dgm:cxn modelId="{1E42978A-3B43-A747-8F22-1BA8B21651B2}" srcId="{491B1431-19D6-2144-8E92-DA4393F630CF}" destId="{39CB657E-CAAE-B847-95D6-C80EB8E43DFD}" srcOrd="1" destOrd="0" parTransId="{14F88A2A-EF36-0043-A84C-7D70DFEA78A5}" sibTransId="{EB8B955A-6805-3B40-AC0B-87B9AA22D74D}"/>
    <dgm:cxn modelId="{706DBE8F-E134-C94F-9A30-9515AC0841A7}" type="presOf" srcId="{491B1431-19D6-2144-8E92-DA4393F630CF}" destId="{1EFD9A60-4A23-2541-8393-43D0AE6D898B}" srcOrd="0" destOrd="0" presId="urn:microsoft.com/office/officeart/2005/8/layout/funnel1"/>
    <dgm:cxn modelId="{9D9CB9BE-C82B-1149-9256-BA001017D6BD}" type="presOf" srcId="{39CB657E-CAAE-B847-95D6-C80EB8E43DFD}" destId="{56A35E45-85DE-0244-9412-2D202BC91A4A}" srcOrd="0" destOrd="0" presId="urn:microsoft.com/office/officeart/2005/8/layout/funnel1"/>
    <dgm:cxn modelId="{1C36C0DF-B7D9-0E4C-ADFC-AFBE1EB82958}" srcId="{491B1431-19D6-2144-8E92-DA4393F630CF}" destId="{40D97541-F005-EB43-ACA8-BFE167DD4744}" srcOrd="0" destOrd="0" parTransId="{56DE0C57-71FF-1540-940E-A4AF0DDE4025}" sibTransId="{53E173D2-49CD-BA40-8F58-7C1310D549F2}"/>
    <dgm:cxn modelId="{941B4EDB-4FBB-0B46-8AE8-79D6B245633B}" type="presOf" srcId="{40D97541-F005-EB43-ACA8-BFE167DD4744}" destId="{E8E5DAC4-A990-FD42-B1DF-6BCABC0B5187}" srcOrd="0" destOrd="0" presId="urn:microsoft.com/office/officeart/2005/8/layout/funnel1"/>
    <dgm:cxn modelId="{D4B4F39A-E738-4741-9583-448260653DDC}" srcId="{491B1431-19D6-2144-8E92-DA4393F630CF}" destId="{79CA1982-D647-E445-AF10-C663FE00F14A}" srcOrd="3" destOrd="0" parTransId="{3DCA2A95-041A-DD41-A1AC-9324CFFD1D92}" sibTransId="{859862D0-DEEE-5A4A-B767-BE7BE1008ECD}"/>
    <dgm:cxn modelId="{919E9498-2ECD-DD43-A077-0380E4A6214D}" type="presOf" srcId="{79CA1982-D647-E445-AF10-C663FE00F14A}" destId="{C23788F9-C5C7-F44F-8A01-13F8E3F9E509}" srcOrd="0" destOrd="0" presId="urn:microsoft.com/office/officeart/2005/8/layout/funnel1"/>
    <dgm:cxn modelId="{8F112463-86A1-5D42-9D5E-6C1506AC2429}" type="presParOf" srcId="{1EFD9A60-4A23-2541-8393-43D0AE6D898B}" destId="{C1597CAC-A97C-4A48-A28A-66455B47686A}" srcOrd="0" destOrd="0" presId="urn:microsoft.com/office/officeart/2005/8/layout/funnel1"/>
    <dgm:cxn modelId="{52B96065-5201-9542-9FB6-75CADF06A9DB}" type="presParOf" srcId="{1EFD9A60-4A23-2541-8393-43D0AE6D898B}" destId="{870893DA-ED34-5148-A964-6DB195A41778}" srcOrd="1" destOrd="0" presId="urn:microsoft.com/office/officeart/2005/8/layout/funnel1"/>
    <dgm:cxn modelId="{806E7EC3-B0E5-7A49-AC03-B695F5BB51F9}" type="presParOf" srcId="{1EFD9A60-4A23-2541-8393-43D0AE6D898B}" destId="{C23788F9-C5C7-F44F-8A01-13F8E3F9E509}" srcOrd="2" destOrd="0" presId="urn:microsoft.com/office/officeart/2005/8/layout/funnel1"/>
    <dgm:cxn modelId="{52EF4709-783F-EA49-877E-8BB5D6C49D2C}" type="presParOf" srcId="{1EFD9A60-4A23-2541-8393-43D0AE6D898B}" destId="{9DC251B0-4753-4047-93CE-92DD3140A61B}" srcOrd="3" destOrd="0" presId="urn:microsoft.com/office/officeart/2005/8/layout/funnel1"/>
    <dgm:cxn modelId="{1DAFD6C9-02A3-564B-872F-62BED8494EC6}" type="presParOf" srcId="{1EFD9A60-4A23-2541-8393-43D0AE6D898B}" destId="{56A35E45-85DE-0244-9412-2D202BC91A4A}" srcOrd="4" destOrd="0" presId="urn:microsoft.com/office/officeart/2005/8/layout/funnel1"/>
    <dgm:cxn modelId="{EEC75668-5DDE-9A46-AFCC-7FA8A365BE5A}" type="presParOf" srcId="{1EFD9A60-4A23-2541-8393-43D0AE6D898B}" destId="{E8E5DAC4-A990-FD42-B1DF-6BCABC0B5187}" srcOrd="5" destOrd="0" presId="urn:microsoft.com/office/officeart/2005/8/layout/funnel1"/>
    <dgm:cxn modelId="{9E970681-295A-1C4B-8BDB-2B3F14018DEB}" type="presParOf" srcId="{1EFD9A60-4A23-2541-8393-43D0AE6D898B}" destId="{CB4DF411-A301-EF4D-9D32-C37EABBF6E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1B1431-19D6-2144-8E92-DA4393F630CF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97541-F005-EB43-ACA8-BFE167DD4744}">
      <dgm:prSet phldrT="[Text]"/>
      <dgm:spPr/>
      <dgm:t>
        <a:bodyPr/>
        <a:lstStyle/>
        <a:p>
          <a:r>
            <a:rPr lang="en-US" dirty="0"/>
            <a:t>Structured underwriting methodology </a:t>
          </a:r>
        </a:p>
      </dgm:t>
    </dgm:pt>
    <dgm:pt modelId="{56DE0C57-71FF-1540-940E-A4AF0DDE4025}" type="parTrans" cxnId="{1C36C0DF-B7D9-0E4C-ADFC-AFBE1EB82958}">
      <dgm:prSet/>
      <dgm:spPr/>
      <dgm:t>
        <a:bodyPr/>
        <a:lstStyle/>
        <a:p>
          <a:endParaRPr lang="en-US"/>
        </a:p>
      </dgm:t>
    </dgm:pt>
    <dgm:pt modelId="{53E173D2-49CD-BA40-8F58-7C1310D549F2}" type="sibTrans" cxnId="{1C36C0DF-B7D9-0E4C-ADFC-AFBE1EB82958}">
      <dgm:prSet/>
      <dgm:spPr/>
      <dgm:t>
        <a:bodyPr/>
        <a:lstStyle/>
        <a:p>
          <a:endParaRPr lang="en-US"/>
        </a:p>
      </dgm:t>
    </dgm:pt>
    <dgm:pt modelId="{39CB657E-CAAE-B847-95D6-C80EB8E43DFD}">
      <dgm:prSet phldrT="[Text]"/>
      <dgm:spPr/>
      <dgm:t>
        <a:bodyPr/>
        <a:lstStyle/>
        <a:p>
          <a:r>
            <a:rPr lang="en-US" dirty="0" smtClean="0"/>
            <a:t>Precise and </a:t>
          </a:r>
          <a:r>
            <a:rPr lang="en-US" dirty="0" err="1" smtClean="0"/>
            <a:t>Realtime</a:t>
          </a:r>
          <a:r>
            <a:rPr lang="en-US" dirty="0" smtClean="0"/>
            <a:t>  </a:t>
          </a:r>
          <a:r>
            <a:rPr lang="en-US" dirty="0"/>
            <a:t>portfolio managing</a:t>
          </a:r>
        </a:p>
      </dgm:t>
    </dgm:pt>
    <dgm:pt modelId="{14F88A2A-EF36-0043-A84C-7D70DFEA78A5}" type="parTrans" cxnId="{1E42978A-3B43-A747-8F22-1BA8B21651B2}">
      <dgm:prSet/>
      <dgm:spPr/>
      <dgm:t>
        <a:bodyPr/>
        <a:lstStyle/>
        <a:p>
          <a:endParaRPr lang="en-US"/>
        </a:p>
      </dgm:t>
    </dgm:pt>
    <dgm:pt modelId="{EB8B955A-6805-3B40-AC0B-87B9AA22D74D}" type="sibTrans" cxnId="{1E42978A-3B43-A747-8F22-1BA8B21651B2}">
      <dgm:prSet/>
      <dgm:spPr/>
      <dgm:t>
        <a:bodyPr/>
        <a:lstStyle/>
        <a:p>
          <a:endParaRPr lang="en-US"/>
        </a:p>
      </dgm:t>
    </dgm:pt>
    <dgm:pt modelId="{53A5AE9E-EE44-A948-8C02-2FB1D8CF671D}">
      <dgm:prSet phldrT="[Text]"/>
      <dgm:spPr/>
      <dgm:t>
        <a:bodyPr/>
        <a:lstStyle/>
        <a:p>
          <a:r>
            <a:rPr lang="en-US" dirty="0"/>
            <a:t>Full data capture, insight for business improvements/</a:t>
          </a:r>
          <a:r>
            <a:rPr lang="en-US" dirty="0" err="1"/>
            <a:t>innovationS</a:t>
          </a:r>
          <a:endParaRPr lang="en-US" dirty="0"/>
        </a:p>
      </dgm:t>
    </dgm:pt>
    <dgm:pt modelId="{31067908-362F-7F4F-8A3D-63F1888BED43}" type="parTrans" cxnId="{0357DFF3-3607-184E-853D-DF50B512EB0C}">
      <dgm:prSet/>
      <dgm:spPr/>
      <dgm:t>
        <a:bodyPr/>
        <a:lstStyle/>
        <a:p>
          <a:endParaRPr lang="en-US"/>
        </a:p>
      </dgm:t>
    </dgm:pt>
    <dgm:pt modelId="{6634606E-5D2C-E741-B50D-6F2B70B26BFD}" type="sibTrans" cxnId="{0357DFF3-3607-184E-853D-DF50B512EB0C}">
      <dgm:prSet/>
      <dgm:spPr/>
      <dgm:t>
        <a:bodyPr/>
        <a:lstStyle/>
        <a:p>
          <a:endParaRPr lang="en-US"/>
        </a:p>
      </dgm:t>
    </dgm:pt>
    <dgm:pt modelId="{79CA1982-D647-E445-AF10-C663FE00F14A}">
      <dgm:prSet phldrT="[Text]" custT="1"/>
      <dgm:spPr/>
      <dgm:t>
        <a:bodyPr/>
        <a:lstStyle/>
        <a:p>
          <a:r>
            <a:rPr lang="en-US" sz="1800" dirty="0" smtClean="0"/>
            <a:t>Loss Control Underwriting Profit</a:t>
          </a:r>
          <a:endParaRPr lang="en-US" sz="1800" dirty="0"/>
        </a:p>
      </dgm:t>
    </dgm:pt>
    <dgm:pt modelId="{3DCA2A95-041A-DD41-A1AC-9324CFFD1D92}" type="parTrans" cxnId="{D4B4F39A-E738-4741-9583-448260653DDC}">
      <dgm:prSet/>
      <dgm:spPr/>
      <dgm:t>
        <a:bodyPr/>
        <a:lstStyle/>
        <a:p>
          <a:endParaRPr lang="en-US"/>
        </a:p>
      </dgm:t>
    </dgm:pt>
    <dgm:pt modelId="{859862D0-DEEE-5A4A-B767-BE7BE1008ECD}" type="sibTrans" cxnId="{D4B4F39A-E738-4741-9583-448260653DDC}">
      <dgm:prSet/>
      <dgm:spPr/>
      <dgm:t>
        <a:bodyPr/>
        <a:lstStyle/>
        <a:p>
          <a:endParaRPr lang="en-US"/>
        </a:p>
      </dgm:t>
    </dgm:pt>
    <dgm:pt modelId="{1EFD9A60-4A23-2541-8393-43D0AE6D898B}" type="pres">
      <dgm:prSet presAssocID="{491B1431-19D6-2144-8E92-DA4393F630C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97CAC-A97C-4A48-A28A-66455B47686A}" type="pres">
      <dgm:prSet presAssocID="{491B1431-19D6-2144-8E92-DA4393F630CF}" presName="ellipse" presStyleLbl="trBgShp" presStyleIdx="0" presStyleCnt="1"/>
      <dgm:spPr/>
    </dgm:pt>
    <dgm:pt modelId="{870893DA-ED34-5148-A964-6DB195A41778}" type="pres">
      <dgm:prSet presAssocID="{491B1431-19D6-2144-8E92-DA4393F630CF}" presName="arrow1" presStyleLbl="fgShp" presStyleIdx="0" presStyleCnt="1"/>
      <dgm:spPr/>
    </dgm:pt>
    <dgm:pt modelId="{C23788F9-C5C7-F44F-8A01-13F8E3F9E509}" type="pres">
      <dgm:prSet presAssocID="{491B1431-19D6-2144-8E92-DA4393F630CF}" presName="rectangle" presStyleLbl="revTx" presStyleIdx="0" presStyleCnt="1" custLinFactNeighborY="5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51B0-4753-4047-93CE-92DD3140A61B}" type="pres">
      <dgm:prSet presAssocID="{39CB657E-CAAE-B847-95D6-C80EB8E43DF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35E45-85DE-0244-9412-2D202BC91A4A}" type="pres">
      <dgm:prSet presAssocID="{53A5AE9E-EE44-A948-8C02-2FB1D8CF671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5DAC4-A990-FD42-B1DF-6BCABC0B5187}" type="pres">
      <dgm:prSet presAssocID="{79CA1982-D647-E445-AF10-C663FE00F14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DF411-A301-EF4D-9D32-C37EABBF6EDB}" type="pres">
      <dgm:prSet presAssocID="{491B1431-19D6-2144-8E92-DA4393F630CF}" presName="funnel" presStyleLbl="trAlignAcc1" presStyleIdx="0" presStyleCnt="1"/>
      <dgm:spPr/>
    </dgm:pt>
  </dgm:ptLst>
  <dgm:cxnLst>
    <dgm:cxn modelId="{0357DFF3-3607-184E-853D-DF50B512EB0C}" srcId="{491B1431-19D6-2144-8E92-DA4393F630CF}" destId="{53A5AE9E-EE44-A948-8C02-2FB1D8CF671D}" srcOrd="2" destOrd="0" parTransId="{31067908-362F-7F4F-8A3D-63F1888BED43}" sibTransId="{6634606E-5D2C-E741-B50D-6F2B70B26BFD}"/>
    <dgm:cxn modelId="{D3D230C5-CEBD-F540-A201-DAA6CE1D63D9}" type="presOf" srcId="{491B1431-19D6-2144-8E92-DA4393F630CF}" destId="{1EFD9A60-4A23-2541-8393-43D0AE6D898B}" srcOrd="0" destOrd="0" presId="urn:microsoft.com/office/officeart/2005/8/layout/funnel1"/>
    <dgm:cxn modelId="{6A668594-EE51-074E-BAF4-9CA0CEFD57D5}" type="presOf" srcId="{40D97541-F005-EB43-ACA8-BFE167DD4744}" destId="{E8E5DAC4-A990-FD42-B1DF-6BCABC0B5187}" srcOrd="0" destOrd="0" presId="urn:microsoft.com/office/officeart/2005/8/layout/funnel1"/>
    <dgm:cxn modelId="{1E42978A-3B43-A747-8F22-1BA8B21651B2}" srcId="{491B1431-19D6-2144-8E92-DA4393F630CF}" destId="{39CB657E-CAAE-B847-95D6-C80EB8E43DFD}" srcOrd="1" destOrd="0" parTransId="{14F88A2A-EF36-0043-A84C-7D70DFEA78A5}" sibTransId="{EB8B955A-6805-3B40-AC0B-87B9AA22D74D}"/>
    <dgm:cxn modelId="{604A6D94-C566-AB40-9AD0-EF2F7656FA26}" type="presOf" srcId="{39CB657E-CAAE-B847-95D6-C80EB8E43DFD}" destId="{56A35E45-85DE-0244-9412-2D202BC91A4A}" srcOrd="0" destOrd="0" presId="urn:microsoft.com/office/officeart/2005/8/layout/funnel1"/>
    <dgm:cxn modelId="{1C36C0DF-B7D9-0E4C-ADFC-AFBE1EB82958}" srcId="{491B1431-19D6-2144-8E92-DA4393F630CF}" destId="{40D97541-F005-EB43-ACA8-BFE167DD4744}" srcOrd="0" destOrd="0" parTransId="{56DE0C57-71FF-1540-940E-A4AF0DDE4025}" sibTransId="{53E173D2-49CD-BA40-8F58-7C1310D549F2}"/>
    <dgm:cxn modelId="{78553B14-A809-7D42-B5E9-99620FAA6BB3}" type="presOf" srcId="{53A5AE9E-EE44-A948-8C02-2FB1D8CF671D}" destId="{9DC251B0-4753-4047-93CE-92DD3140A61B}" srcOrd="0" destOrd="0" presId="urn:microsoft.com/office/officeart/2005/8/layout/funnel1"/>
    <dgm:cxn modelId="{AC72C449-9FF4-8847-84E1-4481F2C34868}" type="presOf" srcId="{79CA1982-D647-E445-AF10-C663FE00F14A}" destId="{C23788F9-C5C7-F44F-8A01-13F8E3F9E509}" srcOrd="0" destOrd="0" presId="urn:microsoft.com/office/officeart/2005/8/layout/funnel1"/>
    <dgm:cxn modelId="{D4B4F39A-E738-4741-9583-448260653DDC}" srcId="{491B1431-19D6-2144-8E92-DA4393F630CF}" destId="{79CA1982-D647-E445-AF10-C663FE00F14A}" srcOrd="3" destOrd="0" parTransId="{3DCA2A95-041A-DD41-A1AC-9324CFFD1D92}" sibTransId="{859862D0-DEEE-5A4A-B767-BE7BE1008ECD}"/>
    <dgm:cxn modelId="{BF53D6ED-7441-5846-B999-93ED2B47AEC5}" type="presParOf" srcId="{1EFD9A60-4A23-2541-8393-43D0AE6D898B}" destId="{C1597CAC-A97C-4A48-A28A-66455B47686A}" srcOrd="0" destOrd="0" presId="urn:microsoft.com/office/officeart/2005/8/layout/funnel1"/>
    <dgm:cxn modelId="{2704368A-C344-3344-ACC0-08B8B2319E22}" type="presParOf" srcId="{1EFD9A60-4A23-2541-8393-43D0AE6D898B}" destId="{870893DA-ED34-5148-A964-6DB195A41778}" srcOrd="1" destOrd="0" presId="urn:microsoft.com/office/officeart/2005/8/layout/funnel1"/>
    <dgm:cxn modelId="{4409934A-6D3B-BD48-A6E6-7BA7E89F2C8B}" type="presParOf" srcId="{1EFD9A60-4A23-2541-8393-43D0AE6D898B}" destId="{C23788F9-C5C7-F44F-8A01-13F8E3F9E509}" srcOrd="2" destOrd="0" presId="urn:microsoft.com/office/officeart/2005/8/layout/funnel1"/>
    <dgm:cxn modelId="{1BC8D9D6-870D-E141-A550-402B8EA831EC}" type="presParOf" srcId="{1EFD9A60-4A23-2541-8393-43D0AE6D898B}" destId="{9DC251B0-4753-4047-93CE-92DD3140A61B}" srcOrd="3" destOrd="0" presId="urn:microsoft.com/office/officeart/2005/8/layout/funnel1"/>
    <dgm:cxn modelId="{4E03DA7F-50C7-8042-998B-FFECA9244EC1}" type="presParOf" srcId="{1EFD9A60-4A23-2541-8393-43D0AE6D898B}" destId="{56A35E45-85DE-0244-9412-2D202BC91A4A}" srcOrd="4" destOrd="0" presId="urn:microsoft.com/office/officeart/2005/8/layout/funnel1"/>
    <dgm:cxn modelId="{ED36C6C6-37CB-A445-9B2B-B28E85647A82}" type="presParOf" srcId="{1EFD9A60-4A23-2541-8393-43D0AE6D898B}" destId="{E8E5DAC4-A990-FD42-B1DF-6BCABC0B5187}" srcOrd="5" destOrd="0" presId="urn:microsoft.com/office/officeart/2005/8/layout/funnel1"/>
    <dgm:cxn modelId="{4CE71A0C-0BD4-9249-BF95-8C83B797EA3D}" type="presParOf" srcId="{1EFD9A60-4A23-2541-8393-43D0AE6D898B}" destId="{CB4DF411-A301-EF4D-9D32-C37EABBF6E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1B1431-19D6-2144-8E92-DA4393F630CF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97541-F005-EB43-ACA8-BFE167DD4744}">
      <dgm:prSet phldrT="[Text]" custT="1"/>
      <dgm:spPr/>
      <dgm:t>
        <a:bodyPr/>
        <a:lstStyle/>
        <a:p>
          <a:r>
            <a:rPr lang="en-US" sz="900" dirty="0"/>
            <a:t>Streamline product sales &amp; processing</a:t>
          </a:r>
        </a:p>
      </dgm:t>
    </dgm:pt>
    <dgm:pt modelId="{56DE0C57-71FF-1540-940E-A4AF0DDE4025}" type="parTrans" cxnId="{1C36C0DF-B7D9-0E4C-ADFC-AFBE1EB82958}">
      <dgm:prSet/>
      <dgm:spPr/>
      <dgm:t>
        <a:bodyPr/>
        <a:lstStyle/>
        <a:p>
          <a:endParaRPr lang="en-US"/>
        </a:p>
      </dgm:t>
    </dgm:pt>
    <dgm:pt modelId="{53E173D2-49CD-BA40-8F58-7C1310D549F2}" type="sibTrans" cxnId="{1C36C0DF-B7D9-0E4C-ADFC-AFBE1EB82958}">
      <dgm:prSet/>
      <dgm:spPr/>
      <dgm:t>
        <a:bodyPr/>
        <a:lstStyle/>
        <a:p>
          <a:endParaRPr lang="en-US"/>
        </a:p>
      </dgm:t>
    </dgm:pt>
    <dgm:pt modelId="{39CB657E-CAAE-B847-95D6-C80EB8E43DFD}">
      <dgm:prSet phldrT="[Text]" custT="1"/>
      <dgm:spPr/>
      <dgm:t>
        <a:bodyPr/>
        <a:lstStyle/>
        <a:p>
          <a:r>
            <a:rPr lang="en-US" sz="900" dirty="0" err="1"/>
            <a:t>Maximise</a:t>
          </a:r>
          <a:r>
            <a:rPr lang="en-US" sz="900" dirty="0"/>
            <a:t> product automation</a:t>
          </a:r>
        </a:p>
      </dgm:t>
    </dgm:pt>
    <dgm:pt modelId="{14F88A2A-EF36-0043-A84C-7D70DFEA78A5}" type="parTrans" cxnId="{1E42978A-3B43-A747-8F22-1BA8B21651B2}">
      <dgm:prSet/>
      <dgm:spPr/>
      <dgm:t>
        <a:bodyPr/>
        <a:lstStyle/>
        <a:p>
          <a:endParaRPr lang="en-US"/>
        </a:p>
      </dgm:t>
    </dgm:pt>
    <dgm:pt modelId="{EB8B955A-6805-3B40-AC0B-87B9AA22D74D}" type="sibTrans" cxnId="{1E42978A-3B43-A747-8F22-1BA8B21651B2}">
      <dgm:prSet/>
      <dgm:spPr/>
      <dgm:t>
        <a:bodyPr/>
        <a:lstStyle/>
        <a:p>
          <a:endParaRPr lang="en-US"/>
        </a:p>
      </dgm:t>
    </dgm:pt>
    <dgm:pt modelId="{79CA1982-D647-E445-AF10-C663FE00F14A}">
      <dgm:prSet phldrT="[Text]" custT="1"/>
      <dgm:spPr/>
      <dgm:t>
        <a:bodyPr/>
        <a:lstStyle/>
        <a:p>
          <a:r>
            <a:rPr lang="en-US" sz="1800" dirty="0"/>
            <a:t>For Large-scale Cost </a:t>
          </a:r>
          <a:r>
            <a:rPr lang="en-US" sz="1800" dirty="0" smtClean="0"/>
            <a:t>Reduction </a:t>
          </a:r>
          <a:r>
            <a:rPr lang="en-US" sz="1800" dirty="0" smtClean="0"/>
            <a:t>gained from many productivity gains</a:t>
          </a:r>
          <a:endParaRPr lang="en-US" sz="1800" dirty="0"/>
        </a:p>
      </dgm:t>
    </dgm:pt>
    <dgm:pt modelId="{3DCA2A95-041A-DD41-A1AC-9324CFFD1D92}" type="parTrans" cxnId="{D4B4F39A-E738-4741-9583-448260653DDC}">
      <dgm:prSet/>
      <dgm:spPr/>
      <dgm:t>
        <a:bodyPr/>
        <a:lstStyle/>
        <a:p>
          <a:endParaRPr lang="en-US"/>
        </a:p>
      </dgm:t>
    </dgm:pt>
    <dgm:pt modelId="{859862D0-DEEE-5A4A-B767-BE7BE1008ECD}" type="sibTrans" cxnId="{D4B4F39A-E738-4741-9583-448260653DDC}">
      <dgm:prSet/>
      <dgm:spPr/>
      <dgm:t>
        <a:bodyPr/>
        <a:lstStyle/>
        <a:p>
          <a:endParaRPr lang="en-US"/>
        </a:p>
      </dgm:t>
    </dgm:pt>
    <dgm:pt modelId="{53A5AE9E-EE44-A948-8C02-2FB1D8CF671D}">
      <dgm:prSet phldrT="[Text]" custT="1"/>
      <dgm:spPr/>
      <dgm:t>
        <a:bodyPr/>
        <a:lstStyle/>
        <a:p>
          <a:r>
            <a:rPr lang="en-US" sz="800" dirty="0"/>
            <a:t>Eliminate duplication of sales platform </a:t>
          </a:r>
          <a:r>
            <a:rPr lang="en-US" sz="800" dirty="0" smtClean="0"/>
            <a:t>build for different product, channel, country and languages</a:t>
          </a:r>
          <a:endParaRPr lang="en-US" sz="800" dirty="0"/>
        </a:p>
      </dgm:t>
    </dgm:pt>
    <dgm:pt modelId="{6634606E-5D2C-E741-B50D-6F2B70B26BFD}" type="sibTrans" cxnId="{0357DFF3-3607-184E-853D-DF50B512EB0C}">
      <dgm:prSet/>
      <dgm:spPr/>
      <dgm:t>
        <a:bodyPr/>
        <a:lstStyle/>
        <a:p>
          <a:endParaRPr lang="en-US"/>
        </a:p>
      </dgm:t>
    </dgm:pt>
    <dgm:pt modelId="{31067908-362F-7F4F-8A3D-63F1888BED43}" type="parTrans" cxnId="{0357DFF3-3607-184E-853D-DF50B512EB0C}">
      <dgm:prSet/>
      <dgm:spPr/>
      <dgm:t>
        <a:bodyPr/>
        <a:lstStyle/>
        <a:p>
          <a:endParaRPr lang="en-US"/>
        </a:p>
      </dgm:t>
    </dgm:pt>
    <dgm:pt modelId="{1EFD9A60-4A23-2541-8393-43D0AE6D898B}" type="pres">
      <dgm:prSet presAssocID="{491B1431-19D6-2144-8E92-DA4393F630C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97CAC-A97C-4A48-A28A-66455B47686A}" type="pres">
      <dgm:prSet presAssocID="{491B1431-19D6-2144-8E92-DA4393F630CF}" presName="ellipse" presStyleLbl="trBgShp" presStyleIdx="0" presStyleCnt="1"/>
      <dgm:spPr/>
    </dgm:pt>
    <dgm:pt modelId="{870893DA-ED34-5148-A964-6DB195A41778}" type="pres">
      <dgm:prSet presAssocID="{491B1431-19D6-2144-8E92-DA4393F630CF}" presName="arrow1" presStyleLbl="fgShp" presStyleIdx="0" presStyleCnt="1"/>
      <dgm:spPr/>
    </dgm:pt>
    <dgm:pt modelId="{C23788F9-C5C7-F44F-8A01-13F8E3F9E509}" type="pres">
      <dgm:prSet presAssocID="{491B1431-19D6-2144-8E92-DA4393F630CF}" presName="rectangle" presStyleLbl="revTx" presStyleIdx="0" presStyleCnt="1" custScaleY="205564" custLinFactNeighborY="2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51B0-4753-4047-93CE-92DD3140A61B}" type="pres">
      <dgm:prSet presAssocID="{39CB657E-CAAE-B847-95D6-C80EB8E43DFD}" presName="item1" presStyleLbl="node1" presStyleIdx="0" presStyleCnt="3" custScaleX="110786" custScaleY="109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35E45-85DE-0244-9412-2D202BC91A4A}" type="pres">
      <dgm:prSet presAssocID="{53A5AE9E-EE44-A948-8C02-2FB1D8CF671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5DAC4-A990-FD42-B1DF-6BCABC0B5187}" type="pres">
      <dgm:prSet presAssocID="{79CA1982-D647-E445-AF10-C663FE00F14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DF411-A301-EF4D-9D32-C37EABBF6EDB}" type="pres">
      <dgm:prSet presAssocID="{491B1431-19D6-2144-8E92-DA4393F630CF}" presName="funnel" presStyleLbl="trAlignAcc1" presStyleIdx="0" presStyleCnt="1"/>
      <dgm:spPr/>
    </dgm:pt>
  </dgm:ptLst>
  <dgm:cxnLst>
    <dgm:cxn modelId="{0357DFF3-3607-184E-853D-DF50B512EB0C}" srcId="{491B1431-19D6-2144-8E92-DA4393F630CF}" destId="{53A5AE9E-EE44-A948-8C02-2FB1D8CF671D}" srcOrd="2" destOrd="0" parTransId="{31067908-362F-7F4F-8A3D-63F1888BED43}" sibTransId="{6634606E-5D2C-E741-B50D-6F2B70B26BFD}"/>
    <dgm:cxn modelId="{EC46FD4E-93E0-8C4B-907F-123DBC9772B9}" type="presOf" srcId="{40D97541-F005-EB43-ACA8-BFE167DD4744}" destId="{E8E5DAC4-A990-FD42-B1DF-6BCABC0B5187}" srcOrd="0" destOrd="0" presId="urn:microsoft.com/office/officeart/2005/8/layout/funnel1"/>
    <dgm:cxn modelId="{6B3A4958-E1DA-D343-991B-2706CD8C3D28}" type="presOf" srcId="{53A5AE9E-EE44-A948-8C02-2FB1D8CF671D}" destId="{9DC251B0-4753-4047-93CE-92DD3140A61B}" srcOrd="0" destOrd="0" presId="urn:microsoft.com/office/officeart/2005/8/layout/funnel1"/>
    <dgm:cxn modelId="{A268A509-3A1F-7840-BEF5-CD0C90220F14}" type="presOf" srcId="{491B1431-19D6-2144-8E92-DA4393F630CF}" destId="{1EFD9A60-4A23-2541-8393-43D0AE6D898B}" srcOrd="0" destOrd="0" presId="urn:microsoft.com/office/officeart/2005/8/layout/funnel1"/>
    <dgm:cxn modelId="{73E8A1A5-5049-334A-A2CE-41FE023D150C}" type="presOf" srcId="{79CA1982-D647-E445-AF10-C663FE00F14A}" destId="{C23788F9-C5C7-F44F-8A01-13F8E3F9E509}" srcOrd="0" destOrd="0" presId="urn:microsoft.com/office/officeart/2005/8/layout/funnel1"/>
    <dgm:cxn modelId="{1E42978A-3B43-A747-8F22-1BA8B21651B2}" srcId="{491B1431-19D6-2144-8E92-DA4393F630CF}" destId="{39CB657E-CAAE-B847-95D6-C80EB8E43DFD}" srcOrd="1" destOrd="0" parTransId="{14F88A2A-EF36-0043-A84C-7D70DFEA78A5}" sibTransId="{EB8B955A-6805-3B40-AC0B-87B9AA22D74D}"/>
    <dgm:cxn modelId="{1C36C0DF-B7D9-0E4C-ADFC-AFBE1EB82958}" srcId="{491B1431-19D6-2144-8E92-DA4393F630CF}" destId="{40D97541-F005-EB43-ACA8-BFE167DD4744}" srcOrd="0" destOrd="0" parTransId="{56DE0C57-71FF-1540-940E-A4AF0DDE4025}" sibTransId="{53E173D2-49CD-BA40-8F58-7C1310D549F2}"/>
    <dgm:cxn modelId="{D4B4F39A-E738-4741-9583-448260653DDC}" srcId="{491B1431-19D6-2144-8E92-DA4393F630CF}" destId="{79CA1982-D647-E445-AF10-C663FE00F14A}" srcOrd="3" destOrd="0" parTransId="{3DCA2A95-041A-DD41-A1AC-9324CFFD1D92}" sibTransId="{859862D0-DEEE-5A4A-B767-BE7BE1008ECD}"/>
    <dgm:cxn modelId="{911B00FA-874E-3349-953F-FA9E53DD80D6}" type="presOf" srcId="{39CB657E-CAAE-B847-95D6-C80EB8E43DFD}" destId="{56A35E45-85DE-0244-9412-2D202BC91A4A}" srcOrd="0" destOrd="0" presId="urn:microsoft.com/office/officeart/2005/8/layout/funnel1"/>
    <dgm:cxn modelId="{51A5CEEF-05EA-764B-BA71-B73B3FA71BBD}" type="presParOf" srcId="{1EFD9A60-4A23-2541-8393-43D0AE6D898B}" destId="{C1597CAC-A97C-4A48-A28A-66455B47686A}" srcOrd="0" destOrd="0" presId="urn:microsoft.com/office/officeart/2005/8/layout/funnel1"/>
    <dgm:cxn modelId="{FE948D51-DB73-D348-A652-288E176590E0}" type="presParOf" srcId="{1EFD9A60-4A23-2541-8393-43D0AE6D898B}" destId="{870893DA-ED34-5148-A964-6DB195A41778}" srcOrd="1" destOrd="0" presId="urn:microsoft.com/office/officeart/2005/8/layout/funnel1"/>
    <dgm:cxn modelId="{2801E134-DB33-274D-862D-D685C8692C06}" type="presParOf" srcId="{1EFD9A60-4A23-2541-8393-43D0AE6D898B}" destId="{C23788F9-C5C7-F44F-8A01-13F8E3F9E509}" srcOrd="2" destOrd="0" presId="urn:microsoft.com/office/officeart/2005/8/layout/funnel1"/>
    <dgm:cxn modelId="{975D9CC5-5A2C-4740-BB10-C7C1F42F6306}" type="presParOf" srcId="{1EFD9A60-4A23-2541-8393-43D0AE6D898B}" destId="{9DC251B0-4753-4047-93CE-92DD3140A61B}" srcOrd="3" destOrd="0" presId="urn:microsoft.com/office/officeart/2005/8/layout/funnel1"/>
    <dgm:cxn modelId="{CCE98074-A602-5A4F-A2AD-DA0CCA549811}" type="presParOf" srcId="{1EFD9A60-4A23-2541-8393-43D0AE6D898B}" destId="{56A35E45-85DE-0244-9412-2D202BC91A4A}" srcOrd="4" destOrd="0" presId="urn:microsoft.com/office/officeart/2005/8/layout/funnel1"/>
    <dgm:cxn modelId="{3CA6AF37-1C13-8740-AF19-FA90C5587B2F}" type="presParOf" srcId="{1EFD9A60-4A23-2541-8393-43D0AE6D898B}" destId="{E8E5DAC4-A990-FD42-B1DF-6BCABC0B5187}" srcOrd="5" destOrd="0" presId="urn:microsoft.com/office/officeart/2005/8/layout/funnel1"/>
    <dgm:cxn modelId="{B72A5983-CD93-B544-B722-873B4EA933A1}" type="presParOf" srcId="{1EFD9A60-4A23-2541-8393-43D0AE6D898B}" destId="{CB4DF411-A301-EF4D-9D32-C37EABBF6E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F22AF-F32B-A84A-97C5-E48F6CAB97A7}">
      <dsp:nvSpPr>
        <dsp:cNvPr id="0" name=""/>
        <dsp:cNvSpPr/>
      </dsp:nvSpPr>
      <dsp:spPr>
        <a:xfrm>
          <a:off x="-4306769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010A2-B9B3-764A-9DD7-058DC661C1D9}">
      <dsp:nvSpPr>
        <dsp:cNvPr id="0" name=""/>
        <dsp:cNvSpPr/>
      </dsp:nvSpPr>
      <dsp:spPr>
        <a:xfrm>
          <a:off x="1427678" y="406400"/>
          <a:ext cx="3780357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Customer Reach</a:t>
          </a:r>
          <a:endParaRPr lang="en-US" sz="3200" kern="1200" dirty="0"/>
        </a:p>
      </dsp:txBody>
      <dsp:txXfrm>
        <a:off x="1427678" y="406400"/>
        <a:ext cx="3780357" cy="812800"/>
      </dsp:txXfrm>
    </dsp:sp>
    <dsp:sp modelId="{411C3E00-32D7-6B4F-8A77-A5F69579628B}">
      <dsp:nvSpPr>
        <dsp:cNvPr id="0" name=""/>
        <dsp:cNvSpPr/>
      </dsp:nvSpPr>
      <dsp:spPr>
        <a:xfrm>
          <a:off x="344546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D2D1-7E93-494F-A14C-650A46CF808B}">
      <dsp:nvSpPr>
        <dsp:cNvPr id="0" name=""/>
        <dsp:cNvSpPr/>
      </dsp:nvSpPr>
      <dsp:spPr>
        <a:xfrm>
          <a:off x="1865523" y="1625599"/>
          <a:ext cx="3349744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Sales Conversion</a:t>
          </a:r>
          <a:endParaRPr lang="en-US" sz="3200" kern="1200" dirty="0"/>
        </a:p>
      </dsp:txBody>
      <dsp:txXfrm>
        <a:off x="1865523" y="1625599"/>
        <a:ext cx="3349744" cy="812800"/>
      </dsp:txXfrm>
    </dsp:sp>
    <dsp:sp modelId="{CAA49476-2E09-0743-B983-73FEF12D7064}">
      <dsp:nvSpPr>
        <dsp:cNvPr id="0" name=""/>
        <dsp:cNvSpPr/>
      </dsp:nvSpPr>
      <dsp:spPr>
        <a:xfrm>
          <a:off x="639998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B2361-F488-C740-B0C6-AE123D5D076F}">
      <dsp:nvSpPr>
        <dsp:cNvPr id="0" name=""/>
        <dsp:cNvSpPr/>
      </dsp:nvSpPr>
      <dsp:spPr>
        <a:xfrm>
          <a:off x="1465693" y="2844800"/>
          <a:ext cx="3704327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Retention</a:t>
          </a:r>
          <a:endParaRPr lang="en-US" sz="3200" kern="1200" dirty="0"/>
        </a:p>
      </dsp:txBody>
      <dsp:txXfrm>
        <a:off x="1465693" y="2844800"/>
        <a:ext cx="3704327" cy="812800"/>
      </dsp:txXfrm>
    </dsp:sp>
    <dsp:sp modelId="{20643B80-397A-0C4D-8EE6-8B1D68E73620}">
      <dsp:nvSpPr>
        <dsp:cNvPr id="0" name=""/>
        <dsp:cNvSpPr/>
      </dsp:nvSpPr>
      <dsp:spPr>
        <a:xfrm>
          <a:off x="344546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13736-4A05-B142-82A4-A34FDD1DDC00}">
      <dsp:nvSpPr>
        <dsp:cNvPr id="0" name=""/>
        <dsp:cNvSpPr/>
      </dsp:nvSpPr>
      <dsp:spPr>
        <a:xfrm>
          <a:off x="2077204" y="1029167"/>
          <a:ext cx="2563890" cy="256389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PRODUCT </a:t>
          </a:r>
          <a:r>
            <a:rPr lang="en-US" sz="1800" kern="1200" dirty="0" smtClean="0"/>
            <a:t>CONFIGURATION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&amp;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CENTRAL </a:t>
          </a:r>
          <a:r>
            <a:rPr lang="en-US" sz="1800" kern="1200" dirty="0"/>
            <a:t>MANAGEMENT PLATFORM</a:t>
          </a:r>
        </a:p>
      </dsp:txBody>
      <dsp:txXfrm>
        <a:off x="2452677" y="1404640"/>
        <a:ext cx="1812944" cy="1812944"/>
      </dsp:txXfrm>
    </dsp:sp>
    <dsp:sp modelId="{4CAA4ED2-8B8F-5D49-9B16-C186203ED7E8}">
      <dsp:nvSpPr>
        <dsp:cNvPr id="0" name=""/>
        <dsp:cNvSpPr/>
      </dsp:nvSpPr>
      <dsp:spPr>
        <a:xfrm>
          <a:off x="2718177" y="457"/>
          <a:ext cx="1281945" cy="12819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Website Direct/Affinity</a:t>
          </a:r>
          <a:endParaRPr lang="en-US" sz="1200" kern="1200" dirty="0"/>
        </a:p>
      </dsp:txBody>
      <dsp:txXfrm>
        <a:off x="2905913" y="188193"/>
        <a:ext cx="906473" cy="906473"/>
      </dsp:txXfrm>
    </dsp:sp>
    <dsp:sp modelId="{5D367C21-1BF7-F64D-A459-4A44E2BCFD69}">
      <dsp:nvSpPr>
        <dsp:cNvPr id="0" name=""/>
        <dsp:cNvSpPr/>
      </dsp:nvSpPr>
      <dsp:spPr>
        <a:xfrm>
          <a:off x="4387859" y="1670139"/>
          <a:ext cx="1281945" cy="12819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Intermediary Sales Management Portal</a:t>
          </a:r>
          <a:endParaRPr lang="en-US" sz="1200" kern="1200" dirty="0"/>
        </a:p>
      </dsp:txBody>
      <dsp:txXfrm>
        <a:off x="4575595" y="1857875"/>
        <a:ext cx="906473" cy="906473"/>
      </dsp:txXfrm>
    </dsp:sp>
    <dsp:sp modelId="{2CEF3C2B-3DA2-204F-8AF3-F9A9F1298C1E}">
      <dsp:nvSpPr>
        <dsp:cNvPr id="0" name=""/>
        <dsp:cNvSpPr/>
      </dsp:nvSpPr>
      <dsp:spPr>
        <a:xfrm>
          <a:off x="2718177" y="3339822"/>
          <a:ext cx="1281945" cy="12819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Personalised</a:t>
          </a:r>
          <a:r>
            <a:rPr lang="en-US" sz="1200" kern="1200" dirty="0" smtClean="0"/>
            <a:t> Customer Portal</a:t>
          </a:r>
          <a:endParaRPr lang="en-US" sz="1200" kern="1200" dirty="0"/>
        </a:p>
      </dsp:txBody>
      <dsp:txXfrm>
        <a:off x="2905913" y="3527558"/>
        <a:ext cx="906473" cy="906473"/>
      </dsp:txXfrm>
    </dsp:sp>
    <dsp:sp modelId="{9011FB04-9B3D-D046-8792-3418B660F474}">
      <dsp:nvSpPr>
        <dsp:cNvPr id="0" name=""/>
        <dsp:cNvSpPr/>
      </dsp:nvSpPr>
      <dsp:spPr>
        <a:xfrm>
          <a:off x="1048495" y="1670139"/>
          <a:ext cx="1281945" cy="12819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Insurance management Portal </a:t>
          </a:r>
          <a:endParaRPr lang="en-US" sz="1200" kern="1200" dirty="0"/>
        </a:p>
      </dsp:txBody>
      <dsp:txXfrm>
        <a:off x="1236231" y="1857875"/>
        <a:ext cx="906473" cy="906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7CAC-A97C-4A48-A28A-66455B47686A}">
      <dsp:nvSpPr>
        <dsp:cNvPr id="0" name=""/>
        <dsp:cNvSpPr/>
      </dsp:nvSpPr>
      <dsp:spPr>
        <a:xfrm>
          <a:off x="758367" y="400173"/>
          <a:ext cx="2771371" cy="9624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893DA-ED34-5148-A964-6DB195A41778}">
      <dsp:nvSpPr>
        <dsp:cNvPr id="0" name=""/>
        <dsp:cNvSpPr/>
      </dsp:nvSpPr>
      <dsp:spPr>
        <a:xfrm>
          <a:off x="1879806" y="2756913"/>
          <a:ext cx="537087" cy="3437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88F9-C5C7-F44F-8A01-13F8E3F9E509}">
      <dsp:nvSpPr>
        <dsp:cNvPr id="0" name=""/>
        <dsp:cNvSpPr/>
      </dsp:nvSpPr>
      <dsp:spPr>
        <a:xfrm>
          <a:off x="450569" y="3182130"/>
          <a:ext cx="3395561" cy="644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Successful </a:t>
          </a:r>
          <a:r>
            <a:rPr lang="en-US" sz="1800" kern="1200" dirty="0"/>
            <a:t>New Business Acquisition &amp; Retention / Cross-Sale / Up-sale</a:t>
          </a:r>
        </a:p>
      </dsp:txBody>
      <dsp:txXfrm>
        <a:off x="450569" y="3182130"/>
        <a:ext cx="3395561" cy="644505"/>
      </dsp:txXfrm>
    </dsp:sp>
    <dsp:sp modelId="{9DC251B0-4753-4047-93CE-92DD3140A61B}">
      <dsp:nvSpPr>
        <dsp:cNvPr id="0" name=""/>
        <dsp:cNvSpPr/>
      </dsp:nvSpPr>
      <dsp:spPr>
        <a:xfrm>
          <a:off x="1765943" y="1436967"/>
          <a:ext cx="966757" cy="96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Seamless lifecycle service/other product sales at touch-point</a:t>
          </a:r>
        </a:p>
      </dsp:txBody>
      <dsp:txXfrm>
        <a:off x="1907521" y="1578545"/>
        <a:ext cx="683601" cy="683601"/>
      </dsp:txXfrm>
    </dsp:sp>
    <dsp:sp modelId="{56A35E45-85DE-0244-9412-2D202BC91A4A}">
      <dsp:nvSpPr>
        <dsp:cNvPr id="0" name=""/>
        <dsp:cNvSpPr/>
      </dsp:nvSpPr>
      <dsp:spPr>
        <a:xfrm>
          <a:off x="1074174" y="711684"/>
          <a:ext cx="966757" cy="96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Truly tailored products to pinpoint needs</a:t>
          </a:r>
        </a:p>
      </dsp:txBody>
      <dsp:txXfrm>
        <a:off x="1215752" y="853262"/>
        <a:ext cx="683601" cy="683601"/>
      </dsp:txXfrm>
    </dsp:sp>
    <dsp:sp modelId="{E8E5DAC4-A990-FD42-B1DF-6BCABC0B5187}">
      <dsp:nvSpPr>
        <dsp:cNvPr id="0" name=""/>
        <dsp:cNvSpPr/>
      </dsp:nvSpPr>
      <dsp:spPr>
        <a:xfrm>
          <a:off x="2062416" y="477944"/>
          <a:ext cx="966757" cy="966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Fast, simple &amp; convenient </a:t>
          </a:r>
        </a:p>
      </dsp:txBody>
      <dsp:txXfrm>
        <a:off x="2203994" y="619522"/>
        <a:ext cx="683601" cy="683601"/>
      </dsp:txXfrm>
    </dsp:sp>
    <dsp:sp modelId="{CB4DF411-A301-EF4D-9D32-C37EABBF6EDB}">
      <dsp:nvSpPr>
        <dsp:cNvPr id="0" name=""/>
        <dsp:cNvSpPr/>
      </dsp:nvSpPr>
      <dsp:spPr>
        <a:xfrm>
          <a:off x="644504" y="282014"/>
          <a:ext cx="3007690" cy="24061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7CAC-A97C-4A48-A28A-66455B47686A}">
      <dsp:nvSpPr>
        <dsp:cNvPr id="0" name=""/>
        <dsp:cNvSpPr/>
      </dsp:nvSpPr>
      <dsp:spPr>
        <a:xfrm>
          <a:off x="762448" y="342515"/>
          <a:ext cx="2786283" cy="9676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893DA-ED34-5148-A964-6DB195A41778}">
      <dsp:nvSpPr>
        <dsp:cNvPr id="0" name=""/>
        <dsp:cNvSpPr/>
      </dsp:nvSpPr>
      <dsp:spPr>
        <a:xfrm>
          <a:off x="1889921" y="2711936"/>
          <a:ext cx="539977" cy="34558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88F9-C5C7-F44F-8A01-13F8E3F9E509}">
      <dsp:nvSpPr>
        <dsp:cNvPr id="0" name=""/>
        <dsp:cNvSpPr/>
      </dsp:nvSpPr>
      <dsp:spPr>
        <a:xfrm>
          <a:off x="863964" y="3026506"/>
          <a:ext cx="2591892" cy="64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Loss Control Underwriting Profit</a:t>
          </a:r>
          <a:endParaRPr lang="en-US" sz="1800" kern="1200" dirty="0"/>
        </a:p>
      </dsp:txBody>
      <dsp:txXfrm>
        <a:off x="863964" y="3026506"/>
        <a:ext cx="2591892" cy="647973"/>
      </dsp:txXfrm>
    </dsp:sp>
    <dsp:sp modelId="{9DC251B0-4753-4047-93CE-92DD3140A61B}">
      <dsp:nvSpPr>
        <dsp:cNvPr id="0" name=""/>
        <dsp:cNvSpPr/>
      </dsp:nvSpPr>
      <dsp:spPr>
        <a:xfrm>
          <a:off x="1775446" y="1384888"/>
          <a:ext cx="971959" cy="971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Full data capture, insight for business improvements/</a:t>
          </a:r>
          <a:r>
            <a:rPr lang="en-US" sz="800" kern="1200" dirty="0" err="1"/>
            <a:t>innovationS</a:t>
          </a:r>
          <a:endParaRPr lang="en-US" sz="800" kern="1200" dirty="0"/>
        </a:p>
      </dsp:txBody>
      <dsp:txXfrm>
        <a:off x="1917786" y="1527228"/>
        <a:ext cx="687279" cy="687279"/>
      </dsp:txXfrm>
    </dsp:sp>
    <dsp:sp modelId="{56A35E45-85DE-0244-9412-2D202BC91A4A}">
      <dsp:nvSpPr>
        <dsp:cNvPr id="0" name=""/>
        <dsp:cNvSpPr/>
      </dsp:nvSpPr>
      <dsp:spPr>
        <a:xfrm>
          <a:off x="1079955" y="655702"/>
          <a:ext cx="971959" cy="971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Precise and </a:t>
          </a:r>
          <a:r>
            <a:rPr lang="en-US" sz="800" kern="1200" dirty="0" err="1" smtClean="0"/>
            <a:t>Realtime</a:t>
          </a:r>
          <a:r>
            <a:rPr lang="en-US" sz="800" kern="1200" dirty="0" smtClean="0"/>
            <a:t>  </a:t>
          </a:r>
          <a:r>
            <a:rPr lang="en-US" sz="800" kern="1200" dirty="0"/>
            <a:t>portfolio managing</a:t>
          </a:r>
        </a:p>
      </dsp:txBody>
      <dsp:txXfrm>
        <a:off x="1222295" y="798042"/>
        <a:ext cx="687279" cy="687279"/>
      </dsp:txXfrm>
    </dsp:sp>
    <dsp:sp modelId="{E8E5DAC4-A990-FD42-B1DF-6BCABC0B5187}">
      <dsp:nvSpPr>
        <dsp:cNvPr id="0" name=""/>
        <dsp:cNvSpPr/>
      </dsp:nvSpPr>
      <dsp:spPr>
        <a:xfrm>
          <a:off x="2073513" y="420704"/>
          <a:ext cx="971959" cy="971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Structured underwriting methodology </a:t>
          </a:r>
        </a:p>
      </dsp:txBody>
      <dsp:txXfrm>
        <a:off x="2215853" y="563044"/>
        <a:ext cx="687279" cy="687279"/>
      </dsp:txXfrm>
    </dsp:sp>
    <dsp:sp modelId="{CB4DF411-A301-EF4D-9D32-C37EABBF6EDB}">
      <dsp:nvSpPr>
        <dsp:cNvPr id="0" name=""/>
        <dsp:cNvSpPr/>
      </dsp:nvSpPr>
      <dsp:spPr>
        <a:xfrm>
          <a:off x="647972" y="223720"/>
          <a:ext cx="3023874" cy="24190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7CAC-A97C-4A48-A28A-66455B47686A}">
      <dsp:nvSpPr>
        <dsp:cNvPr id="0" name=""/>
        <dsp:cNvSpPr/>
      </dsp:nvSpPr>
      <dsp:spPr>
        <a:xfrm>
          <a:off x="762448" y="426794"/>
          <a:ext cx="2786283" cy="9676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893DA-ED34-5148-A964-6DB195A41778}">
      <dsp:nvSpPr>
        <dsp:cNvPr id="0" name=""/>
        <dsp:cNvSpPr/>
      </dsp:nvSpPr>
      <dsp:spPr>
        <a:xfrm>
          <a:off x="1889921" y="2796215"/>
          <a:ext cx="539977" cy="34558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88F9-C5C7-F44F-8A01-13F8E3F9E509}">
      <dsp:nvSpPr>
        <dsp:cNvPr id="0" name=""/>
        <dsp:cNvSpPr/>
      </dsp:nvSpPr>
      <dsp:spPr>
        <a:xfrm>
          <a:off x="863964" y="2867665"/>
          <a:ext cx="2591892" cy="13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 Large-scale Cost </a:t>
          </a:r>
          <a:r>
            <a:rPr lang="en-US" sz="1800" kern="1200" dirty="0" smtClean="0"/>
            <a:t>Reduction </a:t>
          </a:r>
          <a:r>
            <a:rPr lang="en-US" sz="1800" kern="1200" dirty="0" smtClean="0"/>
            <a:t>gained from many productivity gains</a:t>
          </a:r>
          <a:endParaRPr lang="en-US" sz="1800" kern="1200" dirty="0"/>
        </a:p>
      </dsp:txBody>
      <dsp:txXfrm>
        <a:off x="863964" y="2867665"/>
        <a:ext cx="2591892" cy="1331999"/>
      </dsp:txXfrm>
    </dsp:sp>
    <dsp:sp modelId="{9DC251B0-4753-4047-93CE-92DD3140A61B}">
      <dsp:nvSpPr>
        <dsp:cNvPr id="0" name=""/>
        <dsp:cNvSpPr/>
      </dsp:nvSpPr>
      <dsp:spPr>
        <a:xfrm>
          <a:off x="1723028" y="1422473"/>
          <a:ext cx="1076795" cy="1065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Eliminate duplication of sales platform </a:t>
          </a:r>
          <a:r>
            <a:rPr lang="en-US" sz="800" kern="1200" dirty="0" smtClean="0"/>
            <a:t>build for different product, channel, country and languages</a:t>
          </a:r>
          <a:endParaRPr lang="en-US" sz="800" kern="1200" dirty="0"/>
        </a:p>
      </dsp:txBody>
      <dsp:txXfrm>
        <a:off x="1880721" y="1578489"/>
        <a:ext cx="761409" cy="753313"/>
      </dsp:txXfrm>
    </dsp:sp>
    <dsp:sp modelId="{56A35E45-85DE-0244-9412-2D202BC91A4A}">
      <dsp:nvSpPr>
        <dsp:cNvPr id="0" name=""/>
        <dsp:cNvSpPr/>
      </dsp:nvSpPr>
      <dsp:spPr>
        <a:xfrm>
          <a:off x="1079955" y="739981"/>
          <a:ext cx="971959" cy="971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Maximise</a:t>
          </a:r>
          <a:r>
            <a:rPr lang="en-US" sz="900" kern="1200" dirty="0"/>
            <a:t> product automation</a:t>
          </a:r>
        </a:p>
      </dsp:txBody>
      <dsp:txXfrm>
        <a:off x="1222295" y="882321"/>
        <a:ext cx="687279" cy="687279"/>
      </dsp:txXfrm>
    </dsp:sp>
    <dsp:sp modelId="{E8E5DAC4-A990-FD42-B1DF-6BCABC0B5187}">
      <dsp:nvSpPr>
        <dsp:cNvPr id="0" name=""/>
        <dsp:cNvSpPr/>
      </dsp:nvSpPr>
      <dsp:spPr>
        <a:xfrm>
          <a:off x="2073513" y="504982"/>
          <a:ext cx="971959" cy="971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Streamline product sales &amp; processing</a:t>
          </a:r>
        </a:p>
      </dsp:txBody>
      <dsp:txXfrm>
        <a:off x="2215853" y="647322"/>
        <a:ext cx="687279" cy="687279"/>
      </dsp:txXfrm>
    </dsp:sp>
    <dsp:sp modelId="{CB4DF411-A301-EF4D-9D32-C37EABBF6EDB}">
      <dsp:nvSpPr>
        <dsp:cNvPr id="0" name=""/>
        <dsp:cNvSpPr/>
      </dsp:nvSpPr>
      <dsp:spPr>
        <a:xfrm>
          <a:off x="647972" y="307999"/>
          <a:ext cx="3023874" cy="24190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A4D44-A4FB-8044-9B35-DF9C2E6C814F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E8FDF-7651-0F40-BF4A-5A496796C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D1B87-6086-704A-9858-7771415B95C7}" type="datetimeFigureOut">
              <a:rPr lang="en-US" smtClean="0"/>
              <a:t>26/06/17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C7D39-43EB-6145-AEEC-071CCF10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2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7D39-43EB-6145-AEEC-071CCF10F5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9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7D39-43EB-6145-AEEC-071CCF10F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0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7D39-43EB-6145-AEEC-071CCF10F5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_p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</p:spPr>
      </p:pic>
    </p:spTree>
    <p:extLst>
      <p:ext uri="{BB962C8B-B14F-4D97-AF65-F5344CB8AC3E}">
        <p14:creationId xmlns:p14="http://schemas.microsoft.com/office/powerpoint/2010/main" val="316265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1883-B734-294F-8F49-81C80EB6ADFD}" type="datetime1">
              <a:rPr lang="en-US" smtClean="0"/>
              <a:t>26/06/17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7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672E-5316-0743-8AE4-FE56A188424A}" type="datetime1">
              <a:rPr lang="en-US" smtClean="0"/>
              <a:t>26/06/17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4108-2D82-B64F-9CFC-1135E98A42FA}" type="datetimeFigureOut">
              <a:rPr lang="en-US" smtClean="0"/>
              <a:pPr/>
              <a:t>26/06/17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B52C-19F8-5147-A396-BEC14156E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5560" y="647964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Name</a:t>
            </a:r>
          </a:p>
        </p:txBody>
      </p:sp>
      <p:pic>
        <p:nvPicPr>
          <p:cNvPr id="7" name="Picture 6" descr="BG_pro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939781" y="6413426"/>
            <a:ext cx="2896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6600"/>
                </a:solidFill>
              </a:rPr>
              <a:t>CONFIDENTIAL</a:t>
            </a:r>
          </a:p>
        </p:txBody>
      </p:sp>
      <p:pic>
        <p:nvPicPr>
          <p:cNvPr id="8" name="Picture 3" descr="G:\Aligned\company\Clients\QBE\PAN Phase 1\ Enhancements\AUS CPA PI\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840" y="6126163"/>
            <a:ext cx="644422" cy="73183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769425" y="6260218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数保信息科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技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664" y="6414107"/>
            <a:ext cx="2120117" cy="5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fld id="{B367F5AC-E2DD-D544-B59F-63EEEBCFB044}" type="datetime1">
              <a:rPr lang="en-US" smtClean="0"/>
              <a:t>26/06/17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57950"/>
            <a:ext cx="2133600" cy="365125"/>
          </a:xfrm>
        </p:spPr>
        <p:txBody>
          <a:bodyPr/>
          <a:lstStyle/>
          <a:p>
            <a:fld id="{4B98AB6E-33D2-3546-BE4E-998369C0FF5B}" type="datetime1">
              <a:rPr lang="en-US" smtClean="0"/>
              <a:t>26/06/17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7E19-5B85-1645-897B-BA285B5217C0}" type="datetime1">
              <a:rPr lang="en-US" smtClean="0"/>
              <a:t>26/06/17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040-C7B1-2348-B572-0F618C645AD1}" type="datetime1">
              <a:rPr lang="en-US" smtClean="0"/>
              <a:t>26/06/17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65FF-3ED2-8748-8DF6-9F4FD92DA4D5}" type="datetime1">
              <a:rPr lang="en-US" smtClean="0"/>
              <a:t>26/06/17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4C5C-9B54-0647-8FC2-9DAAB0D61D10}" type="datetime1">
              <a:rPr lang="en-US" smtClean="0"/>
              <a:t>26/06/17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5BF8-F3EC-E744-9687-2EB0336DF800}" type="datetime1">
              <a:rPr lang="en-US" smtClean="0"/>
              <a:t>26/06/17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7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872B8-B3B6-ED48-B718-D6B1385F236D}" type="datetime1">
              <a:rPr lang="en-US" smtClean="0"/>
              <a:t>26/06/17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992B6-4C2B-164F-A89D-702E79622A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939781" y="6413426"/>
            <a:ext cx="2896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6600"/>
                </a:solidFill>
              </a:rPr>
              <a:t>CONFIDENTIAL</a:t>
            </a:r>
          </a:p>
        </p:txBody>
      </p:sp>
      <p:pic>
        <p:nvPicPr>
          <p:cNvPr id="8" name="Picture 3" descr="G:\Aligned\company\Clients\QBE\PAN Phase 1\ Enhancements\AUS CPA PI\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840" y="6138615"/>
            <a:ext cx="644422" cy="73183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769425" y="6272670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数保信息科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技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9664" y="6426559"/>
            <a:ext cx="2120117" cy="5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3" Type="http://schemas.openxmlformats.org/officeDocument/2006/relationships/diagramLayout" Target="../diagrams/layout5.xml"/><Relationship Id="rId14" Type="http://schemas.openxmlformats.org/officeDocument/2006/relationships/diagramQuickStyle" Target="../diagrams/quickStyle5.xml"/><Relationship Id="rId15" Type="http://schemas.openxmlformats.org/officeDocument/2006/relationships/diagramColors" Target="../diagrams/colors5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linkedin.com/in/matteocarbone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556" y="956931"/>
            <a:ext cx="80406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FF00"/>
                </a:solidFill>
                <a:latin typeface="Gill Sans"/>
                <a:cs typeface="Gill Sans"/>
              </a:rPr>
              <a:t>ORIGAMI</a:t>
            </a:r>
            <a:r>
              <a:rPr lang="en-US" sz="3600" b="1" baseline="30000" dirty="0">
                <a:solidFill>
                  <a:srgbClr val="00FF00"/>
                </a:solidFill>
                <a:latin typeface="Gill Sans"/>
                <a:cs typeface="Gill Sans"/>
              </a:rPr>
              <a:t>TM</a:t>
            </a:r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Deliver 4P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Technology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Enablers </a:t>
            </a: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o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a-DK" sz="28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da-DK" sz="2800" dirty="0">
                <a:solidFill>
                  <a:schemeClr val="bg1"/>
                </a:solidFill>
                <a:latin typeface="Gill Sans"/>
                <a:cs typeface="Gill Sans"/>
              </a:rPr>
              <a:t>Power </a:t>
            </a:r>
            <a:r>
              <a:rPr lang="da-DK" sz="2800" dirty="0" smtClean="0">
                <a:solidFill>
                  <a:schemeClr val="bg1"/>
                </a:solidFill>
                <a:latin typeface="Gill Sans"/>
                <a:cs typeface="Gill Sans"/>
              </a:rPr>
              <a:t>for </a:t>
            </a:r>
            <a:r>
              <a:rPr lang="da-DK" sz="2800" dirty="0" err="1" smtClean="0">
                <a:solidFill>
                  <a:schemeClr val="bg1"/>
                </a:solidFill>
                <a:latin typeface="Gill Sans"/>
                <a:cs typeface="Gill Sans"/>
              </a:rPr>
              <a:t>effective</a:t>
            </a:r>
            <a:r>
              <a:rPr lang="da-DK" sz="28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da-DK" sz="2800" dirty="0" err="1" smtClean="0">
                <a:solidFill>
                  <a:schemeClr val="bg1"/>
                </a:solidFill>
                <a:latin typeface="Gill Sans"/>
                <a:cs typeface="Gill Sans"/>
              </a:rPr>
              <a:t>technology</a:t>
            </a:r>
            <a:r>
              <a:rPr lang="da-DK" sz="28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da-DK" sz="2800" dirty="0" smtClean="0">
                <a:solidFill>
                  <a:schemeClr val="bg1"/>
                </a:solidFill>
                <a:latin typeface="Gill Sans"/>
                <a:cs typeface="Gill Sans"/>
              </a:rPr>
              <a:t>driven </a:t>
            </a:r>
            <a:r>
              <a:rPr lang="da-DK" sz="2800" dirty="0" err="1" smtClean="0">
                <a:solidFill>
                  <a:schemeClr val="bg1"/>
                </a:solidFill>
                <a:latin typeface="Gill Sans"/>
                <a:cs typeface="Gill Sans"/>
              </a:rPr>
              <a:t>insurance</a:t>
            </a:r>
            <a:r>
              <a:rPr lang="da-DK" sz="2800" dirty="0" smtClean="0">
                <a:solidFill>
                  <a:schemeClr val="bg1"/>
                </a:solidFill>
                <a:latin typeface="Gill Sans"/>
                <a:cs typeface="Gill Sans"/>
              </a:rPr>
              <a:t> operations in Asia</a:t>
            </a:r>
          </a:p>
          <a:p>
            <a:pPr algn="ctr"/>
            <a:endParaRPr lang="da-DK" sz="2800" baseline="3000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endParaRPr lang="da-DK" sz="2800" b="1" baseline="300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da-DK" sz="2800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Submission to Digital </a:t>
            </a:r>
            <a:r>
              <a:rPr lang="da-DK" sz="2800" baseline="30000" dirty="0" err="1" smtClean="0">
                <a:solidFill>
                  <a:schemeClr val="bg1"/>
                </a:solidFill>
                <a:latin typeface="Gill Sans"/>
                <a:cs typeface="Gill Sans"/>
              </a:rPr>
              <a:t>Insurer</a:t>
            </a:r>
            <a:endParaRPr lang="da-DK" sz="2800" baseline="3000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da-DK" sz="1600" b="1" dirty="0" smtClean="0">
                <a:solidFill>
                  <a:schemeClr val="bg1"/>
                </a:solidFill>
                <a:latin typeface="Gill Sans"/>
                <a:cs typeface="Gill Sans"/>
              </a:rPr>
              <a:t>June 26 2017 </a:t>
            </a:r>
            <a:endParaRPr lang="en-US" sz="1600" baseline="30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918" y="6138887"/>
            <a:ext cx="2120117" cy="507683"/>
          </a:xfrm>
          <a:prstGeom prst="rect">
            <a:avLst/>
          </a:prstGeom>
        </p:spPr>
      </p:pic>
      <p:pic>
        <p:nvPicPr>
          <p:cNvPr id="8" name="Picture 3" descr="G:\Aligned\company\Clients\QBE\PAN Phase 1\ Enhancements\AUS CPA PI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2785" y="5965384"/>
            <a:ext cx="644422" cy="7683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90406" y="597700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数保信息科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 UI" pitchFamily="34" charset="-122"/>
                <a:ea typeface="Microsoft YaHei UI" pitchFamily="34" charset="-122"/>
              </a:rPr>
              <a:t>技</a:t>
            </a:r>
            <a:endParaRPr lang="en-US" sz="1400" b="1" dirty="0">
              <a:solidFill>
                <a:schemeClr val="bg1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01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72" y="375292"/>
            <a:ext cx="9129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 smtClean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Digital DNA </a:t>
            </a:r>
            <a:r>
              <a:rPr lang="en-US" sz="1600" b="1" spc="300" dirty="0" smtClean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Build </a:t>
            </a:r>
            <a:r>
              <a:rPr lang="en-US" sz="1600" b="1" spc="300" dirty="0" smtClean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For Digital </a:t>
            </a:r>
            <a:r>
              <a:rPr lang="en-US" sz="1600" b="1" spc="300" dirty="0" smtClean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Insurance </a:t>
            </a:r>
            <a:r>
              <a:rPr lang="en-US" sz="1600" b="1" spc="300" dirty="0" smtClean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P</a:t>
            </a:r>
            <a:r>
              <a:rPr lang="en-US" sz="1600" b="1" spc="300" dirty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&amp;L </a:t>
            </a:r>
            <a:r>
              <a:rPr lang="en-US" sz="1600" b="1" spc="300" dirty="0" smtClean="0">
                <a:solidFill>
                  <a:schemeClr val="bg2">
                    <a:lumMod val="10000"/>
                  </a:schemeClr>
                </a:solidFill>
                <a:latin typeface="Gill Sans"/>
                <a:cs typeface="Gill Sans"/>
              </a:rPr>
              <a:t>Success</a:t>
            </a:r>
            <a:endParaRPr lang="en-US" sz="1600" b="1" spc="300" dirty="0">
              <a:solidFill>
                <a:schemeClr val="bg2">
                  <a:lumMod val="10000"/>
                </a:schemeClr>
              </a:solidFill>
              <a:latin typeface="Gill Sans"/>
              <a:cs typeface="Gill San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001826"/>
              </p:ext>
            </p:extLst>
          </p:nvPr>
        </p:nvGraphicFramePr>
        <p:xfrm>
          <a:off x="0" y="800291"/>
          <a:ext cx="4296700" cy="395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1814643"/>
              </p:ext>
            </p:extLst>
          </p:nvPr>
        </p:nvGraphicFramePr>
        <p:xfrm>
          <a:off x="5080908" y="800291"/>
          <a:ext cx="4319820" cy="386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8242150"/>
              </p:ext>
            </p:extLst>
          </p:nvPr>
        </p:nvGraphicFramePr>
        <p:xfrm>
          <a:off x="2488614" y="1979910"/>
          <a:ext cx="4319820" cy="437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35620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9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172" y="183485"/>
            <a:ext cx="852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We</a:t>
            </a:r>
            <a:r>
              <a:rPr lang="da-DK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da-DK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know</a:t>
            </a:r>
            <a:r>
              <a:rPr lang="da-DK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Insurance and Insurance Technology</a:t>
            </a:r>
            <a:endParaRPr lang="en-US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3485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7E2F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2256" y="3578114"/>
            <a:ext cx="5788759" cy="2677656"/>
          </a:xfrm>
          <a:prstGeom prst="rect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Susan He is an insurance product SME with over 18 years of experience running various insurance product divisions for multinational insurers.</a:t>
            </a:r>
          </a:p>
          <a:p>
            <a:endParaRPr lang="en-US" sz="1400" dirty="0"/>
          </a:p>
          <a:p>
            <a:r>
              <a:rPr lang="en-US" sz="1400" dirty="0" smtClean="0"/>
              <a:t>She has successfully managed many insurance business operations with major successful P&amp;L achievements.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She is the pioneer in developing insurance sales automation platforms to deliver effectively product sales growth and operating expenses reductions.</a:t>
            </a:r>
          </a:p>
          <a:p>
            <a:endParaRPr lang="en-US" sz="1400" dirty="0"/>
          </a:p>
          <a:p>
            <a:r>
              <a:rPr lang="en-US" sz="1400" dirty="0" smtClean="0"/>
              <a:t>She is instrumental in ensuring Origami delivers true insurance agility and flexibility for complex insurance underwriting and risk assessment requirements for cross product, distribution, and cross country automations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922256" y="692596"/>
            <a:ext cx="5788759" cy="2677656"/>
          </a:xfrm>
          <a:prstGeom prst="rect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Kevin Jin has been working for multinational insurers in many different IT roles including positions in charge of system architectural design, legacy modernization, frontend white-label system development for many different insurance product sales and lifecycle service deliveries.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He is instrumental in designing the highly configurable Origami platform designed to truly deliver insurance business efficiency right from insurance product development stage down to sales and lifecycle </a:t>
            </a:r>
            <a:r>
              <a:rPr lang="en-US" sz="1400" dirty="0" smtClean="0"/>
              <a:t>services.</a:t>
            </a:r>
          </a:p>
          <a:p>
            <a:endParaRPr lang="en-US" sz="1400" dirty="0" smtClean="0"/>
          </a:p>
          <a:p>
            <a:r>
              <a:rPr lang="en-US" sz="1400" dirty="0" smtClean="0"/>
              <a:t>Kevin leads a team of highly skilled and productive developers in Singapore who have the most advanced programming skills across different disciplines.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19" y="3767877"/>
            <a:ext cx="15748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19" y="1154487"/>
            <a:ext cx="1580444" cy="15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171" y="364910"/>
            <a:ext cx="699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rgbClr val="1E1C11"/>
                </a:solidFill>
                <a:latin typeface="Gill Sans"/>
                <a:cs typeface="Gill Sans"/>
              </a:rPr>
              <a:t>ABOUT </a:t>
            </a:r>
            <a:r>
              <a:rPr lang="en-US" b="1" spc="300" dirty="0">
                <a:solidFill>
                  <a:srgbClr val="1E1C11"/>
                </a:solidFill>
                <a:latin typeface="Gill Sans"/>
                <a:cs typeface="Gill Sans"/>
              </a:rPr>
              <a:t>US </a:t>
            </a:r>
            <a:r>
              <a:rPr lang="en-US" spc="300" dirty="0" smtClean="0">
                <a:solidFill>
                  <a:srgbClr val="1E1C11"/>
                </a:solidFill>
                <a:latin typeface="Gill Sans"/>
                <a:cs typeface="Gill Sans"/>
              </a:rPr>
              <a:t>@http</a:t>
            </a:r>
            <a:r>
              <a:rPr lang="en-US" spc="300" dirty="0">
                <a:solidFill>
                  <a:srgbClr val="1E1C11"/>
                </a:solidFill>
                <a:latin typeface="Gill Sans"/>
                <a:cs typeface="Gill Sans"/>
              </a:rPr>
              <a:t>://</a:t>
            </a:r>
            <a:r>
              <a:rPr lang="en-US" spc="300" dirty="0" err="1">
                <a:solidFill>
                  <a:srgbClr val="1E1C11"/>
                </a:solidFill>
                <a:latin typeface="Gill Sans"/>
                <a:cs typeface="Gill Sans"/>
              </a:rPr>
              <a:t>alignedbiz.com</a:t>
            </a:r>
            <a:r>
              <a:rPr lang="en-US" spc="300" dirty="0">
                <a:solidFill>
                  <a:srgbClr val="1E1C11"/>
                </a:solidFill>
                <a:latin typeface="Gill Sans"/>
                <a:cs typeface="Gill Sans"/>
              </a:rPr>
              <a:t>/  </a:t>
            </a:r>
            <a:endParaRPr lang="en-US" spc="300" dirty="0">
              <a:solidFill>
                <a:srgbClr val="1E1C11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4910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53694" y="961116"/>
            <a:ext cx="7580703" cy="4433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Incorporated in Sydney in 2011 and </a:t>
            </a:r>
            <a:r>
              <a:rPr lang="en-US" sz="1600" dirty="0" smtClean="0"/>
              <a:t>2012 in </a:t>
            </a:r>
            <a:r>
              <a:rPr lang="en-US" sz="1600" dirty="0"/>
              <a:t>Singapore, </a:t>
            </a:r>
            <a:r>
              <a:rPr lang="en-US" sz="1600" dirty="0" smtClean="0"/>
              <a:t>and 2016 in China</a:t>
            </a:r>
            <a:r>
              <a:rPr lang="en-US" sz="1600" dirty="0"/>
              <a:t>, Aligned Business is a nimble technology company focused on building innovative digital insurance platforms in order to help insurers and intermediaries across all </a:t>
            </a:r>
            <a:r>
              <a:rPr lang="en-US" sz="1600" dirty="0" err="1"/>
              <a:t>geographics</a:t>
            </a:r>
            <a:r>
              <a:rPr lang="en-US" sz="1600" dirty="0"/>
              <a:t> overcome challenges of delivering digital solutions for fast, tailored and seamless multi product distribution sales with the most agile technology enablers. </a:t>
            </a:r>
          </a:p>
          <a:p>
            <a:pPr marL="0" indent="0">
              <a:spcBef>
                <a:spcPts val="1680"/>
              </a:spcBef>
              <a:buNone/>
            </a:pPr>
            <a:r>
              <a:rPr lang="en-US" sz="1600" dirty="0"/>
              <a:t>We are more than an IT company. We are subject matter experts in insurance product development, underwriting, distribution sales and insurance architectural designs as well as complex system integrations.</a:t>
            </a:r>
          </a:p>
          <a:p>
            <a:pPr marL="0" indent="0">
              <a:spcBef>
                <a:spcPts val="1680"/>
              </a:spcBef>
              <a:buNone/>
            </a:pPr>
            <a:r>
              <a:rPr lang="en-US" sz="1600" dirty="0"/>
              <a:t>We have track record in building white-labeled, agile, flexible insurance product manufacturing and sales platforms. We have built a global digital platform for a global insurer for launching multi products for sales via the MGA network in the </a:t>
            </a:r>
            <a:r>
              <a:rPr lang="en-US" sz="1600" dirty="0" smtClean="0"/>
              <a:t>US before launching into building Origami. 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596" y="4653396"/>
            <a:ext cx="1112850" cy="4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Etiq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5991" y="4653396"/>
            <a:ext cx="1089819" cy="607658"/>
          </a:xfrm>
          <a:prstGeom prst="rect">
            <a:avLst/>
          </a:prstGeom>
          <a:noFill/>
        </p:spPr>
      </p:pic>
      <p:pic>
        <p:nvPicPr>
          <p:cNvPr id="14" name="Picture 6" descr="https://ss0.bdstatic.com/-0U0bnSm1A5BphGlnYG/tam-ogel/b2dd487fe524cde84e4f246dd874bea4_121_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193" y="4188521"/>
            <a:ext cx="1098947" cy="146526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90" y="5382771"/>
            <a:ext cx="1834136" cy="9927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5198" y="5603976"/>
            <a:ext cx="5477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“Aligned Business has been selected the 20 Most Promising Insurance Technology Solution Providers in 2017”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587" y="4616934"/>
            <a:ext cx="676066" cy="676066"/>
          </a:xfrm>
          <a:prstGeom prst="rect">
            <a:avLst/>
          </a:prstGeom>
        </p:spPr>
      </p:pic>
      <p:pic>
        <p:nvPicPr>
          <p:cNvPr id="18" name="Picture 4" descr="http://www.direct-money.com/wp-content/themes/directmoney/img/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4061" y="4653396"/>
            <a:ext cx="1568225" cy="463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4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872" y="271023"/>
            <a:ext cx="884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Global Insurance Tech </a:t>
            </a:r>
            <a:r>
              <a:rPr lang="da-DK" altLang="zh-CN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Startup</a:t>
            </a:r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Boom</a:t>
            </a:r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</a:p>
          <a:p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Asia </a:t>
            </a:r>
            <a:r>
              <a:rPr lang="da-DK" altLang="zh-CN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awakening</a:t>
            </a:r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225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161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7721" y="5687699"/>
            <a:ext cx="643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dirty="0" smtClean="0"/>
              <a:t>Source</a:t>
            </a:r>
            <a:r>
              <a:rPr lang="zh-CN" altLang="en-US" dirty="0" smtClean="0"/>
              <a:t>：</a:t>
            </a:r>
            <a:r>
              <a:rPr lang="en-GB" u="sng" dirty="0" smtClean="0">
                <a:hlinkClick r:id="rId3"/>
              </a:rPr>
              <a:t>linkedin.com</a:t>
            </a:r>
            <a:r>
              <a:rPr lang="en-GB" u="sng" dirty="0">
                <a:hlinkClick r:id="rId3"/>
              </a:rPr>
              <a:t>/in/</a:t>
            </a:r>
            <a:r>
              <a:rPr lang="en-GB" u="sng" dirty="0" smtClean="0">
                <a:hlinkClick r:id="rId3"/>
              </a:rPr>
              <a:t>matteocarbone</a:t>
            </a:r>
            <a:r>
              <a:rPr lang="en-GB" dirty="0"/>
              <a:t> </a:t>
            </a:r>
            <a:r>
              <a:rPr lang="en-US" altLang="zh-C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0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46704" y="5561844"/>
            <a:ext cx="3856101" cy="374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3076" y="141330"/>
            <a:ext cx="88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Shortage</a:t>
            </a:r>
            <a:r>
              <a:rPr lang="da-DK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da-DK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Vertical</a:t>
            </a:r>
            <a:r>
              <a:rPr lang="da-DK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da-DK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Horizontal</a:t>
            </a:r>
            <a:r>
              <a:rPr lang="da-DK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Technology </a:t>
            </a:r>
            <a:r>
              <a:rPr lang="da-DK" b="1" spc="300" dirty="0" err="1" smtClean="0">
                <a:solidFill>
                  <a:srgbClr val="000000"/>
                </a:solidFill>
                <a:latin typeface="Gill Sans"/>
                <a:cs typeface="Gill Sans"/>
              </a:rPr>
              <a:t>Enablers</a:t>
            </a:r>
            <a:r>
              <a:rPr lang="da-DK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endParaRPr lang="en-US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330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7E2F2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62878" y="4611128"/>
            <a:ext cx="162280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www/Enterprise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947841" y="871769"/>
            <a:ext cx="7713091" cy="47322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76675" y="2957244"/>
            <a:ext cx="16849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Mobile/Pads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655120" y="1686216"/>
            <a:ext cx="209565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P2P/</a:t>
            </a:r>
            <a:r>
              <a:rPr lang="en-US" sz="1600" dirty="0" err="1" smtClean="0">
                <a:solidFill>
                  <a:srgbClr val="FFFFFF"/>
                </a:solidFill>
              </a:rPr>
              <a:t>IoT</a:t>
            </a:r>
            <a:r>
              <a:rPr lang="en-US" sz="1600" dirty="0" smtClean="0">
                <a:solidFill>
                  <a:srgbClr val="FFFFFF"/>
                </a:solidFill>
              </a:rPr>
              <a:t>/AI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45815" y="2349408"/>
            <a:ext cx="771309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9594" y="4155956"/>
            <a:ext cx="7722824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789293" y="807669"/>
            <a:ext cx="1" cy="4939405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86337" y="5597735"/>
            <a:ext cx="1305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Car/Travel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61286" y="5584225"/>
            <a:ext cx="1721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PA/</a:t>
            </a:r>
            <a:r>
              <a:rPr lang="en-US" sz="1400" dirty="0" err="1" smtClean="0"/>
              <a:t>P.Prop</a:t>
            </a:r>
            <a:r>
              <a:rPr lang="en-US" sz="1400" dirty="0" smtClean="0"/>
              <a:t>/Home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62176" y="5588015"/>
            <a:ext cx="1736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Health/EB/Life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4802805" y="5579144"/>
            <a:ext cx="3856101" cy="3744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620" y="1376578"/>
            <a:ext cx="147637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1600" dirty="0" smtClean="0"/>
              <a:t>Social Media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4846215" y="5597735"/>
            <a:ext cx="1305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SME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933192" y="5953589"/>
            <a:ext cx="3869613" cy="2850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02805" y="5949799"/>
            <a:ext cx="3869613" cy="28508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88399" y="5588017"/>
            <a:ext cx="231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Commercial Q&amp;B/Schemes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83898" y="5591807"/>
            <a:ext cx="118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LR</a:t>
            </a:r>
            <a:endParaRPr lang="en-US" sz="1400" dirty="0"/>
          </a:p>
        </p:txBody>
      </p:sp>
      <p:sp>
        <p:nvSpPr>
          <p:cNvPr id="40" name="Oval 39"/>
          <p:cNvSpPr/>
          <p:nvPr/>
        </p:nvSpPr>
        <p:spPr>
          <a:xfrm>
            <a:off x="3561115" y="3243255"/>
            <a:ext cx="722116" cy="2528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大特保</a:t>
            </a:r>
            <a:endParaRPr lang="en-US" sz="8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019" y="2226138"/>
            <a:ext cx="648559" cy="64855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78387" y="2619608"/>
            <a:ext cx="923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Neosurance</a:t>
            </a:r>
            <a:endParaRPr lang="en-US" sz="10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6" y="2480254"/>
            <a:ext cx="665837" cy="305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6200000">
            <a:off x="-950735" y="4081250"/>
            <a:ext cx="2694418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Traditional UW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774" y="2447577"/>
            <a:ext cx="530721" cy="4621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02675" y="2185608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Italy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2755229" y="2310988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USA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2064959" y="2378180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China/Asia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3520579" y="3046523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SH/BJ</a:t>
            </a:r>
            <a:endParaRPr lang="en-US" sz="8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691" y="3388073"/>
            <a:ext cx="588166" cy="26801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721" y="1757575"/>
            <a:ext cx="1124564" cy="2971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709" y="2818143"/>
            <a:ext cx="1083250" cy="33054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3318959" y="2901705"/>
            <a:ext cx="19800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US, UK, Europe, Australia and New Zealand 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1435115" y="1614883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Europe</a:t>
            </a:r>
            <a:endParaRPr lang="en-US" sz="8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875" y="4280446"/>
            <a:ext cx="1850544" cy="26308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039878" y="4280446"/>
            <a:ext cx="3293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/>
              <a:t>UK,</a:t>
            </a:r>
            <a:endParaRPr lang="en-US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3497323" y="3536673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USA</a:t>
            </a:r>
            <a:endParaRPr lang="en-US" sz="8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5187" y="3738857"/>
            <a:ext cx="871233" cy="27778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2805" y="3602062"/>
            <a:ext cx="1135618" cy="1778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014392" y="3397942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Europe</a:t>
            </a:r>
            <a:endParaRPr lang="en-US" sz="8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9736" y="2390897"/>
            <a:ext cx="530195" cy="19621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715704" y="2232133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USA</a:t>
            </a:r>
            <a:endParaRPr lang="en-US" sz="8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7323" y="4166193"/>
            <a:ext cx="754626" cy="23512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474067" y="4013313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Singapore</a:t>
            </a:r>
            <a:endParaRPr lang="en-US" sz="8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7687" y="3195133"/>
            <a:ext cx="1275195" cy="21544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707664" y="3046523"/>
            <a:ext cx="1195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EU, UK, USA, AU, NZ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3959" y="3779862"/>
            <a:ext cx="1646835" cy="189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2437" y="3419720"/>
            <a:ext cx="640991" cy="22068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055195" y="3418873"/>
            <a:ext cx="78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UK/</a:t>
            </a:r>
            <a:r>
              <a:rPr lang="en-US" sz="800" dirty="0" err="1" smtClean="0"/>
              <a:t>oz</a:t>
            </a:r>
            <a:endParaRPr lang="en-US" sz="800" dirty="0"/>
          </a:p>
        </p:txBody>
      </p:sp>
      <p:sp>
        <p:nvSpPr>
          <p:cNvPr id="9" name="Rounded Rectangle 8"/>
          <p:cNvSpPr/>
          <p:nvPr/>
        </p:nvSpPr>
        <p:spPr>
          <a:xfrm>
            <a:off x="1178387" y="4868776"/>
            <a:ext cx="1576842" cy="522989"/>
          </a:xfrm>
          <a:prstGeom prst="roundRect">
            <a:avLst/>
          </a:prstGeom>
          <a:solidFill>
            <a:srgbClr val="2C3C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Traditional Insurers</a:t>
            </a:r>
            <a:endParaRPr lang="en-US" sz="1600" dirty="0"/>
          </a:p>
        </p:txBody>
      </p:sp>
      <p:sp>
        <p:nvSpPr>
          <p:cNvPr id="10" name="Cloud Callout 9"/>
          <p:cNvSpPr/>
          <p:nvPr/>
        </p:nvSpPr>
        <p:spPr>
          <a:xfrm>
            <a:off x="5802707" y="925274"/>
            <a:ext cx="2856199" cy="176596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Origami provides a-z enablers for clients </a:t>
            </a:r>
            <a:r>
              <a:rPr lang="en-US" sz="1400" dirty="0" smtClean="0"/>
              <a:t>moving across </a:t>
            </a:r>
            <a:r>
              <a:rPr lang="en-US" sz="1400" dirty="0" smtClean="0"/>
              <a:t>vertical and horizontal axis secure competitive advantage!!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7503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172" y="306380"/>
            <a:ext cx="873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Origami For Business Critical </a:t>
            </a:r>
            <a:r>
              <a:rPr lang="da-DK" altLang="zh-CN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Success</a:t>
            </a:r>
            <a:endParaRPr lang="en-US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6380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7E2F2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37594624"/>
              </p:ext>
            </p:extLst>
          </p:nvPr>
        </p:nvGraphicFramePr>
        <p:xfrm>
          <a:off x="438336" y="1240355"/>
          <a:ext cx="55507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931283" y="1742786"/>
            <a:ext cx="662071" cy="6214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19864" y="2962476"/>
            <a:ext cx="662071" cy="6214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926368" y="4195676"/>
            <a:ext cx="662071" cy="6214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86137" y="800233"/>
            <a:ext cx="2838921" cy="187531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1400" dirty="0" smtClean="0"/>
              <a:t>Many sites have few traffic or lots of traffic but few sales…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Transitional Approach: Traditional distribution with new technological means and social media reach must be enabled for insurance purchase differences across markets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86137" y="2778140"/>
            <a:ext cx="2838921" cy="108404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²"/>
            </a:pPr>
            <a:r>
              <a:rPr lang="en-US" sz="1400" dirty="0" smtClean="0"/>
              <a:t>Lots of sites with simple, easy, transparent but lack of 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Specific </a:t>
            </a:r>
            <a:r>
              <a:rPr lang="en-US" sz="1400" dirty="0"/>
              <a:t>product to specific </a:t>
            </a:r>
            <a:r>
              <a:rPr lang="en-US" sz="1400" dirty="0" smtClean="0"/>
              <a:t>customer groups or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Affinity sales via technological means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89125" y="4026315"/>
            <a:ext cx="2838921" cy="26604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²"/>
            </a:pPr>
            <a:r>
              <a:rPr lang="en-US" sz="1400" dirty="0" smtClean="0"/>
              <a:t>Seamless renewal, </a:t>
            </a:r>
            <a:r>
              <a:rPr lang="en-US" sz="1400" dirty="0" err="1"/>
              <a:t>ncb</a:t>
            </a:r>
            <a:r>
              <a:rPr lang="en-US" sz="1400" dirty="0"/>
              <a:t> points accumulation for good risk </a:t>
            </a:r>
            <a:r>
              <a:rPr lang="en-US" sz="1400" dirty="0" smtClean="0"/>
              <a:t>customers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Seamless offer of other products 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Discount on referrals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Seamless&amp;  transparent claims via connected devices</a:t>
            </a:r>
          </a:p>
          <a:p>
            <a:pPr>
              <a:buFont typeface="Wingdings" charset="2"/>
              <a:buChar char="²"/>
            </a:pPr>
            <a:r>
              <a:rPr lang="en-US" sz="1400" dirty="0" smtClean="0"/>
              <a:t>Risk managing with seamless risk prevention offerings and pre indication of premium rise for failure of taking up preventions…</a:t>
            </a:r>
            <a:endParaRPr lang="en-US" sz="1400" dirty="0"/>
          </a:p>
          <a:p>
            <a:pPr>
              <a:buFont typeface="Wingdings" charset="2"/>
              <a:buChar char="²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3760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9572" y="179642"/>
            <a:ext cx="459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Origami Functionality Snapshot</a:t>
            </a:r>
            <a:endParaRPr lang="en-US" sz="1600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7964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400" y="979594"/>
            <a:ext cx="2520280" cy="450725"/>
          </a:xfrm>
          <a:prstGeom prst="rect">
            <a:avLst/>
          </a:prstGeom>
          <a:solidFill>
            <a:srgbClr val="007EEA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62392" y="1051602"/>
            <a:ext cx="2520280" cy="450725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4" name="Cube 23"/>
          <p:cNvSpPr/>
          <p:nvPr/>
        </p:nvSpPr>
        <p:spPr>
          <a:xfrm>
            <a:off x="3240488" y="1002458"/>
            <a:ext cx="1584176" cy="1152128"/>
          </a:xfrm>
          <a:prstGeom prst="cube">
            <a:avLst/>
          </a:prstGeom>
          <a:solidFill>
            <a:srgbClr val="00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ORIGAMI </a:t>
            </a:r>
            <a:r>
              <a:rPr lang="en-US" altLang="zh-CN" sz="1200" baseline="30000" dirty="0" smtClean="0">
                <a:solidFill>
                  <a:schemeClr val="tx1"/>
                </a:solidFill>
              </a:rPr>
              <a:t>TM</a:t>
            </a:r>
            <a:endParaRPr lang="en-US" altLang="zh-CN" sz="1200" baseline="30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392" y="611234"/>
            <a:ext cx="1436792" cy="830118"/>
          </a:xfrm>
          <a:prstGeom prst="rect">
            <a:avLst/>
          </a:prstGeom>
          <a:solidFill>
            <a:srgbClr val="007E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Current rating methodology</a:t>
            </a:r>
          </a:p>
          <a:p>
            <a:pPr algn="ctr"/>
            <a:r>
              <a:rPr lang="en-US" sz="1200" dirty="0" smtClean="0"/>
              <a:t>Transferred digitally for automations 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97381" y="1542518"/>
            <a:ext cx="1436792" cy="95837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Data Connect for </a:t>
            </a:r>
            <a:r>
              <a:rPr lang="en-US" sz="1000" dirty="0" err="1" smtClean="0"/>
              <a:t>Personalised</a:t>
            </a:r>
            <a:r>
              <a:rPr lang="en-US" sz="1000" dirty="0" smtClean="0"/>
              <a:t> product offer </a:t>
            </a:r>
            <a:r>
              <a:rPr lang="en-US" sz="1000" dirty="0" smtClean="0"/>
              <a:t>based on </a:t>
            </a:r>
            <a:r>
              <a:rPr lang="en-US" sz="1000" dirty="0" err="1" smtClean="0"/>
              <a:t>individualised</a:t>
            </a:r>
            <a:r>
              <a:rPr lang="en-US" sz="1000" dirty="0" smtClean="0"/>
              <a:t> underwriting</a:t>
            </a:r>
            <a:endParaRPr lang="en-US" sz="1000" dirty="0"/>
          </a:p>
        </p:txBody>
      </p:sp>
      <p:cxnSp>
        <p:nvCxnSpPr>
          <p:cNvPr id="32" name="Straight Arrow Connector 31"/>
          <p:cNvCxnSpPr>
            <a:stCxn id="24" idx="5"/>
          </p:cNvCxnSpPr>
          <p:nvPr/>
        </p:nvCxnSpPr>
        <p:spPr>
          <a:xfrm>
            <a:off x="4824664" y="1434506"/>
            <a:ext cx="565720" cy="6846"/>
          </a:xfrm>
          <a:prstGeom prst="straightConnector1">
            <a:avLst/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90384" y="1123610"/>
            <a:ext cx="2520280" cy="450725"/>
          </a:xfrm>
          <a:prstGeom prst="rect">
            <a:avLst/>
          </a:prstGeom>
          <a:solidFill>
            <a:srgbClr val="A239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a-DK" dirty="0" err="1"/>
              <a:t>Seamless</a:t>
            </a:r>
            <a:r>
              <a:rPr lang="da-DK" dirty="0"/>
              <a:t> Sales &amp; Service Delivery </a:t>
            </a:r>
            <a:r>
              <a:rPr lang="da-DK" dirty="0" smtClean="0"/>
              <a:t>to diverse digital media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90384" y="1585368"/>
            <a:ext cx="2520280" cy="360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a-DK" dirty="0">
                <a:solidFill>
                  <a:schemeClr val="tx1"/>
                </a:solidFill>
              </a:rPr>
              <a:t>Any-Digital Device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3112" y="2500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Configuration</a:t>
            </a:r>
          </a:p>
        </p:txBody>
      </p:sp>
      <p:sp>
        <p:nvSpPr>
          <p:cNvPr id="37" name="Frame 36"/>
          <p:cNvSpPr/>
          <p:nvPr/>
        </p:nvSpPr>
        <p:spPr>
          <a:xfrm>
            <a:off x="1367088" y="2858648"/>
            <a:ext cx="936104" cy="504056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Products</a:t>
            </a:r>
          </a:p>
        </p:txBody>
      </p:sp>
      <p:sp>
        <p:nvSpPr>
          <p:cNvPr id="38" name="Frame 37"/>
          <p:cNvSpPr/>
          <p:nvPr/>
        </p:nvSpPr>
        <p:spPr>
          <a:xfrm>
            <a:off x="2231184" y="2930656"/>
            <a:ext cx="792088" cy="504056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UW Rules</a:t>
            </a:r>
          </a:p>
        </p:txBody>
      </p:sp>
      <p:sp>
        <p:nvSpPr>
          <p:cNvPr id="39" name="Frame 38"/>
          <p:cNvSpPr/>
          <p:nvPr/>
        </p:nvSpPr>
        <p:spPr>
          <a:xfrm>
            <a:off x="2591224" y="3362704"/>
            <a:ext cx="792088" cy="504056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Rating/Algorithms</a:t>
            </a:r>
          </a:p>
        </p:txBody>
      </p:sp>
      <p:sp>
        <p:nvSpPr>
          <p:cNvPr id="40" name="Frame 39"/>
          <p:cNvSpPr/>
          <p:nvPr/>
        </p:nvSpPr>
        <p:spPr>
          <a:xfrm>
            <a:off x="1799136" y="3722744"/>
            <a:ext cx="936104" cy="504056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UI/UX</a:t>
            </a:r>
          </a:p>
        </p:txBody>
      </p:sp>
      <p:sp>
        <p:nvSpPr>
          <p:cNvPr id="41" name="Frame 40"/>
          <p:cNvSpPr/>
          <p:nvPr/>
        </p:nvSpPr>
        <p:spPr>
          <a:xfrm>
            <a:off x="1223072" y="3290696"/>
            <a:ext cx="1008112" cy="504056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Document Templates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9376" y="25008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43" name="Frame 42"/>
          <p:cNvSpPr/>
          <p:nvPr/>
        </p:nvSpPr>
        <p:spPr>
          <a:xfrm>
            <a:off x="3743352" y="2858648"/>
            <a:ext cx="936104" cy="504056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Quote</a:t>
            </a:r>
          </a:p>
        </p:txBody>
      </p:sp>
      <p:sp>
        <p:nvSpPr>
          <p:cNvPr id="44" name="Frame 43"/>
          <p:cNvSpPr/>
          <p:nvPr/>
        </p:nvSpPr>
        <p:spPr>
          <a:xfrm>
            <a:off x="4607448" y="2930656"/>
            <a:ext cx="792088" cy="504056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45" name="Frame 44"/>
          <p:cNvSpPr/>
          <p:nvPr/>
        </p:nvSpPr>
        <p:spPr>
          <a:xfrm>
            <a:off x="4967488" y="3362704"/>
            <a:ext cx="864096" cy="504056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Account</a:t>
            </a:r>
          </a:p>
        </p:txBody>
      </p:sp>
      <p:sp>
        <p:nvSpPr>
          <p:cNvPr id="46" name="Frame 45"/>
          <p:cNvSpPr/>
          <p:nvPr/>
        </p:nvSpPr>
        <p:spPr>
          <a:xfrm>
            <a:off x="4175400" y="3722744"/>
            <a:ext cx="936104" cy="504056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Claim</a:t>
            </a:r>
          </a:p>
        </p:txBody>
      </p:sp>
      <p:sp>
        <p:nvSpPr>
          <p:cNvPr id="47" name="Frame 46"/>
          <p:cNvSpPr/>
          <p:nvPr/>
        </p:nvSpPr>
        <p:spPr>
          <a:xfrm>
            <a:off x="3456432" y="3290696"/>
            <a:ext cx="1223024" cy="504056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7648" y="2500896"/>
            <a:ext cx="150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49" name="Frame 48"/>
          <p:cNvSpPr/>
          <p:nvPr/>
        </p:nvSpPr>
        <p:spPr>
          <a:xfrm>
            <a:off x="6191624" y="2858648"/>
            <a:ext cx="936104" cy="504056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Document</a:t>
            </a:r>
          </a:p>
        </p:txBody>
      </p:sp>
      <p:sp>
        <p:nvSpPr>
          <p:cNvPr id="50" name="Frame 49"/>
          <p:cNvSpPr/>
          <p:nvPr/>
        </p:nvSpPr>
        <p:spPr>
          <a:xfrm>
            <a:off x="7055720" y="2930656"/>
            <a:ext cx="792088" cy="504056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Email</a:t>
            </a:r>
          </a:p>
        </p:txBody>
      </p:sp>
      <p:sp>
        <p:nvSpPr>
          <p:cNvPr id="51" name="Frame 50"/>
          <p:cNvSpPr/>
          <p:nvPr/>
        </p:nvSpPr>
        <p:spPr>
          <a:xfrm>
            <a:off x="7415760" y="3362704"/>
            <a:ext cx="792088" cy="504056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Task</a:t>
            </a:r>
          </a:p>
        </p:txBody>
      </p:sp>
      <p:sp>
        <p:nvSpPr>
          <p:cNvPr id="52" name="Frame 51"/>
          <p:cNvSpPr/>
          <p:nvPr/>
        </p:nvSpPr>
        <p:spPr>
          <a:xfrm>
            <a:off x="6623672" y="3722744"/>
            <a:ext cx="936104" cy="504056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Portfolio</a:t>
            </a:r>
          </a:p>
        </p:txBody>
      </p:sp>
      <p:sp>
        <p:nvSpPr>
          <p:cNvPr id="53" name="Frame 52"/>
          <p:cNvSpPr/>
          <p:nvPr/>
        </p:nvSpPr>
        <p:spPr>
          <a:xfrm>
            <a:off x="6047608" y="3290696"/>
            <a:ext cx="1080120" cy="504056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Dashboard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11104" y="4579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Automation</a:t>
            </a:r>
          </a:p>
        </p:txBody>
      </p:sp>
      <p:sp>
        <p:nvSpPr>
          <p:cNvPr id="55" name="Frame 54"/>
          <p:cNvSpPr/>
          <p:nvPr/>
        </p:nvSpPr>
        <p:spPr>
          <a:xfrm>
            <a:off x="1295080" y="4946880"/>
            <a:ext cx="936104" cy="504056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New/Renew</a:t>
            </a:r>
          </a:p>
        </p:txBody>
      </p:sp>
      <p:sp>
        <p:nvSpPr>
          <p:cNvPr id="56" name="Frame 55"/>
          <p:cNvSpPr/>
          <p:nvPr/>
        </p:nvSpPr>
        <p:spPr>
          <a:xfrm>
            <a:off x="2159176" y="5018888"/>
            <a:ext cx="936104" cy="504056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Follow-up</a:t>
            </a:r>
          </a:p>
        </p:txBody>
      </p:sp>
      <p:sp>
        <p:nvSpPr>
          <p:cNvPr id="57" name="Frame 56"/>
          <p:cNvSpPr/>
          <p:nvPr/>
        </p:nvSpPr>
        <p:spPr>
          <a:xfrm>
            <a:off x="2519216" y="5450936"/>
            <a:ext cx="792088" cy="504056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Jobs</a:t>
            </a:r>
          </a:p>
        </p:txBody>
      </p:sp>
      <p:sp>
        <p:nvSpPr>
          <p:cNvPr id="58" name="Frame 57"/>
          <p:cNvSpPr/>
          <p:nvPr/>
        </p:nvSpPr>
        <p:spPr>
          <a:xfrm>
            <a:off x="1727128" y="5810976"/>
            <a:ext cx="936104" cy="504056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Payment</a:t>
            </a:r>
          </a:p>
        </p:txBody>
      </p:sp>
      <p:sp>
        <p:nvSpPr>
          <p:cNvPr id="59" name="Frame 58"/>
          <p:cNvSpPr/>
          <p:nvPr/>
        </p:nvSpPr>
        <p:spPr>
          <a:xfrm>
            <a:off x="1151064" y="5378928"/>
            <a:ext cx="1224136" cy="504056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Endorsement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79392" y="4579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</a:t>
            </a:r>
          </a:p>
        </p:txBody>
      </p:sp>
      <p:sp>
        <p:nvSpPr>
          <p:cNvPr id="61" name="Frame 60"/>
          <p:cNvSpPr/>
          <p:nvPr/>
        </p:nvSpPr>
        <p:spPr>
          <a:xfrm>
            <a:off x="3671344" y="4946880"/>
            <a:ext cx="936104" cy="504056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Customer Portal</a:t>
            </a:r>
          </a:p>
        </p:txBody>
      </p:sp>
      <p:sp>
        <p:nvSpPr>
          <p:cNvPr id="62" name="Frame 61"/>
          <p:cNvSpPr/>
          <p:nvPr/>
        </p:nvSpPr>
        <p:spPr>
          <a:xfrm>
            <a:off x="4535440" y="5018888"/>
            <a:ext cx="1368152" cy="504056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Intermediary Portal</a:t>
            </a:r>
          </a:p>
        </p:txBody>
      </p:sp>
      <p:sp>
        <p:nvSpPr>
          <p:cNvPr id="63" name="Frame 62"/>
          <p:cNvSpPr/>
          <p:nvPr/>
        </p:nvSpPr>
        <p:spPr>
          <a:xfrm>
            <a:off x="4895480" y="5450936"/>
            <a:ext cx="792088" cy="504056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Affinity</a:t>
            </a:r>
          </a:p>
        </p:txBody>
      </p:sp>
      <p:sp>
        <p:nvSpPr>
          <p:cNvPr id="64" name="Frame 63"/>
          <p:cNvSpPr/>
          <p:nvPr/>
        </p:nvSpPr>
        <p:spPr>
          <a:xfrm>
            <a:off x="4103392" y="5810976"/>
            <a:ext cx="936104" cy="504056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65" name="Frame 64"/>
          <p:cNvSpPr/>
          <p:nvPr/>
        </p:nvSpPr>
        <p:spPr>
          <a:xfrm>
            <a:off x="3527328" y="5378928"/>
            <a:ext cx="1008112" cy="504056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Gateway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07648" y="457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7" name="Frame 66"/>
          <p:cNvSpPr/>
          <p:nvPr/>
        </p:nvSpPr>
        <p:spPr>
          <a:xfrm>
            <a:off x="6191624" y="4945736"/>
            <a:ext cx="936104" cy="504056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Risk Appetite</a:t>
            </a:r>
          </a:p>
        </p:txBody>
      </p:sp>
      <p:sp>
        <p:nvSpPr>
          <p:cNvPr id="68" name="Frame 67"/>
          <p:cNvSpPr/>
          <p:nvPr/>
        </p:nvSpPr>
        <p:spPr>
          <a:xfrm>
            <a:off x="7055720" y="5017744"/>
            <a:ext cx="792088" cy="504056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User Access</a:t>
            </a:r>
          </a:p>
        </p:txBody>
      </p:sp>
      <p:sp>
        <p:nvSpPr>
          <p:cNvPr id="69" name="Frame 68"/>
          <p:cNvSpPr/>
          <p:nvPr/>
        </p:nvSpPr>
        <p:spPr>
          <a:xfrm>
            <a:off x="7415760" y="5449792"/>
            <a:ext cx="792088" cy="504056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Version</a:t>
            </a:r>
          </a:p>
        </p:txBody>
      </p:sp>
      <p:sp>
        <p:nvSpPr>
          <p:cNvPr id="70" name="Frame 69"/>
          <p:cNvSpPr/>
          <p:nvPr/>
        </p:nvSpPr>
        <p:spPr>
          <a:xfrm>
            <a:off x="6532232" y="5837264"/>
            <a:ext cx="936104" cy="504056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Audit</a:t>
            </a:r>
          </a:p>
        </p:txBody>
      </p:sp>
      <p:sp>
        <p:nvSpPr>
          <p:cNvPr id="71" name="Frame 70"/>
          <p:cNvSpPr/>
          <p:nvPr/>
        </p:nvSpPr>
        <p:spPr>
          <a:xfrm>
            <a:off x="6047608" y="5377784"/>
            <a:ext cx="1008112" cy="504056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UW Guideline</a:t>
            </a:r>
          </a:p>
        </p:txBody>
      </p:sp>
      <p:cxnSp>
        <p:nvCxnSpPr>
          <p:cNvPr id="72" name="Elbow Connector 77"/>
          <p:cNvCxnSpPr>
            <a:endCxn id="24" idx="3"/>
          </p:cNvCxnSpPr>
          <p:nvPr/>
        </p:nvCxnSpPr>
        <p:spPr>
          <a:xfrm rot="10800000" flipV="1">
            <a:off x="3888560" y="1430318"/>
            <a:ext cx="4094112" cy="724267"/>
          </a:xfrm>
          <a:prstGeom prst="bentConnector4">
            <a:avLst>
              <a:gd name="adj1" fmla="val -9675"/>
              <a:gd name="adj2" fmla="val 131563"/>
            </a:avLst>
          </a:prstGeom>
          <a:ln w="31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2591224" y="1123610"/>
            <a:ext cx="144016" cy="1167578"/>
          </a:xfrm>
          <a:prstGeom prst="rightBrac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872" y="194148"/>
            <a:ext cx="8847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Central Management, Multiple Applications for Seamless Sales and Services Deliveries</a:t>
            </a:r>
            <a:endParaRPr lang="en-US" sz="1600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000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rgbClr val="00FF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6900217"/>
              </p:ext>
            </p:extLst>
          </p:nvPr>
        </p:nvGraphicFramePr>
        <p:xfrm>
          <a:off x="1155700" y="1372174"/>
          <a:ext cx="6718300" cy="462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evron 5"/>
          <p:cNvSpPr/>
          <p:nvPr/>
        </p:nvSpPr>
        <p:spPr>
          <a:xfrm>
            <a:off x="3416300" y="1816100"/>
            <a:ext cx="342900" cy="381000"/>
          </a:xfrm>
          <a:prstGeom prst="chevr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18280"/>
            <a:ext cx="3376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/>
            </a:lvl1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Full Product Suite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 and Frequent Launches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Simple, fast and tailored for high </a:t>
            </a:r>
            <a:r>
              <a:rPr lang="en-US" dirty="0" err="1"/>
              <a:t>t</a:t>
            </a:r>
            <a:r>
              <a:rPr lang="en-US" dirty="0" err="1" smtClean="0"/>
              <a:t>akeup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1816100" y="3492500"/>
            <a:ext cx="342900" cy="381000"/>
          </a:xfrm>
          <a:prstGeom prst="chevr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64" y="2684298"/>
            <a:ext cx="17751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/>
            </a:lvl1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Seamless a-z transactions management</a:t>
            </a:r>
            <a:r>
              <a:rPr lang="en-US" dirty="0"/>
              <a:t> </a:t>
            </a:r>
            <a:r>
              <a:rPr lang="en-US" dirty="0" smtClean="0"/>
              <a:t>by direct Admin or  TPA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also be Call Centre Sales Management Platform</a:t>
            </a:r>
            <a:endParaRPr lang="en-US" dirty="0" smtClean="0"/>
          </a:p>
        </p:txBody>
      </p:sp>
      <p:sp>
        <p:nvSpPr>
          <p:cNvPr id="10" name="Chevron 9"/>
          <p:cNvSpPr/>
          <p:nvPr/>
        </p:nvSpPr>
        <p:spPr>
          <a:xfrm>
            <a:off x="3329071" y="5219700"/>
            <a:ext cx="430129" cy="381000"/>
          </a:xfrm>
          <a:prstGeom prst="chevr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1930" y="5088098"/>
            <a:ext cx="341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/>
              <a:buChar char="•"/>
            </a:pPr>
            <a:r>
              <a:rPr lang="en-US" sz="1400" dirty="0" smtClean="0"/>
              <a:t>Capture potential customer from quote</a:t>
            </a:r>
          </a:p>
          <a:p>
            <a:pPr marL="285750" indent="-285750" algn="r">
              <a:buFont typeface="Arial"/>
              <a:buChar char="•"/>
            </a:pPr>
            <a:r>
              <a:rPr lang="en-US" sz="1400" dirty="0" smtClean="0"/>
              <a:t>Multi-policy management</a:t>
            </a:r>
          </a:p>
          <a:p>
            <a:pPr marL="285750" indent="-285750" algn="r">
              <a:buFont typeface="Arial"/>
              <a:buChar char="•"/>
            </a:pPr>
            <a:r>
              <a:rPr lang="en-US" sz="1400" dirty="0" smtClean="0"/>
              <a:t>New product direct sales</a:t>
            </a:r>
          </a:p>
          <a:p>
            <a:pPr marL="285750" indent="-285750" algn="r">
              <a:buFont typeface="Arial"/>
              <a:buChar char="•"/>
            </a:pPr>
            <a:r>
              <a:rPr lang="en-US" sz="1400" dirty="0" smtClean="0"/>
              <a:t>Cross-sell marketing</a:t>
            </a:r>
            <a:endParaRPr lang="en-US" sz="1400" dirty="0"/>
          </a:p>
        </p:txBody>
      </p:sp>
      <p:sp>
        <p:nvSpPr>
          <p:cNvPr id="12" name="Chevron 11"/>
          <p:cNvSpPr/>
          <p:nvPr/>
        </p:nvSpPr>
        <p:spPr>
          <a:xfrm rot="10625559">
            <a:off x="6883400" y="3518932"/>
            <a:ext cx="342900" cy="381000"/>
          </a:xfrm>
          <a:prstGeom prst="chevron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2189" y="3006257"/>
            <a:ext cx="1921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Commercial, advise based product sales and services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Via digital tools for seamless sales and services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5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21" y="4549577"/>
            <a:ext cx="2122932" cy="13529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" y="4569464"/>
            <a:ext cx="1913575" cy="1743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070" y="838715"/>
            <a:ext cx="7775232" cy="304334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FF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0672" y="93996"/>
            <a:ext cx="91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000000"/>
                </a:solidFill>
                <a:latin typeface="Gill Sans"/>
                <a:cs typeface="Gill Sans"/>
              </a:rPr>
              <a:t>Modular Designs </a:t>
            </a:r>
          </a:p>
          <a:p>
            <a:r>
              <a:rPr lang="en-US" sz="1200" b="1" spc="300" dirty="0">
                <a:solidFill>
                  <a:srgbClr val="000000"/>
                </a:solidFill>
                <a:latin typeface="Gill Sans"/>
                <a:cs typeface="Gill Sans"/>
              </a:rPr>
              <a:t>for secure, flexible and fast adaptations for diverse business applications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17715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5175" y="838715"/>
            <a:ext cx="2719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Central Module Repository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38621" y="2567628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200" dirty="0"/>
              <a:t>Customer Profile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17375" y="5642214"/>
            <a:ext cx="1937423" cy="309455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 w="3175" cmpd="sng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Agent Sales Portal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042281" y="3882056"/>
            <a:ext cx="0" cy="687408"/>
          </a:xfrm>
          <a:prstGeom prst="straightConnector1">
            <a:avLst/>
          </a:prstGeom>
          <a:ln w="0" cmpd="sng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632287" y="3882056"/>
            <a:ext cx="0" cy="687408"/>
          </a:xfrm>
          <a:prstGeom prst="straightConnector1">
            <a:avLst/>
          </a:prstGeom>
          <a:ln w="0" cmpd="sng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655873" y="5619288"/>
            <a:ext cx="2106715" cy="309455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Website </a:t>
            </a:r>
            <a:r>
              <a:rPr lang="en-US" sz="1200" dirty="0" smtClean="0"/>
              <a:t>direct/Affinity</a:t>
            </a:r>
            <a:endParaRPr lang="en-US" sz="12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764778" y="3882056"/>
            <a:ext cx="0" cy="687408"/>
          </a:xfrm>
          <a:prstGeom prst="straightConnector1">
            <a:avLst/>
          </a:prstGeom>
          <a:ln w="0" cmpd="sng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856" y="4605410"/>
            <a:ext cx="1692223" cy="1347298"/>
          </a:xfrm>
          <a:prstGeom prst="rect">
            <a:avLst/>
          </a:prstGeom>
          <a:ln w="3175" cmpd="sng">
            <a:solidFill>
              <a:srgbClr val="00FF00"/>
            </a:solidFill>
          </a:ln>
        </p:spPr>
      </p:pic>
      <p:sp>
        <p:nvSpPr>
          <p:cNvPr id="76" name="Rectangle 75"/>
          <p:cNvSpPr/>
          <p:nvPr/>
        </p:nvSpPr>
        <p:spPr>
          <a:xfrm>
            <a:off x="7403856" y="5633444"/>
            <a:ext cx="1692223" cy="309455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Reporting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609" y="4605410"/>
            <a:ext cx="1474387" cy="1347298"/>
          </a:xfrm>
          <a:prstGeom prst="rect">
            <a:avLst/>
          </a:prstGeom>
          <a:ln w="3175" cmpd="sng">
            <a:solidFill>
              <a:srgbClr val="00FF00"/>
            </a:solidFill>
          </a:ln>
        </p:spPr>
      </p:pic>
      <p:sp>
        <p:nvSpPr>
          <p:cNvPr id="78" name="Rectangle 77"/>
          <p:cNvSpPr/>
          <p:nvPr/>
        </p:nvSpPr>
        <p:spPr>
          <a:xfrm>
            <a:off x="5845609" y="5627907"/>
            <a:ext cx="1474387" cy="309455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Admin/Call Centre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654328" y="3882661"/>
            <a:ext cx="0" cy="686803"/>
          </a:xfrm>
          <a:prstGeom prst="straightConnector1">
            <a:avLst/>
          </a:prstGeom>
          <a:ln w="3175" cmpd="sng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956840" y="3882661"/>
            <a:ext cx="0" cy="686803"/>
          </a:xfrm>
          <a:prstGeom prst="straightConnector1">
            <a:avLst/>
          </a:prstGeom>
          <a:ln w="3175" cmpd="sng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1389720" y="1425817"/>
            <a:ext cx="5498980" cy="19649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33017" y="3178692"/>
            <a:ext cx="1389682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Lifecycle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38621" y="1273582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Claims Process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88521" y="3171960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Data Connect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33017" y="2570994"/>
            <a:ext cx="1389682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Sales process design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33017" y="1936136"/>
            <a:ext cx="1389682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" dirty="0">
                <a:solidFill>
                  <a:srgbClr val="FFFFFF"/>
                </a:solidFill>
              </a:rPr>
              <a:t>Rating/UW Rules/</a:t>
            </a:r>
          </a:p>
          <a:p>
            <a:pPr algn="ctr"/>
            <a:r>
              <a:rPr lang="en-SG" sz="1200" dirty="0">
                <a:solidFill>
                  <a:srgbClr val="FFFFFF"/>
                </a:solidFill>
              </a:rPr>
              <a:t>Algorithsm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88521" y="2564262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Security Control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88521" y="1929404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Communication Management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38621" y="1932770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Reporting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38621" y="3175326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User Management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88521" y="1273582"/>
            <a:ext cx="1233977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1200" dirty="0"/>
              <a:t>Document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4996" y="1273582"/>
            <a:ext cx="1389682" cy="4826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>
                <a:solidFill>
                  <a:srgbClr val="FFFFFF"/>
                </a:solidFill>
              </a:rPr>
              <a:t>Product Configuration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63690" y="1929404"/>
            <a:ext cx="1147497" cy="430887"/>
          </a:xfrm>
          <a:prstGeom prst="rect">
            <a:avLst/>
          </a:prstGeom>
          <a:solidFill>
            <a:srgbClr val="FFFFFF"/>
          </a:solidFill>
          <a:ln>
            <a:solidFill>
              <a:srgbClr val="F2F2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System Configuration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663690" y="2360291"/>
            <a:ext cx="1147497" cy="68661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Global/Local </a:t>
            </a:r>
            <a:r>
              <a:rPr lang="en-US" sz="1100" dirty="0">
                <a:solidFill>
                  <a:srgbClr val="000000"/>
                </a:solidFill>
              </a:rPr>
              <a:t>country, language, currency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034" y="5308965"/>
            <a:ext cx="858693" cy="63176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34" y="5362345"/>
            <a:ext cx="257630" cy="25763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69028" y="5107509"/>
            <a:ext cx="846699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My Protections</a:t>
            </a:r>
            <a:endParaRPr lang="en-US" sz="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24" y="5368468"/>
            <a:ext cx="308523" cy="22685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89" y="5651909"/>
            <a:ext cx="276636" cy="2386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207" y="5368468"/>
            <a:ext cx="265520" cy="2268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91" y="5651872"/>
            <a:ext cx="296556" cy="2387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5826" y="5651908"/>
            <a:ext cx="345319" cy="276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7374" y="4537595"/>
            <a:ext cx="1937423" cy="1104619"/>
          </a:xfrm>
          <a:prstGeom prst="rect">
            <a:avLst/>
          </a:prstGeom>
          <a:ln w="3175" cmpd="sng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9888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0672" y="82014"/>
            <a:ext cx="91292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000000"/>
                </a:solidFill>
                <a:latin typeface="Gill Sans"/>
                <a:cs typeface="Gill Sans"/>
              </a:rPr>
              <a:t>Scalable Platform – an example for a regional </a:t>
            </a:r>
            <a:r>
              <a:rPr lang="en-US" sz="1600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insurer with multi-country/language operations</a:t>
            </a:r>
            <a:endParaRPr lang="en-US" sz="1600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7715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33" name="Cloud 32"/>
          <p:cNvSpPr/>
          <p:nvPr/>
        </p:nvSpPr>
        <p:spPr>
          <a:xfrm>
            <a:off x="419318" y="876887"/>
            <a:ext cx="1471176" cy="733625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dirty="0"/>
              <a:t>Cloud</a:t>
            </a:r>
          </a:p>
        </p:txBody>
      </p:sp>
      <p:sp>
        <p:nvSpPr>
          <p:cNvPr id="34" name="Action Button: Go Home 33">
            <a:hlinkClick r:id="" action="ppaction://hlinkshowjump?jump=firstslide" highlightClick="1"/>
          </p:cNvPr>
          <p:cNvSpPr/>
          <p:nvPr/>
        </p:nvSpPr>
        <p:spPr>
          <a:xfrm>
            <a:off x="7469914" y="876887"/>
            <a:ext cx="1443464" cy="684362"/>
          </a:xfrm>
          <a:prstGeom prst="actionButtonHom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dirty="0"/>
              <a:t>On Premises</a:t>
            </a:r>
          </a:p>
        </p:txBody>
      </p:sp>
      <p:cxnSp>
        <p:nvCxnSpPr>
          <p:cNvPr id="66" name="Straight Arrow Connector 65"/>
          <p:cNvCxnSpPr>
            <a:stCxn id="27" idx="3"/>
          </p:cNvCxnSpPr>
          <p:nvPr/>
        </p:nvCxnSpPr>
        <p:spPr>
          <a:xfrm flipV="1">
            <a:off x="4133217" y="1769525"/>
            <a:ext cx="1071547" cy="1633"/>
          </a:xfrm>
          <a:prstGeom prst="straightConnector1">
            <a:avLst/>
          </a:prstGeom>
          <a:ln w="3175" cmpd="sng">
            <a:solidFill>
              <a:srgbClr val="558ED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059528" y="1430759"/>
            <a:ext cx="1142783" cy="630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>
                <a:solidFill>
                  <a:schemeClr val="tx1"/>
                </a:solidFill>
              </a:rPr>
              <a:t>Configuration</a:t>
            </a:r>
          </a:p>
          <a:p>
            <a:pPr algn="ctr"/>
            <a:endParaRPr lang="en-SG" sz="1200" dirty="0">
              <a:solidFill>
                <a:schemeClr val="tx1"/>
              </a:solidFill>
            </a:endParaRPr>
          </a:p>
          <a:p>
            <a:pPr algn="ctr"/>
            <a:r>
              <a:rPr lang="en-SG" sz="1200" dirty="0">
                <a:solidFill>
                  <a:schemeClr val="tx1"/>
                </a:solidFill>
              </a:rPr>
              <a:t>Export / import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062985" y="5932593"/>
            <a:ext cx="5011314" cy="4193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400" dirty="0">
                <a:solidFill>
                  <a:schemeClr val="tx1"/>
                </a:solidFill>
              </a:rPr>
              <a:t>Same Code Base, Modular Deployment, Security Risk Reduction</a:t>
            </a:r>
          </a:p>
        </p:txBody>
      </p:sp>
      <p:sp>
        <p:nvSpPr>
          <p:cNvPr id="72" name="Right Brace 71"/>
          <p:cNvSpPr/>
          <p:nvPr/>
        </p:nvSpPr>
        <p:spPr>
          <a:xfrm rot="5400000">
            <a:off x="4350063" y="4085211"/>
            <a:ext cx="388456" cy="3343564"/>
          </a:xfrm>
          <a:prstGeom prst="rightBrace">
            <a:avLst>
              <a:gd name="adj1" fmla="val 8333"/>
              <a:gd name="adj2" fmla="val 5027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3" name="Rectangle 72"/>
          <p:cNvSpPr/>
          <p:nvPr/>
        </p:nvSpPr>
        <p:spPr>
          <a:xfrm>
            <a:off x="0" y="2543107"/>
            <a:ext cx="1919225" cy="1432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>
                <a:solidFill>
                  <a:schemeClr val="tx1"/>
                </a:solidFill>
              </a:rPr>
              <a:t>Centralized Configuration &amp; Analysis to Maximize Control &amp; Economic of Scale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314538" y="2530370"/>
            <a:ext cx="1598840" cy="1327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 smtClean="0">
                <a:solidFill>
                  <a:schemeClr val="tx1"/>
                </a:solidFill>
              </a:rPr>
              <a:t>Deploy multi-product lines, multi-distribution channels in different country/language, </a:t>
            </a:r>
            <a:r>
              <a:rPr lang="en-SG" sz="1200" dirty="0">
                <a:solidFill>
                  <a:schemeClr val="tx1"/>
                </a:solidFill>
              </a:rPr>
              <a:t>… as Required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40" y="1393838"/>
            <a:ext cx="563077" cy="7546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54" y="2707742"/>
            <a:ext cx="790335" cy="1059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8513" y="3771488"/>
            <a:ext cx="1296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Regional Platform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4489" y="2148477"/>
            <a:ext cx="673197" cy="822975"/>
          </a:xfrm>
          <a:prstGeom prst="straightConnector1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4499" y="741438"/>
            <a:ext cx="97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China</a:t>
            </a:r>
          </a:p>
          <a:p>
            <a:pPr algn="ctr"/>
            <a:r>
              <a:rPr lang="en-US" sz="1200" dirty="0" smtClean="0"/>
              <a:t>Chinese</a:t>
            </a:r>
          </a:p>
          <a:p>
            <a:pPr algn="ctr"/>
            <a:r>
              <a:rPr lang="en-US" sz="1200" dirty="0" smtClean="0"/>
              <a:t>English</a:t>
            </a:r>
            <a:endParaRPr lang="en-US" sz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60" y="2888222"/>
            <a:ext cx="563077" cy="75463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470959" y="2285163"/>
            <a:ext cx="97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Vietnam</a:t>
            </a:r>
          </a:p>
          <a:p>
            <a:r>
              <a:rPr lang="en-US" sz="1200" dirty="0" smtClean="0"/>
              <a:t>Vietnamese </a:t>
            </a:r>
          </a:p>
          <a:p>
            <a:r>
              <a:rPr lang="en-US" sz="1200" dirty="0" smtClean="0"/>
              <a:t>English</a:t>
            </a:r>
            <a:endParaRPr lang="en-US" sz="12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380" y="4407568"/>
            <a:ext cx="563077" cy="75463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395739" y="3815493"/>
            <a:ext cx="97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Malaysia</a:t>
            </a:r>
          </a:p>
          <a:p>
            <a:pPr algn="ctr"/>
            <a:r>
              <a:rPr lang="en-US" sz="1200" dirty="0" smtClean="0"/>
              <a:t>Malay</a:t>
            </a:r>
          </a:p>
          <a:p>
            <a:pPr algn="ctr"/>
            <a:r>
              <a:rPr lang="en-US" sz="1200" dirty="0" smtClean="0"/>
              <a:t>English</a:t>
            </a:r>
          </a:p>
          <a:p>
            <a:pPr algn="ctr"/>
            <a:endParaRPr lang="en-US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946824" y="3299709"/>
            <a:ext cx="610862" cy="1"/>
          </a:xfrm>
          <a:prstGeom prst="straightConnector1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946824" y="3642862"/>
            <a:ext cx="610862" cy="1077910"/>
          </a:xfrm>
          <a:prstGeom prst="straightConnector1">
            <a:avLst/>
          </a:prstGeom>
          <a:ln w="3175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stCxn id="49" idx="3"/>
            <a:endCxn id="43" idx="1"/>
          </p:cNvCxnSpPr>
          <p:nvPr/>
        </p:nvCxnSpPr>
        <p:spPr>
          <a:xfrm flipV="1">
            <a:off x="4153837" y="3248905"/>
            <a:ext cx="1021055" cy="16637"/>
          </a:xfrm>
          <a:prstGeom prst="straightConnector1">
            <a:avLst/>
          </a:prstGeom>
          <a:ln w="3175" cmpd="sng">
            <a:solidFill>
              <a:srgbClr val="558ED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ight Brace 78"/>
          <p:cNvSpPr/>
          <p:nvPr/>
        </p:nvSpPr>
        <p:spPr>
          <a:xfrm>
            <a:off x="6919833" y="1493898"/>
            <a:ext cx="388456" cy="3343564"/>
          </a:xfrm>
          <a:prstGeom prst="rightBrace">
            <a:avLst>
              <a:gd name="adj1" fmla="val 8333"/>
              <a:gd name="adj2" fmla="val 5027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81" name="Straight Arrow Connector 80"/>
          <p:cNvCxnSpPr>
            <a:cxnSpLocks/>
            <a:stCxn id="51" idx="3"/>
            <a:endCxn id="48" idx="1"/>
          </p:cNvCxnSpPr>
          <p:nvPr/>
        </p:nvCxnSpPr>
        <p:spPr>
          <a:xfrm flipV="1">
            <a:off x="4174457" y="4783135"/>
            <a:ext cx="1030307" cy="1753"/>
          </a:xfrm>
          <a:prstGeom prst="straightConnector1">
            <a:avLst/>
          </a:prstGeom>
          <a:ln w="3175" cmpd="sng">
            <a:solidFill>
              <a:srgbClr val="558ED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172581" y="890683"/>
            <a:ext cx="1767746" cy="1405415"/>
            <a:chOff x="5348071" y="890683"/>
            <a:chExt cx="1767746" cy="140541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9777" y="890683"/>
              <a:ext cx="1486040" cy="12253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1235" y="992281"/>
              <a:ext cx="1486040" cy="122531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8071" y="1070787"/>
              <a:ext cx="1486040" cy="1225311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174892" y="2456145"/>
            <a:ext cx="1767746" cy="1405415"/>
            <a:chOff x="5348071" y="890683"/>
            <a:chExt cx="1767746" cy="140541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9777" y="890683"/>
              <a:ext cx="1486040" cy="122531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1235" y="992281"/>
              <a:ext cx="1486040" cy="12253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8071" y="1070787"/>
              <a:ext cx="1486040" cy="122531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204764" y="3990375"/>
            <a:ext cx="1767746" cy="1405415"/>
            <a:chOff x="5348071" y="890683"/>
            <a:chExt cx="1767746" cy="140541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9777" y="890683"/>
              <a:ext cx="1486040" cy="122531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1235" y="992281"/>
              <a:ext cx="1486040" cy="12253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8071" y="1070787"/>
              <a:ext cx="1486040" cy="1225311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4082617" y="2940903"/>
            <a:ext cx="1142783" cy="630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>
                <a:solidFill>
                  <a:schemeClr val="tx1"/>
                </a:solidFill>
              </a:rPr>
              <a:t>Configuration</a:t>
            </a:r>
          </a:p>
          <a:p>
            <a:pPr algn="ctr"/>
            <a:endParaRPr lang="en-SG" sz="1200" dirty="0">
              <a:solidFill>
                <a:schemeClr val="tx1"/>
              </a:solidFill>
            </a:endParaRPr>
          </a:p>
          <a:p>
            <a:pPr algn="ctr"/>
            <a:r>
              <a:rPr lang="en-SG" sz="1200" dirty="0">
                <a:solidFill>
                  <a:schemeClr val="tx1"/>
                </a:solidFill>
              </a:rPr>
              <a:t>Export / import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25088" y="4464720"/>
            <a:ext cx="1142783" cy="6300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>
                <a:solidFill>
                  <a:schemeClr val="tx1"/>
                </a:solidFill>
              </a:rPr>
              <a:t>Configuration</a:t>
            </a:r>
          </a:p>
          <a:p>
            <a:pPr algn="ctr"/>
            <a:endParaRPr lang="en-SG" sz="1200" dirty="0">
              <a:solidFill>
                <a:schemeClr val="tx1"/>
              </a:solidFill>
            </a:endParaRPr>
          </a:p>
          <a:p>
            <a:pPr algn="ctr"/>
            <a:r>
              <a:rPr lang="en-SG" sz="1200" dirty="0">
                <a:solidFill>
                  <a:schemeClr val="tx1"/>
                </a:solidFill>
              </a:rPr>
              <a:t>Export / import</a:t>
            </a:r>
          </a:p>
        </p:txBody>
      </p:sp>
    </p:spTree>
    <p:extLst>
      <p:ext uri="{BB962C8B-B14F-4D97-AF65-F5344CB8AC3E}">
        <p14:creationId xmlns:p14="http://schemas.microsoft.com/office/powerpoint/2010/main" val="421808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9" y="1490792"/>
            <a:ext cx="4384807" cy="361548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0672" y="168358"/>
            <a:ext cx="9129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000000"/>
                </a:solidFill>
                <a:latin typeface="Gill Sans"/>
                <a:cs typeface="Gill Sans"/>
              </a:rPr>
              <a:t>Flexible </a:t>
            </a:r>
            <a:r>
              <a:rPr lang="en-US" sz="1600" b="1" spc="300" dirty="0" smtClean="0">
                <a:solidFill>
                  <a:srgbClr val="000000"/>
                </a:solidFill>
                <a:latin typeface="Gill Sans"/>
                <a:cs typeface="Gill Sans"/>
              </a:rPr>
              <a:t>Integrations</a:t>
            </a:r>
            <a:endParaRPr lang="en-US" sz="1600" b="1" spc="3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77152"/>
            <a:ext cx="254000" cy="36933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73091" y="137987"/>
            <a:ext cx="2623127" cy="3667395"/>
          </a:xfrm>
          <a:prstGeom prst="rect">
            <a:avLst/>
          </a:prstGeom>
          <a:ln w="3175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SG" sz="1200" dirty="0">
                <a:solidFill>
                  <a:schemeClr val="tx1"/>
                </a:solidFill>
              </a:rPr>
              <a:t>Internal Systems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6525207" y="411964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CRM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525207" y="825669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Policy Admin (P&amp;C/Life)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6529826" y="1247856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Rating Engine (P&amp;C/Life)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6529826" y="1680032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Claim System (P&amp;C/Life)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539065" y="2106840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Finance System (P&amp;C/Life)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6539065" y="2529778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SMS / Email Gateway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543684" y="2933495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Payment Gateway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6543684" y="3365670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77709" y="3911048"/>
            <a:ext cx="2623127" cy="2799171"/>
          </a:xfrm>
          <a:prstGeom prst="rect">
            <a:avLst/>
          </a:prstGeom>
          <a:ln w="3175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200" dirty="0">
                <a:solidFill>
                  <a:schemeClr val="tx1"/>
                </a:solidFill>
              </a:rPr>
              <a:t>                                       External Source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6529825" y="4185025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Telematics 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529825" y="4598730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Connected Home / Wearable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6534444" y="5020917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Data Provider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6534444" y="5453093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Property Information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6543683" y="5879901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Social Network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6543683" y="6302839"/>
            <a:ext cx="2285560" cy="3269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1100" dirty="0">
                <a:solidFill>
                  <a:schemeClr val="bg1"/>
                </a:solidFill>
              </a:rPr>
              <a:t>……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0437" y="2843952"/>
            <a:ext cx="857250" cy="2057401"/>
            <a:chOff x="4413425" y="2871660"/>
            <a:chExt cx="857250" cy="2057401"/>
          </a:xfrm>
        </p:grpSpPr>
        <p:sp>
          <p:nvSpPr>
            <p:cNvPr id="66" name="Rectangle 65"/>
            <p:cNvSpPr/>
            <p:nvPr/>
          </p:nvSpPr>
          <p:spPr>
            <a:xfrm>
              <a:off x="4413425" y="2871660"/>
              <a:ext cx="857250" cy="205740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D9D9D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SG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438755" y="2971567"/>
              <a:ext cx="779632" cy="287167"/>
            </a:xfrm>
            <a:prstGeom prst="roundRect">
              <a:avLst/>
            </a:prstGeom>
            <a:solidFill>
              <a:schemeClr val="bg1">
                <a:lumMod val="50000"/>
                <a:alpha val="5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SG" sz="1100" dirty="0">
                  <a:solidFill>
                    <a:schemeClr val="bg1"/>
                  </a:solidFill>
                </a:rPr>
                <a:t>Adapter</a:t>
              </a:r>
            </a:p>
          </p:txBody>
        </p:sp>
        <p:sp>
          <p:nvSpPr>
            <p:cNvPr id="52" name="Rectangle: Rounded Corners 51"/>
            <p:cNvSpPr/>
            <p:nvPr/>
          </p:nvSpPr>
          <p:spPr>
            <a:xfrm>
              <a:off x="4438754" y="3362360"/>
              <a:ext cx="779632" cy="287167"/>
            </a:xfrm>
            <a:prstGeom prst="roundRect">
              <a:avLst/>
            </a:prstGeom>
            <a:solidFill>
              <a:schemeClr val="bg1">
                <a:lumMod val="50000"/>
                <a:alpha val="5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SG" sz="1100" dirty="0">
                  <a:solidFill>
                    <a:schemeClr val="bg1"/>
                  </a:solidFill>
                </a:rPr>
                <a:t>Adapter</a:t>
              </a: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4438755" y="4136887"/>
              <a:ext cx="779632" cy="287167"/>
            </a:xfrm>
            <a:prstGeom prst="roundRect">
              <a:avLst/>
            </a:prstGeom>
            <a:solidFill>
              <a:schemeClr val="bg1">
                <a:lumMod val="50000"/>
                <a:alpha val="5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SG" sz="1100" dirty="0">
                  <a:solidFill>
                    <a:schemeClr val="bg1"/>
                  </a:solidFill>
                </a:rPr>
                <a:t>Adapter</a:t>
              </a:r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4438755" y="3754694"/>
              <a:ext cx="779632" cy="287167"/>
            </a:xfrm>
            <a:prstGeom prst="roundRect">
              <a:avLst/>
            </a:prstGeom>
            <a:solidFill>
              <a:schemeClr val="bg1">
                <a:lumMod val="50000"/>
                <a:alpha val="5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SG" sz="1100" dirty="0">
                  <a:solidFill>
                    <a:schemeClr val="bg1"/>
                  </a:solidFill>
                </a:rPr>
                <a:t>Adapter</a:t>
              </a: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4438755" y="4483483"/>
              <a:ext cx="779632" cy="287167"/>
            </a:xfrm>
            <a:prstGeom prst="roundRect">
              <a:avLst/>
            </a:prstGeom>
            <a:solidFill>
              <a:schemeClr val="bg1">
                <a:lumMod val="50000"/>
                <a:alpha val="5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SG" sz="1100" dirty="0">
                  <a:solidFill>
                    <a:schemeClr val="bg1"/>
                  </a:solidFill>
                </a:rPr>
                <a:t>Adapter</a:t>
              </a:r>
            </a:p>
          </p:txBody>
        </p:sp>
      </p:grpSp>
      <p:cxnSp>
        <p:nvCxnSpPr>
          <p:cNvPr id="56" name="Straight Arrow Connector 55"/>
          <p:cNvCxnSpPr>
            <a:cxnSpLocks/>
            <a:stCxn id="66" idx="3"/>
            <a:endCxn id="43" idx="1"/>
          </p:cNvCxnSpPr>
          <p:nvPr/>
        </p:nvCxnSpPr>
        <p:spPr>
          <a:xfrm>
            <a:off x="5427687" y="3872653"/>
            <a:ext cx="950022" cy="1437981"/>
          </a:xfrm>
          <a:prstGeom prst="straightConnector1">
            <a:avLst/>
          </a:prstGeom>
          <a:ln w="3175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66" idx="3"/>
            <a:endCxn id="32" idx="1"/>
          </p:cNvCxnSpPr>
          <p:nvPr/>
        </p:nvCxnSpPr>
        <p:spPr>
          <a:xfrm flipV="1">
            <a:off x="5427687" y="1971685"/>
            <a:ext cx="945404" cy="1900968"/>
          </a:xfrm>
          <a:prstGeom prst="straightConnector1">
            <a:avLst/>
          </a:prstGeom>
          <a:ln w="3175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564628" y="5140889"/>
            <a:ext cx="3789954" cy="11766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tx1"/>
                </a:solidFill>
              </a:rPr>
              <a:t>Nimble Adapter development through Data Mapping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G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tx1"/>
                </a:solidFill>
              </a:rPr>
              <a:t>Any Type, Any Format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tx1"/>
                </a:solidFill>
              </a:rPr>
              <a:t>Real-Time, Batch Processing,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tx1"/>
                </a:solidFill>
              </a:rPr>
              <a:t>SOAP, JSON, Excel, …</a:t>
            </a:r>
          </a:p>
        </p:txBody>
      </p:sp>
    </p:spTree>
    <p:extLst>
      <p:ext uri="{BB962C8B-B14F-4D97-AF65-F5344CB8AC3E}">
        <p14:creationId xmlns:p14="http://schemas.microsoft.com/office/powerpoint/2010/main" val="291817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38440</TotalTime>
  <Words>1159</Words>
  <Application>Microsoft Macintosh PowerPoint</Application>
  <PresentationFormat>On-screen Show (4:3)</PresentationFormat>
  <Paragraphs>235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Palo Alto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Patterson</dc:creator>
  <cp:lastModifiedBy>Susan He</cp:lastModifiedBy>
  <cp:revision>475</cp:revision>
  <dcterms:created xsi:type="dcterms:W3CDTF">2015-04-16T20:12:37Z</dcterms:created>
  <dcterms:modified xsi:type="dcterms:W3CDTF">2017-06-26T15:06:02Z</dcterms:modified>
</cp:coreProperties>
</file>