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5" r:id="rId3"/>
    <p:sldId id="342" r:id="rId4"/>
    <p:sldId id="320" r:id="rId5"/>
    <p:sldId id="322" r:id="rId6"/>
    <p:sldId id="323" r:id="rId7"/>
    <p:sldId id="330" r:id="rId8"/>
    <p:sldId id="386" r:id="rId9"/>
    <p:sldId id="366" r:id="rId10"/>
    <p:sldId id="328" r:id="rId11"/>
    <p:sldId id="384" r:id="rId12"/>
    <p:sldId id="382" r:id="rId13"/>
    <p:sldId id="301" r:id="rId1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D50"/>
    <a:srgbClr val="FFD745"/>
    <a:srgbClr val="008496"/>
    <a:srgbClr val="F5C439"/>
    <a:srgbClr val="E87722"/>
    <a:srgbClr val="E4E4E4"/>
    <a:srgbClr val="D3D3D3"/>
    <a:srgbClr val="DDC95A"/>
    <a:srgbClr val="D5BC4F"/>
    <a:srgbClr val="C36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637" autoAdjust="0"/>
  </p:normalViewPr>
  <p:slideViewPr>
    <p:cSldViewPr>
      <p:cViewPr varScale="1">
        <p:scale>
          <a:sx n="108" d="100"/>
          <a:sy n="108" d="100"/>
        </p:scale>
        <p:origin x="-6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9CAB869E-320A-4A3E-B3A4-E041F735A641}" type="datetimeFigureOut">
              <a:rPr lang="en-US" smtClean="0"/>
              <a:t>06/27/2017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3A181C50-B57C-4948-9A88-A83DF365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1C50-B57C-4948-9A88-A83DF365E0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7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757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757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757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5908" y="1238975"/>
            <a:ext cx="7960182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9516" y="1280170"/>
            <a:ext cx="9812967" cy="379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69129" y="6458164"/>
            <a:ext cx="15494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86868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hdphoto" Target="../media/hdphoto8.wdp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9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46" y="304800"/>
            <a:ext cx="11593002" cy="527945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87514" y="6253557"/>
            <a:ext cx="278765" cy="299720"/>
          </a:xfrm>
          <a:custGeom>
            <a:avLst/>
            <a:gdLst/>
            <a:ahLst/>
            <a:cxnLst/>
            <a:rect l="l" t="t" r="r" b="b"/>
            <a:pathLst>
              <a:path w="278765" h="299720">
                <a:moveTo>
                  <a:pt x="147027" y="0"/>
                </a:moveTo>
                <a:lnTo>
                  <a:pt x="101876" y="6680"/>
                </a:lnTo>
                <a:lnTo>
                  <a:pt x="61680" y="26035"/>
                </a:lnTo>
                <a:lnTo>
                  <a:pt x="29358" y="57036"/>
                </a:lnTo>
                <a:lnTo>
                  <a:pt x="7825" y="98654"/>
                </a:lnTo>
                <a:lnTo>
                  <a:pt x="0" y="149860"/>
                </a:lnTo>
                <a:lnTo>
                  <a:pt x="7485" y="201018"/>
                </a:lnTo>
                <a:lnTo>
                  <a:pt x="28192" y="242534"/>
                </a:lnTo>
                <a:lnTo>
                  <a:pt x="59494" y="273417"/>
                </a:lnTo>
                <a:lnTo>
                  <a:pt x="98766" y="292674"/>
                </a:lnTo>
                <a:lnTo>
                  <a:pt x="143383" y="299313"/>
                </a:lnTo>
                <a:lnTo>
                  <a:pt x="173066" y="295969"/>
                </a:lnTo>
                <a:lnTo>
                  <a:pt x="197092" y="287156"/>
                </a:lnTo>
                <a:lnTo>
                  <a:pt x="215425" y="274699"/>
                </a:lnTo>
                <a:lnTo>
                  <a:pt x="228028" y="260426"/>
                </a:lnTo>
                <a:lnTo>
                  <a:pt x="277037" y="260426"/>
                </a:lnTo>
                <a:lnTo>
                  <a:pt x="277037" y="248272"/>
                </a:lnTo>
                <a:lnTo>
                  <a:pt x="147434" y="248272"/>
                </a:lnTo>
                <a:lnTo>
                  <a:pt x="112925" y="242007"/>
                </a:lnTo>
                <a:lnTo>
                  <a:pt x="83996" y="223364"/>
                </a:lnTo>
                <a:lnTo>
                  <a:pt x="64104" y="192572"/>
                </a:lnTo>
                <a:lnTo>
                  <a:pt x="56705" y="149860"/>
                </a:lnTo>
                <a:lnTo>
                  <a:pt x="64722" y="105900"/>
                </a:lnTo>
                <a:lnTo>
                  <a:pt x="85612" y="75536"/>
                </a:lnTo>
                <a:lnTo>
                  <a:pt x="114628" y="57930"/>
                </a:lnTo>
                <a:lnTo>
                  <a:pt x="147027" y="52247"/>
                </a:lnTo>
                <a:lnTo>
                  <a:pt x="258924" y="52247"/>
                </a:lnTo>
                <a:lnTo>
                  <a:pt x="235572" y="27590"/>
                </a:lnTo>
                <a:lnTo>
                  <a:pt x="197319" y="7587"/>
                </a:lnTo>
                <a:lnTo>
                  <a:pt x="147027" y="0"/>
                </a:lnTo>
                <a:close/>
              </a:path>
              <a:path w="278765" h="299720">
                <a:moveTo>
                  <a:pt x="277037" y="260426"/>
                </a:moveTo>
                <a:lnTo>
                  <a:pt x="228028" y="260426"/>
                </a:lnTo>
                <a:lnTo>
                  <a:pt x="231673" y="293230"/>
                </a:lnTo>
                <a:lnTo>
                  <a:pt x="277037" y="293230"/>
                </a:lnTo>
                <a:lnTo>
                  <a:pt x="277037" y="260426"/>
                </a:lnTo>
                <a:close/>
              </a:path>
              <a:path w="278765" h="299720">
                <a:moveTo>
                  <a:pt x="277037" y="143776"/>
                </a:moveTo>
                <a:lnTo>
                  <a:pt x="133654" y="143776"/>
                </a:lnTo>
                <a:lnTo>
                  <a:pt x="133654" y="192392"/>
                </a:lnTo>
                <a:lnTo>
                  <a:pt x="224383" y="192392"/>
                </a:lnTo>
                <a:lnTo>
                  <a:pt x="218453" y="209658"/>
                </a:lnTo>
                <a:lnTo>
                  <a:pt x="204587" y="227918"/>
                </a:lnTo>
                <a:lnTo>
                  <a:pt x="181381" y="242386"/>
                </a:lnTo>
                <a:lnTo>
                  <a:pt x="147434" y="248272"/>
                </a:lnTo>
                <a:lnTo>
                  <a:pt x="277037" y="248272"/>
                </a:lnTo>
                <a:lnTo>
                  <a:pt x="277037" y="143776"/>
                </a:lnTo>
                <a:close/>
              </a:path>
              <a:path w="278765" h="299720">
                <a:moveTo>
                  <a:pt x="258924" y="52247"/>
                </a:moveTo>
                <a:lnTo>
                  <a:pt x="147027" y="52247"/>
                </a:lnTo>
                <a:lnTo>
                  <a:pt x="177800" y="57266"/>
                </a:lnTo>
                <a:lnTo>
                  <a:pt x="200639" y="70219"/>
                </a:lnTo>
                <a:lnTo>
                  <a:pt x="216113" y="87957"/>
                </a:lnTo>
                <a:lnTo>
                  <a:pt x="224790" y="107327"/>
                </a:lnTo>
                <a:lnTo>
                  <a:pt x="278244" y="88290"/>
                </a:lnTo>
                <a:lnTo>
                  <a:pt x="262356" y="55871"/>
                </a:lnTo>
                <a:lnTo>
                  <a:pt x="258924" y="52247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886" y="6341443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05" y="0"/>
                </a:moveTo>
                <a:lnTo>
                  <a:pt x="61164" y="7448"/>
                </a:lnTo>
                <a:lnTo>
                  <a:pt x="29867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4" y="149909"/>
                </a:lnTo>
                <a:lnTo>
                  <a:pt x="30932" y="183372"/>
                </a:lnTo>
                <a:lnTo>
                  <a:pt x="63731" y="204228"/>
                </a:lnTo>
                <a:lnTo>
                  <a:pt x="102870" y="211416"/>
                </a:lnTo>
                <a:lnTo>
                  <a:pt x="136296" y="206386"/>
                </a:lnTo>
                <a:lnTo>
                  <a:pt x="162812" y="192736"/>
                </a:lnTo>
                <a:lnTo>
                  <a:pt x="182038" y="172631"/>
                </a:lnTo>
                <a:lnTo>
                  <a:pt x="185535" y="165252"/>
                </a:lnTo>
                <a:lnTo>
                  <a:pt x="103276" y="165252"/>
                </a:lnTo>
                <a:lnTo>
                  <a:pt x="84321" y="161866"/>
                </a:lnTo>
                <a:lnTo>
                  <a:pt x="68595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18" y="119887"/>
                </a:lnTo>
                <a:lnTo>
                  <a:pt x="195618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4" y="83032"/>
                </a:lnTo>
                <a:lnTo>
                  <a:pt x="54267" y="83032"/>
                </a:lnTo>
                <a:lnTo>
                  <a:pt x="57813" y="69199"/>
                </a:lnTo>
                <a:lnTo>
                  <a:pt x="66522" y="56546"/>
                </a:lnTo>
                <a:lnTo>
                  <a:pt x="80241" y="47313"/>
                </a:lnTo>
                <a:lnTo>
                  <a:pt x="98818" y="43738"/>
                </a:lnTo>
                <a:lnTo>
                  <a:pt x="179912" y="43738"/>
                </a:lnTo>
                <a:lnTo>
                  <a:pt x="170307" y="27646"/>
                </a:lnTo>
                <a:lnTo>
                  <a:pt x="139359" y="7139"/>
                </a:lnTo>
                <a:lnTo>
                  <a:pt x="98005" y="0"/>
                </a:lnTo>
                <a:close/>
              </a:path>
              <a:path w="196850" h="211454">
                <a:moveTo>
                  <a:pt x="148640" y="134873"/>
                </a:moveTo>
                <a:lnTo>
                  <a:pt x="142345" y="147137"/>
                </a:lnTo>
                <a:lnTo>
                  <a:pt x="132940" y="156744"/>
                </a:lnTo>
                <a:lnTo>
                  <a:pt x="120044" y="163011"/>
                </a:lnTo>
                <a:lnTo>
                  <a:pt x="103276" y="165252"/>
                </a:lnTo>
                <a:lnTo>
                  <a:pt x="185535" y="165252"/>
                </a:lnTo>
                <a:lnTo>
                  <a:pt x="193598" y="148234"/>
                </a:lnTo>
                <a:lnTo>
                  <a:pt x="148640" y="134873"/>
                </a:lnTo>
                <a:close/>
              </a:path>
              <a:path w="196850" h="211454">
                <a:moveTo>
                  <a:pt x="179912" y="43738"/>
                </a:moveTo>
                <a:lnTo>
                  <a:pt x="98818" y="43738"/>
                </a:lnTo>
                <a:lnTo>
                  <a:pt x="118654" y="47088"/>
                </a:lnTo>
                <a:lnTo>
                  <a:pt x="132338" y="55946"/>
                </a:lnTo>
                <a:lnTo>
                  <a:pt x="140400" y="68524"/>
                </a:lnTo>
                <a:lnTo>
                  <a:pt x="143370" y="83032"/>
                </a:lnTo>
                <a:lnTo>
                  <a:pt x="193274" y="83032"/>
                </a:lnTo>
                <a:lnTo>
                  <a:pt x="189710" y="60152"/>
                </a:lnTo>
                <a:lnTo>
                  <a:pt x="179912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813" y="6287994"/>
            <a:ext cx="130175" cy="261620"/>
          </a:xfrm>
          <a:custGeom>
            <a:avLst/>
            <a:gdLst/>
            <a:ahLst/>
            <a:cxnLst/>
            <a:rect l="l" t="t" r="r" b="b"/>
            <a:pathLst>
              <a:path w="130175" h="261620">
                <a:moveTo>
                  <a:pt x="89509" y="107327"/>
                </a:moveTo>
                <a:lnTo>
                  <a:pt x="36055" y="107327"/>
                </a:lnTo>
                <a:lnTo>
                  <a:pt x="36055" y="200063"/>
                </a:lnTo>
                <a:lnTo>
                  <a:pt x="40459" y="225917"/>
                </a:lnTo>
                <a:lnTo>
                  <a:pt x="53063" y="245278"/>
                </a:lnTo>
                <a:lnTo>
                  <a:pt x="72959" y="257423"/>
                </a:lnTo>
                <a:lnTo>
                  <a:pt x="99237" y="261632"/>
                </a:lnTo>
                <a:lnTo>
                  <a:pt x="109959" y="261156"/>
                </a:lnTo>
                <a:lnTo>
                  <a:pt x="118521" y="259957"/>
                </a:lnTo>
                <a:lnTo>
                  <a:pt x="125032" y="258380"/>
                </a:lnTo>
                <a:lnTo>
                  <a:pt x="129603" y="256768"/>
                </a:lnTo>
                <a:lnTo>
                  <a:pt x="129603" y="213829"/>
                </a:lnTo>
                <a:lnTo>
                  <a:pt x="113004" y="213829"/>
                </a:lnTo>
                <a:lnTo>
                  <a:pt x="102839" y="212672"/>
                </a:lnTo>
                <a:lnTo>
                  <a:pt x="95484" y="208821"/>
                </a:lnTo>
                <a:lnTo>
                  <a:pt x="91016" y="201705"/>
                </a:lnTo>
                <a:lnTo>
                  <a:pt x="89509" y="190753"/>
                </a:lnTo>
                <a:lnTo>
                  <a:pt x="89509" y="107327"/>
                </a:lnTo>
                <a:close/>
              </a:path>
              <a:path w="130175" h="261620">
                <a:moveTo>
                  <a:pt x="129603" y="212216"/>
                </a:moveTo>
                <a:lnTo>
                  <a:pt x="126771" y="213029"/>
                </a:lnTo>
                <a:lnTo>
                  <a:pt x="119481" y="213829"/>
                </a:lnTo>
                <a:lnTo>
                  <a:pt x="129603" y="213829"/>
                </a:lnTo>
                <a:lnTo>
                  <a:pt x="129603" y="212216"/>
                </a:lnTo>
                <a:close/>
              </a:path>
              <a:path w="130175" h="261620">
                <a:moveTo>
                  <a:pt x="129603" y="59524"/>
                </a:moveTo>
                <a:lnTo>
                  <a:pt x="0" y="59524"/>
                </a:lnTo>
                <a:lnTo>
                  <a:pt x="0" y="107327"/>
                </a:lnTo>
                <a:lnTo>
                  <a:pt x="129603" y="107327"/>
                </a:lnTo>
                <a:lnTo>
                  <a:pt x="129603" y="59524"/>
                </a:lnTo>
                <a:close/>
              </a:path>
              <a:path w="130175" h="261620">
                <a:moveTo>
                  <a:pt x="89509" y="0"/>
                </a:moveTo>
                <a:lnTo>
                  <a:pt x="40906" y="0"/>
                </a:lnTo>
                <a:lnTo>
                  <a:pt x="40906" y="27939"/>
                </a:lnTo>
                <a:lnTo>
                  <a:pt x="39059" y="40392"/>
                </a:lnTo>
                <a:lnTo>
                  <a:pt x="33416" y="50414"/>
                </a:lnTo>
                <a:lnTo>
                  <a:pt x="23825" y="57095"/>
                </a:lnTo>
                <a:lnTo>
                  <a:pt x="10134" y="59524"/>
                </a:lnTo>
                <a:lnTo>
                  <a:pt x="89509" y="59524"/>
                </a:lnTo>
                <a:lnTo>
                  <a:pt x="8950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8139" y="6345905"/>
            <a:ext cx="121920" cy="201295"/>
          </a:xfrm>
          <a:custGeom>
            <a:avLst/>
            <a:gdLst/>
            <a:ahLst/>
            <a:cxnLst/>
            <a:rect l="l" t="t" r="r" b="b"/>
            <a:pathLst>
              <a:path w="121919" h="201295">
                <a:moveTo>
                  <a:pt x="52247" y="1612"/>
                </a:moveTo>
                <a:lnTo>
                  <a:pt x="0" y="1612"/>
                </a:lnTo>
                <a:lnTo>
                  <a:pt x="0" y="200875"/>
                </a:lnTo>
                <a:lnTo>
                  <a:pt x="53860" y="200875"/>
                </a:lnTo>
                <a:lnTo>
                  <a:pt x="53860" y="109753"/>
                </a:lnTo>
                <a:lnTo>
                  <a:pt x="58025" y="82847"/>
                </a:lnTo>
                <a:lnTo>
                  <a:pt x="69253" y="65506"/>
                </a:lnTo>
                <a:lnTo>
                  <a:pt x="85643" y="56214"/>
                </a:lnTo>
                <a:lnTo>
                  <a:pt x="105295" y="53454"/>
                </a:lnTo>
                <a:lnTo>
                  <a:pt x="121500" y="53454"/>
                </a:lnTo>
                <a:lnTo>
                  <a:pt x="121500" y="31178"/>
                </a:lnTo>
                <a:lnTo>
                  <a:pt x="52247" y="31178"/>
                </a:lnTo>
                <a:lnTo>
                  <a:pt x="52247" y="1612"/>
                </a:lnTo>
                <a:close/>
              </a:path>
              <a:path w="121919" h="201295">
                <a:moveTo>
                  <a:pt x="121500" y="53454"/>
                </a:moveTo>
                <a:lnTo>
                  <a:pt x="110159" y="53454"/>
                </a:lnTo>
                <a:lnTo>
                  <a:pt x="115417" y="53860"/>
                </a:lnTo>
                <a:lnTo>
                  <a:pt x="121500" y="55079"/>
                </a:lnTo>
                <a:lnTo>
                  <a:pt x="121500" y="53454"/>
                </a:lnTo>
                <a:close/>
              </a:path>
              <a:path w="121919" h="201295">
                <a:moveTo>
                  <a:pt x="113398" y="0"/>
                </a:moveTo>
                <a:lnTo>
                  <a:pt x="108940" y="0"/>
                </a:lnTo>
                <a:lnTo>
                  <a:pt x="94615" y="1169"/>
                </a:lnTo>
                <a:lnTo>
                  <a:pt x="78770" y="5716"/>
                </a:lnTo>
                <a:lnTo>
                  <a:pt x="63836" y="15200"/>
                </a:lnTo>
                <a:lnTo>
                  <a:pt x="52247" y="31178"/>
                </a:lnTo>
                <a:lnTo>
                  <a:pt x="121500" y="31178"/>
                </a:lnTo>
                <a:lnTo>
                  <a:pt x="121500" y="812"/>
                </a:lnTo>
                <a:lnTo>
                  <a:pt x="113398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9769" y="6341443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05" y="0"/>
                </a:moveTo>
                <a:lnTo>
                  <a:pt x="61164" y="7448"/>
                </a:lnTo>
                <a:lnTo>
                  <a:pt x="29867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4" y="149909"/>
                </a:lnTo>
                <a:lnTo>
                  <a:pt x="30932" y="183372"/>
                </a:lnTo>
                <a:lnTo>
                  <a:pt x="63731" y="204228"/>
                </a:lnTo>
                <a:lnTo>
                  <a:pt x="102870" y="211416"/>
                </a:lnTo>
                <a:lnTo>
                  <a:pt x="136296" y="206386"/>
                </a:lnTo>
                <a:lnTo>
                  <a:pt x="162812" y="192736"/>
                </a:lnTo>
                <a:lnTo>
                  <a:pt x="182038" y="172631"/>
                </a:lnTo>
                <a:lnTo>
                  <a:pt x="185535" y="165252"/>
                </a:lnTo>
                <a:lnTo>
                  <a:pt x="103276" y="165252"/>
                </a:lnTo>
                <a:lnTo>
                  <a:pt x="84321" y="161866"/>
                </a:lnTo>
                <a:lnTo>
                  <a:pt x="68595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18" y="119887"/>
                </a:lnTo>
                <a:lnTo>
                  <a:pt x="195618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4" y="83032"/>
                </a:lnTo>
                <a:lnTo>
                  <a:pt x="54267" y="83032"/>
                </a:lnTo>
                <a:lnTo>
                  <a:pt x="57813" y="69199"/>
                </a:lnTo>
                <a:lnTo>
                  <a:pt x="66522" y="56546"/>
                </a:lnTo>
                <a:lnTo>
                  <a:pt x="80241" y="47313"/>
                </a:lnTo>
                <a:lnTo>
                  <a:pt x="98818" y="43738"/>
                </a:lnTo>
                <a:lnTo>
                  <a:pt x="179912" y="43738"/>
                </a:lnTo>
                <a:lnTo>
                  <a:pt x="170307" y="27646"/>
                </a:lnTo>
                <a:lnTo>
                  <a:pt x="139359" y="7139"/>
                </a:lnTo>
                <a:lnTo>
                  <a:pt x="98005" y="0"/>
                </a:lnTo>
                <a:close/>
              </a:path>
              <a:path w="196850" h="211454">
                <a:moveTo>
                  <a:pt x="148640" y="134873"/>
                </a:moveTo>
                <a:lnTo>
                  <a:pt x="142345" y="147137"/>
                </a:lnTo>
                <a:lnTo>
                  <a:pt x="132940" y="156744"/>
                </a:lnTo>
                <a:lnTo>
                  <a:pt x="120044" y="163011"/>
                </a:lnTo>
                <a:lnTo>
                  <a:pt x="103276" y="165252"/>
                </a:lnTo>
                <a:lnTo>
                  <a:pt x="185535" y="165252"/>
                </a:lnTo>
                <a:lnTo>
                  <a:pt x="193598" y="148234"/>
                </a:lnTo>
                <a:lnTo>
                  <a:pt x="148640" y="134873"/>
                </a:lnTo>
                <a:close/>
              </a:path>
              <a:path w="196850" h="211454">
                <a:moveTo>
                  <a:pt x="179912" y="43738"/>
                </a:moveTo>
                <a:lnTo>
                  <a:pt x="98818" y="43738"/>
                </a:lnTo>
                <a:lnTo>
                  <a:pt x="118654" y="47088"/>
                </a:lnTo>
                <a:lnTo>
                  <a:pt x="132338" y="55946"/>
                </a:lnTo>
                <a:lnTo>
                  <a:pt x="140400" y="68524"/>
                </a:lnTo>
                <a:lnTo>
                  <a:pt x="143370" y="83032"/>
                </a:lnTo>
                <a:lnTo>
                  <a:pt x="193274" y="83032"/>
                </a:lnTo>
                <a:lnTo>
                  <a:pt x="189710" y="60152"/>
                </a:lnTo>
                <a:lnTo>
                  <a:pt x="179912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637" y="6341445"/>
            <a:ext cx="179070" cy="211454"/>
          </a:xfrm>
          <a:custGeom>
            <a:avLst/>
            <a:gdLst/>
            <a:ahLst/>
            <a:cxnLst/>
            <a:rect l="l" t="t" r="r" b="b"/>
            <a:pathLst>
              <a:path w="179069" h="211454">
                <a:moveTo>
                  <a:pt x="169260" y="43332"/>
                </a:moveTo>
                <a:lnTo>
                  <a:pt x="89916" y="43332"/>
                </a:lnTo>
                <a:lnTo>
                  <a:pt x="104737" y="45391"/>
                </a:lnTo>
                <a:lnTo>
                  <a:pt x="115230" y="50982"/>
                </a:lnTo>
                <a:lnTo>
                  <a:pt x="121469" y="59229"/>
                </a:lnTo>
                <a:lnTo>
                  <a:pt x="123532" y="69253"/>
                </a:lnTo>
                <a:lnTo>
                  <a:pt x="123532" y="76149"/>
                </a:lnTo>
                <a:lnTo>
                  <a:pt x="119888" y="81813"/>
                </a:lnTo>
                <a:lnTo>
                  <a:pt x="59537" y="90716"/>
                </a:lnTo>
                <a:lnTo>
                  <a:pt x="36224" y="97186"/>
                </a:lnTo>
                <a:lnTo>
                  <a:pt x="17314" y="109351"/>
                </a:lnTo>
                <a:lnTo>
                  <a:pt x="4632" y="127286"/>
                </a:lnTo>
                <a:lnTo>
                  <a:pt x="0" y="151066"/>
                </a:lnTo>
                <a:lnTo>
                  <a:pt x="4714" y="173591"/>
                </a:lnTo>
                <a:lnTo>
                  <a:pt x="18276" y="192735"/>
                </a:lnTo>
                <a:lnTo>
                  <a:pt x="39813" y="206030"/>
                </a:lnTo>
                <a:lnTo>
                  <a:pt x="68453" y="211010"/>
                </a:lnTo>
                <a:lnTo>
                  <a:pt x="88678" y="208612"/>
                </a:lnTo>
                <a:lnTo>
                  <a:pt x="105106" y="202152"/>
                </a:lnTo>
                <a:lnTo>
                  <a:pt x="117889" y="192729"/>
                </a:lnTo>
                <a:lnTo>
                  <a:pt x="127177" y="181444"/>
                </a:lnTo>
                <a:lnTo>
                  <a:pt x="176378" y="181444"/>
                </a:lnTo>
                <a:lnTo>
                  <a:pt x="176187" y="173748"/>
                </a:lnTo>
                <a:lnTo>
                  <a:pt x="176187" y="170916"/>
                </a:lnTo>
                <a:lnTo>
                  <a:pt x="79794" y="170916"/>
                </a:lnTo>
                <a:lnTo>
                  <a:pt x="68398" y="168960"/>
                </a:lnTo>
                <a:lnTo>
                  <a:pt x="60304" y="163777"/>
                </a:lnTo>
                <a:lnTo>
                  <a:pt x="55474" y="156391"/>
                </a:lnTo>
                <a:lnTo>
                  <a:pt x="53873" y="147828"/>
                </a:lnTo>
                <a:lnTo>
                  <a:pt x="55797" y="137695"/>
                </a:lnTo>
                <a:lnTo>
                  <a:pt x="61061" y="130259"/>
                </a:lnTo>
                <a:lnTo>
                  <a:pt x="68907" y="125330"/>
                </a:lnTo>
                <a:lnTo>
                  <a:pt x="78574" y="122720"/>
                </a:lnTo>
                <a:lnTo>
                  <a:pt x="123532" y="115836"/>
                </a:lnTo>
                <a:lnTo>
                  <a:pt x="176187" y="115836"/>
                </a:lnTo>
                <a:lnTo>
                  <a:pt x="176187" y="75742"/>
                </a:lnTo>
                <a:lnTo>
                  <a:pt x="171528" y="46988"/>
                </a:lnTo>
                <a:lnTo>
                  <a:pt x="169260" y="43332"/>
                </a:lnTo>
                <a:close/>
              </a:path>
              <a:path w="179069" h="211454">
                <a:moveTo>
                  <a:pt x="176378" y="181444"/>
                </a:moveTo>
                <a:lnTo>
                  <a:pt x="127177" y="181444"/>
                </a:lnTo>
                <a:lnTo>
                  <a:pt x="127177" y="189141"/>
                </a:lnTo>
                <a:lnTo>
                  <a:pt x="127990" y="200075"/>
                </a:lnTo>
                <a:lnTo>
                  <a:pt x="129209" y="205346"/>
                </a:lnTo>
                <a:lnTo>
                  <a:pt x="178612" y="205346"/>
                </a:lnTo>
                <a:lnTo>
                  <a:pt x="177724" y="198985"/>
                </a:lnTo>
                <a:lnTo>
                  <a:pt x="176947" y="190914"/>
                </a:lnTo>
                <a:lnTo>
                  <a:pt x="176396" y="182159"/>
                </a:lnTo>
                <a:lnTo>
                  <a:pt x="176378" y="181444"/>
                </a:lnTo>
                <a:close/>
              </a:path>
              <a:path w="179069" h="211454">
                <a:moveTo>
                  <a:pt x="176187" y="115836"/>
                </a:moveTo>
                <a:lnTo>
                  <a:pt x="123532" y="115836"/>
                </a:lnTo>
                <a:lnTo>
                  <a:pt x="123435" y="125330"/>
                </a:lnTo>
                <a:lnTo>
                  <a:pt x="119888" y="146822"/>
                </a:lnTo>
                <a:lnTo>
                  <a:pt x="110169" y="161043"/>
                </a:lnTo>
                <a:lnTo>
                  <a:pt x="96197" y="168657"/>
                </a:lnTo>
                <a:lnTo>
                  <a:pt x="79794" y="170916"/>
                </a:lnTo>
                <a:lnTo>
                  <a:pt x="176187" y="170916"/>
                </a:lnTo>
                <a:lnTo>
                  <a:pt x="176187" y="115836"/>
                </a:lnTo>
                <a:close/>
              </a:path>
              <a:path w="179069" h="211454">
                <a:moveTo>
                  <a:pt x="89509" y="0"/>
                </a:moveTo>
                <a:lnTo>
                  <a:pt x="54061" y="5867"/>
                </a:lnTo>
                <a:lnTo>
                  <a:pt x="27949" y="21113"/>
                </a:lnTo>
                <a:lnTo>
                  <a:pt x="11253" y="42208"/>
                </a:lnTo>
                <a:lnTo>
                  <a:pt x="4051" y="65620"/>
                </a:lnTo>
                <a:lnTo>
                  <a:pt x="51841" y="75742"/>
                </a:lnTo>
                <a:lnTo>
                  <a:pt x="55172" y="63333"/>
                </a:lnTo>
                <a:lnTo>
                  <a:pt x="62677" y="53008"/>
                </a:lnTo>
                <a:lnTo>
                  <a:pt x="74283" y="45948"/>
                </a:lnTo>
                <a:lnTo>
                  <a:pt x="89916" y="43332"/>
                </a:lnTo>
                <a:lnTo>
                  <a:pt x="169260" y="43332"/>
                </a:lnTo>
                <a:lnTo>
                  <a:pt x="156541" y="22831"/>
                </a:lnTo>
                <a:lnTo>
                  <a:pt x="129708" y="6194"/>
                </a:lnTo>
                <a:lnTo>
                  <a:pt x="8950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9357" y="6253556"/>
            <a:ext cx="207010" cy="298450"/>
          </a:xfrm>
          <a:custGeom>
            <a:avLst/>
            <a:gdLst/>
            <a:ahLst/>
            <a:cxnLst/>
            <a:rect l="l" t="t" r="r" b="b"/>
            <a:pathLst>
              <a:path w="207010" h="298450">
                <a:moveTo>
                  <a:pt x="95580" y="89103"/>
                </a:moveTo>
                <a:lnTo>
                  <a:pt x="56894" y="97164"/>
                </a:lnTo>
                <a:lnTo>
                  <a:pt x="26677" y="119273"/>
                </a:lnTo>
                <a:lnTo>
                  <a:pt x="7017" y="152320"/>
                </a:lnTo>
                <a:lnTo>
                  <a:pt x="0" y="193192"/>
                </a:lnTo>
                <a:lnTo>
                  <a:pt x="7214" y="235043"/>
                </a:lnTo>
                <a:lnTo>
                  <a:pt x="27338" y="268274"/>
                </a:lnTo>
                <a:lnTo>
                  <a:pt x="58094" y="290190"/>
                </a:lnTo>
                <a:lnTo>
                  <a:pt x="97205" y="298094"/>
                </a:lnTo>
                <a:lnTo>
                  <a:pt x="115958" y="295948"/>
                </a:lnTo>
                <a:lnTo>
                  <a:pt x="131829" y="290044"/>
                </a:lnTo>
                <a:lnTo>
                  <a:pt x="144361" y="281179"/>
                </a:lnTo>
                <a:lnTo>
                  <a:pt x="153098" y="270154"/>
                </a:lnTo>
                <a:lnTo>
                  <a:pt x="205182" y="270154"/>
                </a:lnTo>
                <a:lnTo>
                  <a:pt x="205077" y="267316"/>
                </a:lnTo>
                <a:lnTo>
                  <a:pt x="204939" y="257187"/>
                </a:lnTo>
                <a:lnTo>
                  <a:pt x="204939" y="249897"/>
                </a:lnTo>
                <a:lnTo>
                  <a:pt x="103682" y="249897"/>
                </a:lnTo>
                <a:lnTo>
                  <a:pt x="83994" y="246044"/>
                </a:lnTo>
                <a:lnTo>
                  <a:pt x="68345" y="234913"/>
                </a:lnTo>
                <a:lnTo>
                  <a:pt x="58002" y="217092"/>
                </a:lnTo>
                <a:lnTo>
                  <a:pt x="54267" y="193192"/>
                </a:lnTo>
                <a:lnTo>
                  <a:pt x="58114" y="169425"/>
                </a:lnTo>
                <a:lnTo>
                  <a:pt x="68645" y="151882"/>
                </a:lnTo>
                <a:lnTo>
                  <a:pt x="84340" y="141021"/>
                </a:lnTo>
                <a:lnTo>
                  <a:pt x="103682" y="137299"/>
                </a:lnTo>
                <a:lnTo>
                  <a:pt x="204939" y="137299"/>
                </a:lnTo>
                <a:lnTo>
                  <a:pt x="204939" y="113804"/>
                </a:lnTo>
                <a:lnTo>
                  <a:pt x="151879" y="113804"/>
                </a:lnTo>
                <a:lnTo>
                  <a:pt x="145529" y="105503"/>
                </a:lnTo>
                <a:lnTo>
                  <a:pt x="134512" y="97505"/>
                </a:lnTo>
                <a:lnTo>
                  <a:pt x="118103" y="91482"/>
                </a:lnTo>
                <a:lnTo>
                  <a:pt x="95580" y="89103"/>
                </a:lnTo>
                <a:close/>
              </a:path>
              <a:path w="207010" h="298450">
                <a:moveTo>
                  <a:pt x="205182" y="270154"/>
                </a:moveTo>
                <a:lnTo>
                  <a:pt x="153098" y="270154"/>
                </a:lnTo>
                <a:lnTo>
                  <a:pt x="153098" y="279463"/>
                </a:lnTo>
                <a:lnTo>
                  <a:pt x="154305" y="289178"/>
                </a:lnTo>
                <a:lnTo>
                  <a:pt x="155117" y="293230"/>
                </a:lnTo>
                <a:lnTo>
                  <a:pt x="206552" y="293230"/>
                </a:lnTo>
                <a:lnTo>
                  <a:pt x="205957" y="286059"/>
                </a:lnTo>
                <a:lnTo>
                  <a:pt x="205441" y="277180"/>
                </a:lnTo>
                <a:lnTo>
                  <a:pt x="205182" y="270154"/>
                </a:lnTo>
                <a:close/>
              </a:path>
              <a:path w="207010" h="298450">
                <a:moveTo>
                  <a:pt x="204939" y="137299"/>
                </a:moveTo>
                <a:lnTo>
                  <a:pt x="103682" y="137299"/>
                </a:lnTo>
                <a:lnTo>
                  <a:pt x="122954" y="140956"/>
                </a:lnTo>
                <a:lnTo>
                  <a:pt x="138506" y="151674"/>
                </a:lnTo>
                <a:lnTo>
                  <a:pt x="148895" y="169076"/>
                </a:lnTo>
                <a:lnTo>
                  <a:pt x="152679" y="192785"/>
                </a:lnTo>
                <a:lnTo>
                  <a:pt x="148895" y="216920"/>
                </a:lnTo>
                <a:lnTo>
                  <a:pt x="138506" y="234862"/>
                </a:lnTo>
                <a:lnTo>
                  <a:pt x="122954" y="246044"/>
                </a:lnTo>
                <a:lnTo>
                  <a:pt x="103682" y="249897"/>
                </a:lnTo>
                <a:lnTo>
                  <a:pt x="204939" y="249897"/>
                </a:lnTo>
                <a:lnTo>
                  <a:pt x="204939" y="137299"/>
                </a:lnTo>
                <a:close/>
              </a:path>
              <a:path w="207010" h="298450">
                <a:moveTo>
                  <a:pt x="204939" y="0"/>
                </a:moveTo>
                <a:lnTo>
                  <a:pt x="151879" y="0"/>
                </a:lnTo>
                <a:lnTo>
                  <a:pt x="151879" y="113804"/>
                </a:lnTo>
                <a:lnTo>
                  <a:pt x="204939" y="113804"/>
                </a:lnTo>
                <a:lnTo>
                  <a:pt x="20493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5759" y="6347518"/>
            <a:ext cx="220345" cy="278130"/>
          </a:xfrm>
          <a:custGeom>
            <a:avLst/>
            <a:gdLst/>
            <a:ahLst/>
            <a:cxnLst/>
            <a:rect l="l" t="t" r="r" b="b"/>
            <a:pathLst>
              <a:path w="220344" h="278129">
                <a:moveTo>
                  <a:pt x="60350" y="0"/>
                </a:moveTo>
                <a:lnTo>
                  <a:pt x="0" y="0"/>
                </a:lnTo>
                <a:lnTo>
                  <a:pt x="84645" y="174155"/>
                </a:lnTo>
                <a:lnTo>
                  <a:pt x="37668" y="277837"/>
                </a:lnTo>
                <a:lnTo>
                  <a:pt x="94780" y="277837"/>
                </a:lnTo>
                <a:lnTo>
                  <a:pt x="167383" y="116649"/>
                </a:lnTo>
                <a:lnTo>
                  <a:pt x="113411" y="116649"/>
                </a:lnTo>
                <a:lnTo>
                  <a:pt x="60350" y="0"/>
                </a:lnTo>
                <a:close/>
              </a:path>
              <a:path w="220344" h="278129">
                <a:moveTo>
                  <a:pt x="219925" y="0"/>
                </a:moveTo>
                <a:lnTo>
                  <a:pt x="162407" y="0"/>
                </a:lnTo>
                <a:lnTo>
                  <a:pt x="113411" y="116649"/>
                </a:lnTo>
                <a:lnTo>
                  <a:pt x="167383" y="116649"/>
                </a:lnTo>
                <a:lnTo>
                  <a:pt x="219925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3574" y="6287994"/>
            <a:ext cx="130175" cy="261620"/>
          </a:xfrm>
          <a:custGeom>
            <a:avLst/>
            <a:gdLst/>
            <a:ahLst/>
            <a:cxnLst/>
            <a:rect l="l" t="t" r="r" b="b"/>
            <a:pathLst>
              <a:path w="130175" h="261620">
                <a:moveTo>
                  <a:pt x="89509" y="107327"/>
                </a:moveTo>
                <a:lnTo>
                  <a:pt x="36055" y="107327"/>
                </a:lnTo>
                <a:lnTo>
                  <a:pt x="36055" y="200063"/>
                </a:lnTo>
                <a:lnTo>
                  <a:pt x="40459" y="225917"/>
                </a:lnTo>
                <a:lnTo>
                  <a:pt x="53063" y="245278"/>
                </a:lnTo>
                <a:lnTo>
                  <a:pt x="72959" y="257423"/>
                </a:lnTo>
                <a:lnTo>
                  <a:pt x="99237" y="261632"/>
                </a:lnTo>
                <a:lnTo>
                  <a:pt x="109959" y="261156"/>
                </a:lnTo>
                <a:lnTo>
                  <a:pt x="118521" y="259957"/>
                </a:lnTo>
                <a:lnTo>
                  <a:pt x="125032" y="258380"/>
                </a:lnTo>
                <a:lnTo>
                  <a:pt x="129603" y="256768"/>
                </a:lnTo>
                <a:lnTo>
                  <a:pt x="129603" y="213829"/>
                </a:lnTo>
                <a:lnTo>
                  <a:pt x="113004" y="213829"/>
                </a:lnTo>
                <a:lnTo>
                  <a:pt x="102839" y="212672"/>
                </a:lnTo>
                <a:lnTo>
                  <a:pt x="95484" y="208821"/>
                </a:lnTo>
                <a:lnTo>
                  <a:pt x="91016" y="201705"/>
                </a:lnTo>
                <a:lnTo>
                  <a:pt x="89509" y="190753"/>
                </a:lnTo>
                <a:lnTo>
                  <a:pt x="89509" y="107327"/>
                </a:lnTo>
                <a:close/>
              </a:path>
              <a:path w="130175" h="261620">
                <a:moveTo>
                  <a:pt x="129603" y="212216"/>
                </a:moveTo>
                <a:lnTo>
                  <a:pt x="126771" y="213029"/>
                </a:lnTo>
                <a:lnTo>
                  <a:pt x="119481" y="213829"/>
                </a:lnTo>
                <a:lnTo>
                  <a:pt x="129603" y="213829"/>
                </a:lnTo>
                <a:lnTo>
                  <a:pt x="129603" y="212216"/>
                </a:lnTo>
                <a:close/>
              </a:path>
              <a:path w="130175" h="261620">
                <a:moveTo>
                  <a:pt x="129603" y="59524"/>
                </a:moveTo>
                <a:lnTo>
                  <a:pt x="0" y="59524"/>
                </a:lnTo>
                <a:lnTo>
                  <a:pt x="0" y="107327"/>
                </a:lnTo>
                <a:lnTo>
                  <a:pt x="129603" y="107327"/>
                </a:lnTo>
                <a:lnTo>
                  <a:pt x="129603" y="59524"/>
                </a:lnTo>
                <a:close/>
              </a:path>
              <a:path w="130175" h="261620">
                <a:moveTo>
                  <a:pt x="89509" y="0"/>
                </a:moveTo>
                <a:lnTo>
                  <a:pt x="40906" y="0"/>
                </a:lnTo>
                <a:lnTo>
                  <a:pt x="40906" y="27939"/>
                </a:lnTo>
                <a:lnTo>
                  <a:pt x="39059" y="40392"/>
                </a:lnTo>
                <a:lnTo>
                  <a:pt x="33416" y="50414"/>
                </a:lnTo>
                <a:lnTo>
                  <a:pt x="23825" y="57095"/>
                </a:lnTo>
                <a:lnTo>
                  <a:pt x="10134" y="59524"/>
                </a:lnTo>
                <a:lnTo>
                  <a:pt x="89509" y="59524"/>
                </a:lnTo>
                <a:lnTo>
                  <a:pt x="8950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1001" y="6341445"/>
            <a:ext cx="209550" cy="211454"/>
          </a:xfrm>
          <a:custGeom>
            <a:avLst/>
            <a:gdLst/>
            <a:ahLst/>
            <a:cxnLst/>
            <a:rect l="l" t="t" r="r" b="b"/>
            <a:pathLst>
              <a:path w="209550" h="211454">
                <a:moveTo>
                  <a:pt x="104495" y="0"/>
                </a:moveTo>
                <a:lnTo>
                  <a:pt x="63050" y="7859"/>
                </a:lnTo>
                <a:lnTo>
                  <a:pt x="29921" y="29768"/>
                </a:lnTo>
                <a:lnTo>
                  <a:pt x="7952" y="63236"/>
                </a:lnTo>
                <a:lnTo>
                  <a:pt x="0" y="105714"/>
                </a:lnTo>
                <a:lnTo>
                  <a:pt x="7954" y="148028"/>
                </a:lnTo>
                <a:lnTo>
                  <a:pt x="29921" y="181497"/>
                </a:lnTo>
                <a:lnTo>
                  <a:pt x="63050" y="203500"/>
                </a:lnTo>
                <a:lnTo>
                  <a:pt x="104495" y="211416"/>
                </a:lnTo>
                <a:lnTo>
                  <a:pt x="145940" y="203500"/>
                </a:lnTo>
                <a:lnTo>
                  <a:pt x="179069" y="181497"/>
                </a:lnTo>
                <a:lnTo>
                  <a:pt x="191598" y="162407"/>
                </a:lnTo>
                <a:lnTo>
                  <a:pt x="104495" y="162407"/>
                </a:lnTo>
                <a:lnTo>
                  <a:pt x="85477" y="158789"/>
                </a:lnTo>
                <a:lnTo>
                  <a:pt x="69301" y="148028"/>
                </a:lnTo>
                <a:lnTo>
                  <a:pt x="58070" y="130292"/>
                </a:lnTo>
                <a:lnTo>
                  <a:pt x="53860" y="105714"/>
                </a:lnTo>
                <a:lnTo>
                  <a:pt x="58070" y="80963"/>
                </a:lnTo>
                <a:lnTo>
                  <a:pt x="69327" y="63222"/>
                </a:lnTo>
                <a:lnTo>
                  <a:pt x="85477" y="52572"/>
                </a:lnTo>
                <a:lnTo>
                  <a:pt x="104495" y="49009"/>
                </a:lnTo>
                <a:lnTo>
                  <a:pt x="191703" y="49009"/>
                </a:lnTo>
                <a:lnTo>
                  <a:pt x="179069" y="29768"/>
                </a:lnTo>
                <a:lnTo>
                  <a:pt x="145940" y="7859"/>
                </a:lnTo>
                <a:lnTo>
                  <a:pt x="104495" y="0"/>
                </a:lnTo>
                <a:close/>
              </a:path>
              <a:path w="209550" h="211454">
                <a:moveTo>
                  <a:pt x="191703" y="49009"/>
                </a:moveTo>
                <a:lnTo>
                  <a:pt x="104495" y="49009"/>
                </a:lnTo>
                <a:lnTo>
                  <a:pt x="123512" y="52572"/>
                </a:lnTo>
                <a:lnTo>
                  <a:pt x="139679" y="63236"/>
                </a:lnTo>
                <a:lnTo>
                  <a:pt x="150910" y="80963"/>
                </a:lnTo>
                <a:lnTo>
                  <a:pt x="155117" y="105714"/>
                </a:lnTo>
                <a:lnTo>
                  <a:pt x="150910" y="130464"/>
                </a:lnTo>
                <a:lnTo>
                  <a:pt x="139679" y="148186"/>
                </a:lnTo>
                <a:lnTo>
                  <a:pt x="123512" y="158846"/>
                </a:lnTo>
                <a:lnTo>
                  <a:pt x="104495" y="162407"/>
                </a:lnTo>
                <a:lnTo>
                  <a:pt x="191598" y="162407"/>
                </a:lnTo>
                <a:lnTo>
                  <a:pt x="201036" y="148028"/>
                </a:lnTo>
                <a:lnTo>
                  <a:pt x="208991" y="105714"/>
                </a:lnTo>
                <a:lnTo>
                  <a:pt x="201036" y="63222"/>
                </a:lnTo>
                <a:lnTo>
                  <a:pt x="191703" y="49009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7624" y="6253556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230"/>
                </a:lnTo>
              </a:path>
            </a:pathLst>
          </a:custGeom>
          <a:ln w="53873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4642" y="6248692"/>
            <a:ext cx="66675" cy="298450"/>
          </a:xfrm>
          <a:custGeom>
            <a:avLst/>
            <a:gdLst/>
            <a:ahLst/>
            <a:cxnLst/>
            <a:rect l="l" t="t" r="r" b="b"/>
            <a:pathLst>
              <a:path w="66675" h="298450">
                <a:moveTo>
                  <a:pt x="60350" y="98831"/>
                </a:moveTo>
                <a:lnTo>
                  <a:pt x="6476" y="98831"/>
                </a:lnTo>
                <a:lnTo>
                  <a:pt x="6476" y="298094"/>
                </a:lnTo>
                <a:lnTo>
                  <a:pt x="60350" y="298094"/>
                </a:lnTo>
                <a:lnTo>
                  <a:pt x="60350" y="98831"/>
                </a:lnTo>
                <a:close/>
              </a:path>
              <a:path w="66675" h="298450">
                <a:moveTo>
                  <a:pt x="33210" y="0"/>
                </a:moveTo>
                <a:lnTo>
                  <a:pt x="20332" y="2632"/>
                </a:lnTo>
                <a:lnTo>
                  <a:pt x="9771" y="9821"/>
                </a:lnTo>
                <a:lnTo>
                  <a:pt x="2626" y="20504"/>
                </a:lnTo>
                <a:lnTo>
                  <a:pt x="0" y="33616"/>
                </a:lnTo>
                <a:lnTo>
                  <a:pt x="2626" y="46261"/>
                </a:lnTo>
                <a:lnTo>
                  <a:pt x="9771" y="56707"/>
                </a:lnTo>
                <a:lnTo>
                  <a:pt x="20332" y="63811"/>
                </a:lnTo>
                <a:lnTo>
                  <a:pt x="33210" y="66433"/>
                </a:lnTo>
                <a:lnTo>
                  <a:pt x="46259" y="63811"/>
                </a:lnTo>
                <a:lnTo>
                  <a:pt x="56802" y="56707"/>
                </a:lnTo>
                <a:lnTo>
                  <a:pt x="63851" y="46261"/>
                </a:lnTo>
                <a:lnTo>
                  <a:pt x="66420" y="33616"/>
                </a:lnTo>
                <a:lnTo>
                  <a:pt x="63851" y="20504"/>
                </a:lnTo>
                <a:lnTo>
                  <a:pt x="56802" y="9821"/>
                </a:lnTo>
                <a:lnTo>
                  <a:pt x="46259" y="2632"/>
                </a:lnTo>
                <a:lnTo>
                  <a:pt x="33210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6861" y="6347524"/>
            <a:ext cx="212725" cy="199390"/>
          </a:xfrm>
          <a:custGeom>
            <a:avLst/>
            <a:gdLst/>
            <a:ahLst/>
            <a:cxnLst/>
            <a:rect l="l" t="t" r="r" b="b"/>
            <a:pathLst>
              <a:path w="212725" h="199390">
                <a:moveTo>
                  <a:pt x="59131" y="0"/>
                </a:moveTo>
                <a:lnTo>
                  <a:pt x="0" y="0"/>
                </a:lnTo>
                <a:lnTo>
                  <a:pt x="81406" y="199263"/>
                </a:lnTo>
                <a:lnTo>
                  <a:pt x="135280" y="199263"/>
                </a:lnTo>
                <a:lnTo>
                  <a:pt x="160750" y="133654"/>
                </a:lnTo>
                <a:lnTo>
                  <a:pt x="108546" y="133654"/>
                </a:lnTo>
                <a:lnTo>
                  <a:pt x="59131" y="0"/>
                </a:lnTo>
                <a:close/>
              </a:path>
              <a:path w="212725" h="199390">
                <a:moveTo>
                  <a:pt x="212636" y="0"/>
                </a:moveTo>
                <a:lnTo>
                  <a:pt x="155930" y="0"/>
                </a:lnTo>
                <a:lnTo>
                  <a:pt x="108546" y="133654"/>
                </a:lnTo>
                <a:lnTo>
                  <a:pt x="160750" y="133654"/>
                </a:lnTo>
                <a:lnTo>
                  <a:pt x="212636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0315" y="6341443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05" y="0"/>
                </a:moveTo>
                <a:lnTo>
                  <a:pt x="61164" y="7448"/>
                </a:lnTo>
                <a:lnTo>
                  <a:pt x="29867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4" y="149909"/>
                </a:lnTo>
                <a:lnTo>
                  <a:pt x="30932" y="183372"/>
                </a:lnTo>
                <a:lnTo>
                  <a:pt x="63731" y="204228"/>
                </a:lnTo>
                <a:lnTo>
                  <a:pt x="102869" y="211416"/>
                </a:lnTo>
                <a:lnTo>
                  <a:pt x="136296" y="206386"/>
                </a:lnTo>
                <a:lnTo>
                  <a:pt x="162812" y="192736"/>
                </a:lnTo>
                <a:lnTo>
                  <a:pt x="182038" y="172631"/>
                </a:lnTo>
                <a:lnTo>
                  <a:pt x="185535" y="165252"/>
                </a:lnTo>
                <a:lnTo>
                  <a:pt x="103276" y="165252"/>
                </a:lnTo>
                <a:lnTo>
                  <a:pt x="84321" y="161866"/>
                </a:lnTo>
                <a:lnTo>
                  <a:pt x="68595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18" y="119887"/>
                </a:lnTo>
                <a:lnTo>
                  <a:pt x="195618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4" y="83032"/>
                </a:lnTo>
                <a:lnTo>
                  <a:pt x="54267" y="83032"/>
                </a:lnTo>
                <a:lnTo>
                  <a:pt x="57813" y="69199"/>
                </a:lnTo>
                <a:lnTo>
                  <a:pt x="66522" y="56546"/>
                </a:lnTo>
                <a:lnTo>
                  <a:pt x="80241" y="47313"/>
                </a:lnTo>
                <a:lnTo>
                  <a:pt x="98818" y="43738"/>
                </a:lnTo>
                <a:lnTo>
                  <a:pt x="179912" y="43738"/>
                </a:lnTo>
                <a:lnTo>
                  <a:pt x="170306" y="27646"/>
                </a:lnTo>
                <a:lnTo>
                  <a:pt x="139359" y="7139"/>
                </a:lnTo>
                <a:lnTo>
                  <a:pt x="98005" y="0"/>
                </a:lnTo>
                <a:close/>
              </a:path>
              <a:path w="196850" h="211454">
                <a:moveTo>
                  <a:pt x="148640" y="134873"/>
                </a:moveTo>
                <a:lnTo>
                  <a:pt x="142345" y="147137"/>
                </a:lnTo>
                <a:lnTo>
                  <a:pt x="132940" y="156744"/>
                </a:lnTo>
                <a:lnTo>
                  <a:pt x="120044" y="163011"/>
                </a:lnTo>
                <a:lnTo>
                  <a:pt x="103276" y="165252"/>
                </a:lnTo>
                <a:lnTo>
                  <a:pt x="185535" y="165252"/>
                </a:lnTo>
                <a:lnTo>
                  <a:pt x="193598" y="148234"/>
                </a:lnTo>
                <a:lnTo>
                  <a:pt x="148640" y="134873"/>
                </a:lnTo>
                <a:close/>
              </a:path>
              <a:path w="196850" h="211454">
                <a:moveTo>
                  <a:pt x="179912" y="43738"/>
                </a:moveTo>
                <a:lnTo>
                  <a:pt x="98818" y="43738"/>
                </a:lnTo>
                <a:lnTo>
                  <a:pt x="118654" y="47088"/>
                </a:lnTo>
                <a:lnTo>
                  <a:pt x="132338" y="55946"/>
                </a:lnTo>
                <a:lnTo>
                  <a:pt x="140400" y="68524"/>
                </a:lnTo>
                <a:lnTo>
                  <a:pt x="143370" y="83032"/>
                </a:lnTo>
                <a:lnTo>
                  <a:pt x="193274" y="83032"/>
                </a:lnTo>
                <a:lnTo>
                  <a:pt x="189710" y="60152"/>
                </a:lnTo>
                <a:lnTo>
                  <a:pt x="179912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743200"/>
            <a:ext cx="4648200" cy="1435099"/>
          </a:xfrm>
          <a:custGeom>
            <a:avLst/>
            <a:gdLst/>
            <a:ahLst/>
            <a:cxnLst/>
            <a:rect l="l" t="t" r="r" b="b"/>
            <a:pathLst>
              <a:path w="4340860" h="1623695">
                <a:moveTo>
                  <a:pt x="0" y="1623136"/>
                </a:moveTo>
                <a:lnTo>
                  <a:pt x="4340542" y="1623136"/>
                </a:lnTo>
                <a:lnTo>
                  <a:pt x="4340542" y="0"/>
                </a:lnTo>
                <a:lnTo>
                  <a:pt x="0" y="0"/>
                </a:lnTo>
                <a:lnTo>
                  <a:pt x="0" y="1623136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646" y="5630415"/>
            <a:ext cx="11597005" cy="0"/>
          </a:xfrm>
          <a:custGeom>
            <a:avLst/>
            <a:gdLst/>
            <a:ahLst/>
            <a:cxnLst/>
            <a:rect l="l" t="t" r="r" b="b"/>
            <a:pathLst>
              <a:path w="11597005">
                <a:moveTo>
                  <a:pt x="11596547" y="0"/>
                </a:moveTo>
                <a:lnTo>
                  <a:pt x="0" y="0"/>
                </a:lnTo>
              </a:path>
            </a:pathLst>
          </a:custGeom>
          <a:ln w="108204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5000" y="5889392"/>
            <a:ext cx="856648" cy="67470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4948" y="2946812"/>
            <a:ext cx="4210852" cy="1159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lang="en-US" sz="4400" spc="-105" dirty="0" err="1" smtClean="0">
                <a:solidFill>
                  <a:srgbClr val="FFFFFF"/>
                </a:solidFill>
              </a:rPr>
              <a:t>Drivamatics</a:t>
            </a:r>
            <a:r>
              <a:rPr lang="en-US" sz="4400" spc="-105" dirty="0" smtClean="0">
                <a:solidFill>
                  <a:srgbClr val="FFFFFF"/>
                </a:solidFill>
              </a:rPr>
              <a:t> -</a:t>
            </a:r>
            <a:r>
              <a:rPr lang="en-US" sz="4400" spc="-105" dirty="0">
                <a:solidFill>
                  <a:srgbClr val="FFFFFF"/>
                </a:solidFill>
              </a:rPr>
              <a:t/>
            </a:r>
            <a:br>
              <a:rPr lang="en-US" sz="4400" spc="-105" dirty="0">
                <a:solidFill>
                  <a:srgbClr val="FFFFFF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A </a:t>
            </a:r>
            <a:r>
              <a:rPr lang="en-US" sz="2200" smtClean="0">
                <a:solidFill>
                  <a:schemeClr val="bg1"/>
                </a:solidFill>
              </a:rPr>
              <a:t>brand new driving </a:t>
            </a:r>
            <a:r>
              <a:rPr lang="en-US" sz="2200" dirty="0" smtClean="0">
                <a:solidFill>
                  <a:schemeClr val="bg1"/>
                </a:solidFill>
              </a:rPr>
              <a:t>experience        </a:t>
            </a:r>
            <a:r>
              <a:rPr lang="en-US" sz="2200" spc="-105" dirty="0" smtClean="0">
                <a:solidFill>
                  <a:srgbClr val="FFFFFF"/>
                </a:solidFill>
              </a:rPr>
              <a:t>27 </a:t>
            </a:r>
            <a:r>
              <a:rPr lang="en-US" sz="2200" spc="-105" dirty="0">
                <a:solidFill>
                  <a:srgbClr val="FFFFFF"/>
                </a:solidFill>
              </a:rPr>
              <a:t>June 2017</a:t>
            </a:r>
            <a:endParaRPr sz="2200" spc="-10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071" y="-2"/>
            <a:ext cx="68180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2811" y="491"/>
            <a:ext cx="5271927" cy="6857509"/>
          </a:xfrm>
          <a:prstGeom prst="rect">
            <a:avLst/>
          </a:prstGeom>
          <a:gradFill flip="none" rotWithShape="1">
            <a:gsLst>
              <a:gs pos="15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598" y="404304"/>
            <a:ext cx="7543801" cy="100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99469" y="349758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11130512" y="298707"/>
            <a:ext cx="764066" cy="6017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 txBox="1"/>
          <p:nvPr/>
        </p:nvSpPr>
        <p:spPr>
          <a:xfrm>
            <a:off x="6067102" y="2391746"/>
            <a:ext cx="232073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 smtClean="0">
                <a:solidFill>
                  <a:schemeClr val="bg1"/>
                </a:solidFill>
                <a:cs typeface="Calibri"/>
              </a:rPr>
              <a:t>Safe Wednesday Offers?</a:t>
            </a:r>
            <a:endParaRPr lang="en-US" sz="2400" b="1" spc="-2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6067102" y="3740982"/>
            <a:ext cx="232073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 smtClean="0">
                <a:solidFill>
                  <a:schemeClr val="bg1"/>
                </a:solidFill>
                <a:cs typeface="Calibri"/>
              </a:rPr>
              <a:t>Silent Driving Hours Challenge?</a:t>
            </a:r>
            <a:endParaRPr lang="en-US" sz="2400" b="1" spc="-2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6162304" y="5091176"/>
            <a:ext cx="22255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 smtClean="0">
                <a:solidFill>
                  <a:schemeClr val="bg1"/>
                </a:solidFill>
                <a:cs typeface="Calibri"/>
              </a:rPr>
              <a:t>Rural Explorer Award?</a:t>
            </a:r>
            <a:endParaRPr lang="en-US" sz="2400" b="1" spc="-2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8" name="Picture 8" descr="tick icon的圖片搜尋結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071" y="2368410"/>
            <a:ext cx="762000" cy="76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no phone icon的圖片搜尋結果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4770" y="3718797"/>
            <a:ext cx="750533" cy="75058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cation icon的圖片搜尋結果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71" y="5065823"/>
            <a:ext cx="749301" cy="749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2"/>
          <p:cNvSpPr txBox="1"/>
          <p:nvPr/>
        </p:nvSpPr>
        <p:spPr>
          <a:xfrm>
            <a:off x="299469" y="2299413"/>
            <a:ext cx="4196331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3600" b="1" spc="-20" dirty="0" smtClean="0">
                <a:solidFill>
                  <a:srgbClr val="7C7D7B"/>
                </a:solidFill>
                <a:cs typeface="Calibri"/>
              </a:rPr>
              <a:t>Make insurance more personalized and relevant to lifestyle</a:t>
            </a:r>
            <a:endParaRPr lang="en-US" sz="3600" b="1" spc="-20" dirty="0">
              <a:solidFill>
                <a:srgbClr val="7C7D7B"/>
              </a:solidFill>
              <a:cs typeface="Calibri"/>
            </a:endParaRPr>
          </a:p>
        </p:txBody>
      </p:sp>
      <p:sp>
        <p:nvSpPr>
          <p:cNvPr id="22" name="object 5"/>
          <p:cNvSpPr txBox="1">
            <a:spLocks noGrp="1"/>
          </p:cNvSpPr>
          <p:nvPr>
            <p:ph type="title"/>
          </p:nvPr>
        </p:nvSpPr>
        <p:spPr>
          <a:xfrm>
            <a:off x="299470" y="617251"/>
            <a:ext cx="968273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70" dirty="0" smtClean="0"/>
              <a:t>Looking ahead - Enable </a:t>
            </a:r>
            <a:r>
              <a:rPr lang="en-US" sz="4000" spc="-70" dirty="0"/>
              <a:t>new 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4220587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599" y="404304"/>
            <a:ext cx="6429488" cy="100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99469" y="349758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 txBox="1">
            <a:spLocks noGrp="1"/>
          </p:cNvSpPr>
          <p:nvPr>
            <p:ph type="title"/>
          </p:nvPr>
        </p:nvSpPr>
        <p:spPr>
          <a:xfrm>
            <a:off x="299469" y="617251"/>
            <a:ext cx="10425828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70" dirty="0" smtClean="0"/>
              <a:t>Looking ahead - Crash </a:t>
            </a:r>
            <a:r>
              <a:rPr lang="en-US" sz="4000" spc="-70" dirty="0" smtClean="0"/>
              <a:t>locator &amp; claim automation</a:t>
            </a:r>
            <a:endParaRPr lang="en-US" sz="4000" spc="-70" dirty="0"/>
          </a:p>
        </p:txBody>
      </p:sp>
      <p:sp>
        <p:nvSpPr>
          <p:cNvPr id="16" name="object 4"/>
          <p:cNvSpPr/>
          <p:nvPr/>
        </p:nvSpPr>
        <p:spPr>
          <a:xfrm>
            <a:off x="11130744" y="298707"/>
            <a:ext cx="764066" cy="601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299469" y="1872734"/>
            <a:ext cx="2899952" cy="4832866"/>
            <a:chOff x="299469" y="1720334"/>
            <a:chExt cx="2899952" cy="4832866"/>
          </a:xfrm>
        </p:grpSpPr>
        <p:sp>
          <p:nvSpPr>
            <p:cNvPr id="6" name="Rectangle 5"/>
            <p:cNvSpPr/>
            <p:nvPr/>
          </p:nvSpPr>
          <p:spPr>
            <a:xfrm>
              <a:off x="299469" y="2286000"/>
              <a:ext cx="2899952" cy="426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" descr="car crash的圖片搜尋結果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r="20706" b="10000"/>
            <a:stretch/>
          </p:blipFill>
          <p:spPr bwMode="auto">
            <a:xfrm>
              <a:off x="1175432" y="1720334"/>
              <a:ext cx="1137117" cy="113149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48314" y="2917522"/>
              <a:ext cx="1191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87722"/>
                  </a:solidFill>
                </a:rPr>
                <a:t>CRASH</a:t>
              </a:r>
              <a:endParaRPr lang="en-US" sz="2800" b="1" dirty="0">
                <a:solidFill>
                  <a:srgbClr val="E8772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002" y="5091477"/>
              <a:ext cx="2300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8496"/>
                  </a:solidFill>
                </a:rPr>
                <a:t>Shocking motion detected</a:t>
              </a:r>
              <a:endParaRPr lang="en-US" sz="2000" dirty="0">
                <a:solidFill>
                  <a:srgbClr val="008496"/>
                </a:solidFill>
              </a:endParaRPr>
            </a:p>
          </p:txBody>
        </p:sp>
        <p:pic>
          <p:nvPicPr>
            <p:cNvPr id="5122" name="Picture 2" descr="mobile shaking icon的圖片搜尋結果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33" y="3706498"/>
              <a:ext cx="1323046" cy="132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191696" y="1872734"/>
            <a:ext cx="2899952" cy="4832866"/>
            <a:chOff x="3191696" y="1720334"/>
            <a:chExt cx="2899952" cy="4832866"/>
          </a:xfrm>
        </p:grpSpPr>
        <p:sp>
          <p:nvSpPr>
            <p:cNvPr id="20" name="Rectangle 19"/>
            <p:cNvSpPr/>
            <p:nvPr/>
          </p:nvSpPr>
          <p:spPr>
            <a:xfrm>
              <a:off x="3191696" y="2286000"/>
              <a:ext cx="2899952" cy="42672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tact center的圖片搜尋結果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3904"/>
            <a:stretch/>
          </p:blipFill>
          <p:spPr bwMode="auto">
            <a:xfrm>
              <a:off x="4062918" y="1720334"/>
              <a:ext cx="1123550" cy="113149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80126" y="2917522"/>
              <a:ext cx="1289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87722"/>
                  </a:solidFill>
                </a:rPr>
                <a:t>ALARM</a:t>
              </a:r>
              <a:endParaRPr lang="en-US" sz="2800" b="1" dirty="0">
                <a:solidFill>
                  <a:srgbClr val="E87722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91346" y="3543208"/>
              <a:ext cx="1866694" cy="1281437"/>
              <a:chOff x="4146036" y="3912096"/>
              <a:chExt cx="2095023" cy="143818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146036" y="4624887"/>
                <a:ext cx="2095023" cy="725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8496"/>
                    </a:solidFill>
                  </a:rPr>
                  <a:t>Set off </a:t>
                </a:r>
                <a:r>
                  <a:rPr lang="en-US" b="1" dirty="0" smtClean="0">
                    <a:solidFill>
                      <a:srgbClr val="008496"/>
                    </a:solidFill>
                  </a:rPr>
                  <a:t>alarm</a:t>
                </a:r>
                <a:r>
                  <a:rPr lang="en-US" dirty="0" smtClean="0">
                    <a:solidFill>
                      <a:srgbClr val="008496"/>
                    </a:solidFill>
                  </a:rPr>
                  <a:t> at Contact Center</a:t>
                </a:r>
                <a:endParaRPr lang="en-US" dirty="0">
                  <a:solidFill>
                    <a:srgbClr val="008496"/>
                  </a:solidFill>
                </a:endParaRPr>
              </a:p>
            </p:txBody>
          </p:sp>
          <p:pic>
            <p:nvPicPr>
              <p:cNvPr id="5126" name="Picture 6" descr="相關圖片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30392" y1="72059" x2="47059" y2="23039"/>
                            <a14:foregroundMark x1="34314" y1="38725" x2="56863" y2="20588"/>
                            <a14:foregroundMark x1="59804" y1="29412" x2="49020" y2="29412"/>
                            <a14:foregroundMark x1="4412" y1="21078" x2="11765" y2="26961"/>
                            <a14:foregroundMark x1="4902" y1="52941" x2="13725" y2="46569"/>
                            <a14:foregroundMark x1="30392" y1="8824" x2="26961" y2="1961"/>
                            <a14:foregroundMark x1="69118" y1="9804" x2="73529" y2="1961"/>
                            <a14:foregroundMark x1="88725" y1="25980" x2="96569" y2="22549"/>
                            <a14:foregroundMark x1="89706" y1="50490" x2="96078" y2="52451"/>
                            <a14:foregroundMark x1="30882" y1="81373" x2="32843" y2="745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5320" y="3912096"/>
                <a:ext cx="656455" cy="656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627898" y="4949277"/>
              <a:ext cx="1993590" cy="1273361"/>
              <a:chOff x="5426791" y="4568643"/>
              <a:chExt cx="2237440" cy="142911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26791" y="5272369"/>
                <a:ext cx="2237440" cy="72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8496"/>
                    </a:solidFill>
                  </a:rPr>
                  <a:t>Contact Center try to </a:t>
                </a:r>
                <a:r>
                  <a:rPr lang="en-US" b="1" dirty="0" smtClean="0">
                    <a:solidFill>
                      <a:srgbClr val="008496"/>
                    </a:solidFill>
                  </a:rPr>
                  <a:t>contact</a:t>
                </a:r>
                <a:r>
                  <a:rPr lang="en-US" dirty="0" smtClean="0">
                    <a:solidFill>
                      <a:srgbClr val="008496"/>
                    </a:solidFill>
                  </a:rPr>
                  <a:t> the user</a:t>
                </a:r>
                <a:endParaRPr lang="en-US" dirty="0">
                  <a:solidFill>
                    <a:srgbClr val="008496"/>
                  </a:solidFill>
                </a:endParaRPr>
              </a:p>
            </p:txBody>
          </p:sp>
          <p:pic>
            <p:nvPicPr>
              <p:cNvPr id="5128" name="Picture 8" descr="call icon的圖片搜尋結果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556" l="0" r="99556">
                            <a14:foregroundMark x1="23111" y1="55556" x2="78667" y2="55556"/>
                            <a14:foregroundMark x1="61333" y1="87556" x2="44000" y2="40889"/>
                            <a14:foregroundMark x1="42222" y1="88444" x2="32000" y2="59556"/>
                            <a14:foregroundMark x1="60544" y1="76190" x2="76190" y2="374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4032" y="4568643"/>
                <a:ext cx="683840" cy="68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6091648" y="1872735"/>
            <a:ext cx="2899952" cy="4832865"/>
            <a:chOff x="6012051" y="1720335"/>
            <a:chExt cx="2899952" cy="4832865"/>
          </a:xfrm>
        </p:grpSpPr>
        <p:sp>
          <p:nvSpPr>
            <p:cNvPr id="23" name="Rectangle 22"/>
            <p:cNvSpPr/>
            <p:nvPr/>
          </p:nvSpPr>
          <p:spPr>
            <a:xfrm>
              <a:off x="6012051" y="2286000"/>
              <a:ext cx="2899952" cy="4267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owing truck的圖片搜尋結果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40" t="12375" r="13559" b="12375"/>
            <a:stretch/>
          </p:blipFill>
          <p:spPr bwMode="auto">
            <a:xfrm>
              <a:off x="6957036" y="1720335"/>
              <a:ext cx="1129384" cy="113149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849557" y="2917522"/>
              <a:ext cx="1344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87722"/>
                  </a:solidFill>
                </a:rPr>
                <a:t>ACTION</a:t>
              </a:r>
              <a:endParaRPr lang="en-US" sz="2800" b="1" dirty="0">
                <a:solidFill>
                  <a:srgbClr val="E87722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37491" y="3462123"/>
              <a:ext cx="2368474" cy="1358892"/>
              <a:chOff x="7451702" y="3895246"/>
              <a:chExt cx="2368474" cy="135889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451702" y="4607807"/>
                <a:ext cx="2368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496"/>
                    </a:solidFill>
                  </a:rPr>
                  <a:t>Call towing truck </a:t>
                </a:r>
                <a:r>
                  <a:rPr lang="en-US" dirty="0" smtClean="0">
                    <a:solidFill>
                      <a:srgbClr val="008496"/>
                    </a:solidFill>
                  </a:rPr>
                  <a:t>to user’s GPS location</a:t>
                </a:r>
                <a:endParaRPr lang="en-US" dirty="0">
                  <a:solidFill>
                    <a:srgbClr val="008496"/>
                  </a:solidFill>
                </a:endParaRPr>
              </a:p>
            </p:txBody>
          </p:sp>
          <p:pic>
            <p:nvPicPr>
              <p:cNvPr id="5130" name="Picture 10" descr="相關圖片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6260" y="3895246"/>
                <a:ext cx="759358" cy="759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08677" y="4999835"/>
              <a:ext cx="2226102" cy="1334834"/>
              <a:chOff x="7549621" y="5419034"/>
              <a:chExt cx="2226102" cy="133483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49621" y="6107537"/>
                <a:ext cx="2226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496"/>
                    </a:solidFill>
                  </a:rPr>
                  <a:t>Call</a:t>
                </a:r>
                <a:r>
                  <a:rPr lang="en-US" dirty="0" smtClean="0">
                    <a:solidFill>
                      <a:srgbClr val="008496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8496"/>
                    </a:solidFill>
                  </a:rPr>
                  <a:t>ambulance</a:t>
                </a:r>
                <a:r>
                  <a:rPr lang="en-US" dirty="0" smtClean="0">
                    <a:solidFill>
                      <a:srgbClr val="008496"/>
                    </a:solidFill>
                  </a:rPr>
                  <a:t> to user’s GPS location</a:t>
                </a:r>
                <a:endParaRPr lang="en-US" dirty="0">
                  <a:solidFill>
                    <a:srgbClr val="008496"/>
                  </a:solidFill>
                </a:endParaRPr>
              </a:p>
            </p:txBody>
          </p:sp>
          <p:pic>
            <p:nvPicPr>
              <p:cNvPr id="5132" name="Picture 12" descr="ambulance icon的圖片搜尋結果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5524" y="5419034"/>
                <a:ext cx="754296" cy="75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8991600" y="1870586"/>
            <a:ext cx="2899952" cy="4835014"/>
            <a:chOff x="8991600" y="1718186"/>
            <a:chExt cx="2899952" cy="4835014"/>
          </a:xfrm>
        </p:grpSpPr>
        <p:sp>
          <p:nvSpPr>
            <p:cNvPr id="36" name="Rectangle 35"/>
            <p:cNvSpPr/>
            <p:nvPr/>
          </p:nvSpPr>
          <p:spPr>
            <a:xfrm>
              <a:off x="8991600" y="2286000"/>
              <a:ext cx="2899952" cy="4267200"/>
            </a:xfrm>
            <a:prstGeom prst="rect">
              <a:avLst/>
            </a:prstGeom>
            <a:solidFill>
              <a:srgbClr val="008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17040" y="4009228"/>
              <a:ext cx="2226102" cy="1679110"/>
              <a:chOff x="9354896" y="4780406"/>
              <a:chExt cx="2226102" cy="1679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354896" y="5443853"/>
                <a:ext cx="2226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Motion record and geographical data for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automatic claim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8" name="Picture 4" descr="claim icon的圖片搜尋結果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2741" y="4780406"/>
                <a:ext cx="590412" cy="590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9852048" y="2917522"/>
              <a:ext cx="1156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E87722"/>
                  </a:solidFill>
                </a:rPr>
                <a:t>CLAIM	</a:t>
              </a:r>
              <a:endParaRPr lang="en-US" sz="2800" b="1" dirty="0">
                <a:solidFill>
                  <a:srgbClr val="E87722"/>
                </a:solidFill>
              </a:endParaRPr>
            </a:p>
          </p:txBody>
        </p:sp>
        <p:pic>
          <p:nvPicPr>
            <p:cNvPr id="1026" name="Picture 2" descr="CLAIM的圖片搜尋結果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-1" r="7715" b="-669"/>
            <a:stretch/>
          </p:blipFill>
          <p:spPr bwMode="auto">
            <a:xfrm>
              <a:off x="9864330" y="1718186"/>
              <a:ext cx="1131522" cy="112970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Chevron 45"/>
          <p:cNvSpPr/>
          <p:nvPr/>
        </p:nvSpPr>
        <p:spPr>
          <a:xfrm>
            <a:off x="8765192" y="4581536"/>
            <a:ext cx="457200" cy="762000"/>
          </a:xfrm>
          <a:prstGeom prst="chevron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970821" y="4581536"/>
            <a:ext cx="457200" cy="762000"/>
          </a:xfrm>
          <a:prstGeom prst="chevron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5878340" y="4581536"/>
            <a:ext cx="457200" cy="762000"/>
          </a:xfrm>
          <a:prstGeom prst="chevron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599" y="404304"/>
            <a:ext cx="6429488" cy="100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99469" y="349758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11130744" y="298707"/>
            <a:ext cx="764066" cy="6017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9240984" y="6145540"/>
            <a:ext cx="234141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E87722"/>
                </a:solidFill>
              </a:rPr>
              <a:t>Best FinTech Award (Banking, Insurance and Capital Market)  </a:t>
            </a:r>
            <a:r>
              <a:rPr lang="en-GB" sz="1200" b="1" dirty="0" smtClean="0">
                <a:solidFill>
                  <a:srgbClr val="E87722"/>
                </a:solidFill>
              </a:rPr>
              <a:t>               Gold </a:t>
            </a:r>
            <a:r>
              <a:rPr lang="en-GB" sz="1200" b="1" dirty="0">
                <a:solidFill>
                  <a:srgbClr val="E87722"/>
                </a:solidFill>
              </a:rPr>
              <a:t>Award </a:t>
            </a:r>
            <a:endParaRPr lang="en-US" sz="1200" b="1" dirty="0">
              <a:solidFill>
                <a:srgbClr val="E87722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4839159"/>
            <a:ext cx="1908760" cy="12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217" y="4756810"/>
            <a:ext cx="2034870" cy="147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892846" y="6172344"/>
            <a:ext cx="169277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1529" fontAlgn="base" hangingPunct="0">
              <a:spcBef>
                <a:spcPts val="3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E87722"/>
                </a:solidFill>
              </a:rPr>
              <a:t>Best FinTech Grand Award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1619561"/>
            <a:ext cx="3909970" cy="272383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627151"/>
            <a:ext cx="4218541" cy="271624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200" y="1600200"/>
            <a:ext cx="2438400" cy="1517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9"/>
          <a:stretch/>
        </p:blipFill>
        <p:spPr bwMode="auto">
          <a:xfrm>
            <a:off x="8839200" y="3117689"/>
            <a:ext cx="2438400" cy="12257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632162" y="4996415"/>
            <a:ext cx="2111590" cy="1055795"/>
            <a:chOff x="3169285" y="2983865"/>
            <a:chExt cx="4191000" cy="20955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169285" y="2983865"/>
              <a:ext cx="4191000" cy="2095500"/>
            </a:xfrm>
            <a:prstGeom prst="rect">
              <a:avLst/>
            </a:prstGeom>
            <a:solidFill>
              <a:srgbClr val="0000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180000" rIns="180000" bIns="180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61" name="Picture 4" descr="C:\Users\acccbh\Pictures\Logo\logo_mobex1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85" y="2983865"/>
              <a:ext cx="41910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815585" y="4974709"/>
            <a:ext cx="2899414" cy="1277273"/>
            <a:chOff x="7524534" y="3590832"/>
            <a:chExt cx="2899414" cy="1277273"/>
          </a:xfrm>
        </p:grpSpPr>
        <p:sp>
          <p:nvSpPr>
            <p:cNvPr id="69" name="Rectangle 68"/>
            <p:cNvSpPr/>
            <p:nvPr/>
          </p:nvSpPr>
          <p:spPr>
            <a:xfrm>
              <a:off x="7798853" y="3590832"/>
              <a:ext cx="262509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21529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E87722"/>
                  </a:solidFill>
                </a:rPr>
                <a:t>Gold Award</a:t>
              </a:r>
              <a:br>
                <a:rPr lang="en-US" sz="1200" b="1" dirty="0">
                  <a:solidFill>
                    <a:srgbClr val="E87722"/>
                  </a:solidFill>
                </a:rPr>
              </a:br>
              <a:r>
                <a:rPr lang="en-US" sz="1200" b="1" dirty="0">
                  <a:solidFill>
                    <a:srgbClr val="304D50"/>
                  </a:solidFill>
                </a:rPr>
                <a:t>Best App - Finance </a:t>
              </a:r>
            </a:p>
            <a:p>
              <a:pPr defTabSz="821529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E87722"/>
                  </a:solidFill>
                </a:rPr>
                <a:t>Bronze Award</a:t>
              </a:r>
              <a:br>
                <a:rPr lang="en-US" sz="1200" b="1" dirty="0">
                  <a:solidFill>
                    <a:srgbClr val="E87722"/>
                  </a:solidFill>
                </a:rPr>
              </a:br>
              <a:r>
                <a:rPr lang="en-US" sz="1200" b="1" dirty="0">
                  <a:solidFill>
                    <a:srgbClr val="304D50"/>
                  </a:solidFill>
                </a:rPr>
                <a:t>Best App – Targeted Demographics </a:t>
              </a:r>
            </a:p>
            <a:p>
              <a:pPr defTabSz="821529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E87722"/>
                  </a:solidFill>
                </a:rPr>
                <a:t>Bronze Award</a:t>
              </a:r>
              <a:br>
                <a:rPr lang="en-US" sz="1200" b="1" dirty="0">
                  <a:solidFill>
                    <a:srgbClr val="E87722"/>
                  </a:solidFill>
                </a:rPr>
              </a:br>
              <a:r>
                <a:rPr lang="en-US" sz="1200" b="1" dirty="0">
                  <a:solidFill>
                    <a:srgbClr val="304D50"/>
                  </a:solidFill>
                </a:rPr>
                <a:t>Most Innovative Use of Mobile </a:t>
              </a:r>
            </a:p>
          </p:txBody>
        </p:sp>
        <p:pic>
          <p:nvPicPr>
            <p:cNvPr id="70" name="Picture 4" descr="C:\Users\acccbh\Pictures\trophy_gold.pn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839" y="3637326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5" descr="C:\Users\acccbh\Pictures\trophy_bronze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7" y="4077453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5" descr="C:\Users\acccbh\Pictures\trophy_bronze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534" y="4514147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object 4"/>
          <p:cNvSpPr txBox="1">
            <a:spLocks/>
          </p:cNvSpPr>
          <p:nvPr/>
        </p:nvSpPr>
        <p:spPr>
          <a:xfrm>
            <a:off x="299343" y="598188"/>
            <a:ext cx="838745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0400"/>
              </a:lnSpc>
            </a:pPr>
            <a:r>
              <a:rPr lang="en-US" sz="4000" dirty="0"/>
              <a:t>Recognition on </a:t>
            </a:r>
            <a:r>
              <a:rPr lang="en-US" sz="4000" dirty="0" err="1"/>
              <a:t>InsurTech</a:t>
            </a:r>
            <a:r>
              <a:rPr lang="en-US" sz="4000" dirty="0"/>
              <a:t> Development</a:t>
            </a:r>
            <a:endParaRPr lang="en-US" sz="4000" spc="-70" dirty="0"/>
          </a:p>
        </p:txBody>
      </p:sp>
      <p:sp>
        <p:nvSpPr>
          <p:cNvPr id="2" name="TextBox 1"/>
          <p:cNvSpPr txBox="1"/>
          <p:nvPr/>
        </p:nvSpPr>
        <p:spPr>
          <a:xfrm>
            <a:off x="632162" y="4519531"/>
            <a:ext cx="3750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Recognition by the mobile marketing field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303" y="4519531"/>
            <a:ext cx="3894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Recognition by the HK Government officials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579745"/>
          </a:xfrm>
          <a:custGeom>
            <a:avLst/>
            <a:gdLst/>
            <a:ahLst/>
            <a:cxnLst/>
            <a:rect l="l" t="t" r="r" b="b"/>
            <a:pathLst>
              <a:path w="12192000" h="5579745">
                <a:moveTo>
                  <a:pt x="0" y="5579364"/>
                </a:moveTo>
                <a:lnTo>
                  <a:pt x="12192000" y="5579364"/>
                </a:lnTo>
                <a:lnTo>
                  <a:pt x="12192000" y="0"/>
                </a:lnTo>
                <a:lnTo>
                  <a:pt x="0" y="0"/>
                </a:lnTo>
                <a:lnTo>
                  <a:pt x="0" y="5579364"/>
                </a:lnTo>
                <a:close/>
              </a:path>
            </a:pathLst>
          </a:custGeom>
          <a:solidFill>
            <a:srgbClr val="E87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520" y="6253555"/>
            <a:ext cx="278765" cy="299720"/>
          </a:xfrm>
          <a:custGeom>
            <a:avLst/>
            <a:gdLst/>
            <a:ahLst/>
            <a:cxnLst/>
            <a:rect l="l" t="t" r="r" b="b"/>
            <a:pathLst>
              <a:path w="278765" h="299720">
                <a:moveTo>
                  <a:pt x="147015" y="0"/>
                </a:moveTo>
                <a:lnTo>
                  <a:pt x="101864" y="6680"/>
                </a:lnTo>
                <a:lnTo>
                  <a:pt x="61672" y="26035"/>
                </a:lnTo>
                <a:lnTo>
                  <a:pt x="29353" y="57036"/>
                </a:lnTo>
                <a:lnTo>
                  <a:pt x="7824" y="98654"/>
                </a:lnTo>
                <a:lnTo>
                  <a:pt x="0" y="149860"/>
                </a:lnTo>
                <a:lnTo>
                  <a:pt x="7484" y="201018"/>
                </a:lnTo>
                <a:lnTo>
                  <a:pt x="28187" y="242534"/>
                </a:lnTo>
                <a:lnTo>
                  <a:pt x="59486" y="273417"/>
                </a:lnTo>
                <a:lnTo>
                  <a:pt x="98755" y="292674"/>
                </a:lnTo>
                <a:lnTo>
                  <a:pt x="143370" y="299313"/>
                </a:lnTo>
                <a:lnTo>
                  <a:pt x="173053" y="295969"/>
                </a:lnTo>
                <a:lnTo>
                  <a:pt x="197081" y="287156"/>
                </a:lnTo>
                <a:lnTo>
                  <a:pt x="215418" y="274699"/>
                </a:lnTo>
                <a:lnTo>
                  <a:pt x="228028" y="260426"/>
                </a:lnTo>
                <a:lnTo>
                  <a:pt x="277025" y="260426"/>
                </a:lnTo>
                <a:lnTo>
                  <a:pt x="277025" y="248272"/>
                </a:lnTo>
                <a:lnTo>
                  <a:pt x="147421" y="248272"/>
                </a:lnTo>
                <a:lnTo>
                  <a:pt x="112914" y="242007"/>
                </a:lnTo>
                <a:lnTo>
                  <a:pt x="83989" y="223364"/>
                </a:lnTo>
                <a:lnTo>
                  <a:pt x="64102" y="192572"/>
                </a:lnTo>
                <a:lnTo>
                  <a:pt x="56705" y="149860"/>
                </a:lnTo>
                <a:lnTo>
                  <a:pt x="64722" y="105900"/>
                </a:lnTo>
                <a:lnTo>
                  <a:pt x="85610" y="75536"/>
                </a:lnTo>
                <a:lnTo>
                  <a:pt x="114623" y="57930"/>
                </a:lnTo>
                <a:lnTo>
                  <a:pt x="147015" y="52247"/>
                </a:lnTo>
                <a:lnTo>
                  <a:pt x="258922" y="52247"/>
                </a:lnTo>
                <a:lnTo>
                  <a:pt x="235565" y="27590"/>
                </a:lnTo>
                <a:lnTo>
                  <a:pt x="197309" y="7587"/>
                </a:lnTo>
                <a:lnTo>
                  <a:pt x="147015" y="0"/>
                </a:lnTo>
                <a:close/>
              </a:path>
              <a:path w="278765" h="299720">
                <a:moveTo>
                  <a:pt x="277025" y="260426"/>
                </a:moveTo>
                <a:lnTo>
                  <a:pt x="228028" y="260426"/>
                </a:lnTo>
                <a:lnTo>
                  <a:pt x="231673" y="293230"/>
                </a:lnTo>
                <a:lnTo>
                  <a:pt x="277025" y="293230"/>
                </a:lnTo>
                <a:lnTo>
                  <a:pt x="277025" y="260426"/>
                </a:lnTo>
                <a:close/>
              </a:path>
              <a:path w="278765" h="299720">
                <a:moveTo>
                  <a:pt x="277025" y="143776"/>
                </a:moveTo>
                <a:lnTo>
                  <a:pt x="133642" y="143776"/>
                </a:lnTo>
                <a:lnTo>
                  <a:pt x="133642" y="192392"/>
                </a:lnTo>
                <a:lnTo>
                  <a:pt x="224383" y="192392"/>
                </a:lnTo>
                <a:lnTo>
                  <a:pt x="218448" y="209658"/>
                </a:lnTo>
                <a:lnTo>
                  <a:pt x="204581" y="227918"/>
                </a:lnTo>
                <a:lnTo>
                  <a:pt x="181374" y="242386"/>
                </a:lnTo>
                <a:lnTo>
                  <a:pt x="147421" y="248272"/>
                </a:lnTo>
                <a:lnTo>
                  <a:pt x="277025" y="248272"/>
                </a:lnTo>
                <a:lnTo>
                  <a:pt x="277025" y="143776"/>
                </a:lnTo>
                <a:close/>
              </a:path>
              <a:path w="278765" h="299720">
                <a:moveTo>
                  <a:pt x="258922" y="52247"/>
                </a:moveTo>
                <a:lnTo>
                  <a:pt x="147015" y="52247"/>
                </a:lnTo>
                <a:lnTo>
                  <a:pt x="177792" y="57266"/>
                </a:lnTo>
                <a:lnTo>
                  <a:pt x="200631" y="70219"/>
                </a:lnTo>
                <a:lnTo>
                  <a:pt x="216102" y="87957"/>
                </a:lnTo>
                <a:lnTo>
                  <a:pt x="224777" y="107327"/>
                </a:lnTo>
                <a:lnTo>
                  <a:pt x="278244" y="88290"/>
                </a:lnTo>
                <a:lnTo>
                  <a:pt x="262354" y="55871"/>
                </a:lnTo>
                <a:lnTo>
                  <a:pt x="258922" y="52247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880" y="6341440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18" y="0"/>
                </a:moveTo>
                <a:lnTo>
                  <a:pt x="61170" y="7448"/>
                </a:lnTo>
                <a:lnTo>
                  <a:pt x="29868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5" y="149909"/>
                </a:lnTo>
                <a:lnTo>
                  <a:pt x="30934" y="183372"/>
                </a:lnTo>
                <a:lnTo>
                  <a:pt x="63736" y="204228"/>
                </a:lnTo>
                <a:lnTo>
                  <a:pt x="102882" y="211416"/>
                </a:lnTo>
                <a:lnTo>
                  <a:pt x="136304" y="206386"/>
                </a:lnTo>
                <a:lnTo>
                  <a:pt x="162818" y="192736"/>
                </a:lnTo>
                <a:lnTo>
                  <a:pt x="182044" y="172631"/>
                </a:lnTo>
                <a:lnTo>
                  <a:pt x="185539" y="165252"/>
                </a:lnTo>
                <a:lnTo>
                  <a:pt x="103289" y="165252"/>
                </a:lnTo>
                <a:lnTo>
                  <a:pt x="84327" y="161866"/>
                </a:lnTo>
                <a:lnTo>
                  <a:pt x="68597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30" y="119887"/>
                </a:lnTo>
                <a:lnTo>
                  <a:pt x="195630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5" y="83032"/>
                </a:lnTo>
                <a:lnTo>
                  <a:pt x="54267" y="83032"/>
                </a:lnTo>
                <a:lnTo>
                  <a:pt x="57813" y="69199"/>
                </a:lnTo>
                <a:lnTo>
                  <a:pt x="66522" y="56546"/>
                </a:lnTo>
                <a:lnTo>
                  <a:pt x="80241" y="47313"/>
                </a:lnTo>
                <a:lnTo>
                  <a:pt x="98818" y="43738"/>
                </a:lnTo>
                <a:lnTo>
                  <a:pt x="179913" y="43738"/>
                </a:lnTo>
                <a:lnTo>
                  <a:pt x="170308" y="27646"/>
                </a:lnTo>
                <a:lnTo>
                  <a:pt x="139364" y="7139"/>
                </a:lnTo>
                <a:lnTo>
                  <a:pt x="98018" y="0"/>
                </a:lnTo>
                <a:close/>
              </a:path>
              <a:path w="196850" h="211454">
                <a:moveTo>
                  <a:pt x="148640" y="134873"/>
                </a:moveTo>
                <a:lnTo>
                  <a:pt x="142345" y="147137"/>
                </a:lnTo>
                <a:lnTo>
                  <a:pt x="132942" y="156744"/>
                </a:lnTo>
                <a:lnTo>
                  <a:pt x="120049" y="163011"/>
                </a:lnTo>
                <a:lnTo>
                  <a:pt x="103289" y="165252"/>
                </a:lnTo>
                <a:lnTo>
                  <a:pt x="185539" y="165252"/>
                </a:lnTo>
                <a:lnTo>
                  <a:pt x="193598" y="148234"/>
                </a:lnTo>
                <a:lnTo>
                  <a:pt x="148640" y="134873"/>
                </a:lnTo>
                <a:close/>
              </a:path>
              <a:path w="196850" h="211454">
                <a:moveTo>
                  <a:pt x="179913" y="43738"/>
                </a:moveTo>
                <a:lnTo>
                  <a:pt x="98818" y="43738"/>
                </a:lnTo>
                <a:lnTo>
                  <a:pt x="118656" y="47088"/>
                </a:lnTo>
                <a:lnTo>
                  <a:pt x="132343" y="55946"/>
                </a:lnTo>
                <a:lnTo>
                  <a:pt x="140406" y="68524"/>
                </a:lnTo>
                <a:lnTo>
                  <a:pt x="143370" y="83032"/>
                </a:lnTo>
                <a:lnTo>
                  <a:pt x="193275" y="83032"/>
                </a:lnTo>
                <a:lnTo>
                  <a:pt x="189710" y="60152"/>
                </a:lnTo>
                <a:lnTo>
                  <a:pt x="179913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813" y="6287990"/>
            <a:ext cx="130175" cy="261620"/>
          </a:xfrm>
          <a:custGeom>
            <a:avLst/>
            <a:gdLst/>
            <a:ahLst/>
            <a:cxnLst/>
            <a:rect l="l" t="t" r="r" b="b"/>
            <a:pathLst>
              <a:path w="130175" h="261620">
                <a:moveTo>
                  <a:pt x="89509" y="107327"/>
                </a:moveTo>
                <a:lnTo>
                  <a:pt x="36042" y="107327"/>
                </a:lnTo>
                <a:lnTo>
                  <a:pt x="36042" y="200063"/>
                </a:lnTo>
                <a:lnTo>
                  <a:pt x="40448" y="225917"/>
                </a:lnTo>
                <a:lnTo>
                  <a:pt x="53057" y="245278"/>
                </a:lnTo>
                <a:lnTo>
                  <a:pt x="72957" y="257423"/>
                </a:lnTo>
                <a:lnTo>
                  <a:pt x="99237" y="261632"/>
                </a:lnTo>
                <a:lnTo>
                  <a:pt x="109958" y="261156"/>
                </a:lnTo>
                <a:lnTo>
                  <a:pt x="118516" y="259957"/>
                </a:lnTo>
                <a:lnTo>
                  <a:pt x="125026" y="258380"/>
                </a:lnTo>
                <a:lnTo>
                  <a:pt x="129603" y="256768"/>
                </a:lnTo>
                <a:lnTo>
                  <a:pt x="129603" y="213829"/>
                </a:lnTo>
                <a:lnTo>
                  <a:pt x="113017" y="213829"/>
                </a:lnTo>
                <a:lnTo>
                  <a:pt x="102845" y="212672"/>
                </a:lnTo>
                <a:lnTo>
                  <a:pt x="95486" y="208821"/>
                </a:lnTo>
                <a:lnTo>
                  <a:pt x="91016" y="201705"/>
                </a:lnTo>
                <a:lnTo>
                  <a:pt x="89509" y="190754"/>
                </a:lnTo>
                <a:lnTo>
                  <a:pt x="89509" y="107327"/>
                </a:lnTo>
                <a:close/>
              </a:path>
              <a:path w="130175" h="261620">
                <a:moveTo>
                  <a:pt x="129603" y="212217"/>
                </a:moveTo>
                <a:lnTo>
                  <a:pt x="126784" y="213029"/>
                </a:lnTo>
                <a:lnTo>
                  <a:pt x="119481" y="213829"/>
                </a:lnTo>
                <a:lnTo>
                  <a:pt x="129603" y="213829"/>
                </a:lnTo>
                <a:lnTo>
                  <a:pt x="129603" y="212217"/>
                </a:lnTo>
                <a:close/>
              </a:path>
              <a:path w="130175" h="261620">
                <a:moveTo>
                  <a:pt x="129603" y="59524"/>
                </a:moveTo>
                <a:lnTo>
                  <a:pt x="0" y="59524"/>
                </a:lnTo>
                <a:lnTo>
                  <a:pt x="0" y="107327"/>
                </a:lnTo>
                <a:lnTo>
                  <a:pt x="129603" y="107327"/>
                </a:lnTo>
                <a:lnTo>
                  <a:pt x="129603" y="59524"/>
                </a:lnTo>
                <a:close/>
              </a:path>
              <a:path w="130175" h="261620">
                <a:moveTo>
                  <a:pt x="89509" y="0"/>
                </a:moveTo>
                <a:lnTo>
                  <a:pt x="40906" y="0"/>
                </a:lnTo>
                <a:lnTo>
                  <a:pt x="40906" y="27940"/>
                </a:lnTo>
                <a:lnTo>
                  <a:pt x="39057" y="40392"/>
                </a:lnTo>
                <a:lnTo>
                  <a:pt x="33410" y="50414"/>
                </a:lnTo>
                <a:lnTo>
                  <a:pt x="23815" y="57095"/>
                </a:lnTo>
                <a:lnTo>
                  <a:pt x="10121" y="59524"/>
                </a:lnTo>
                <a:lnTo>
                  <a:pt x="89509" y="59524"/>
                </a:lnTo>
                <a:lnTo>
                  <a:pt x="8950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8133" y="6345902"/>
            <a:ext cx="121920" cy="201295"/>
          </a:xfrm>
          <a:custGeom>
            <a:avLst/>
            <a:gdLst/>
            <a:ahLst/>
            <a:cxnLst/>
            <a:rect l="l" t="t" r="r" b="b"/>
            <a:pathLst>
              <a:path w="121919" h="201295">
                <a:moveTo>
                  <a:pt x="52260" y="1612"/>
                </a:moveTo>
                <a:lnTo>
                  <a:pt x="0" y="1612"/>
                </a:lnTo>
                <a:lnTo>
                  <a:pt x="0" y="200875"/>
                </a:lnTo>
                <a:lnTo>
                  <a:pt x="53873" y="200875"/>
                </a:lnTo>
                <a:lnTo>
                  <a:pt x="53873" y="109753"/>
                </a:lnTo>
                <a:lnTo>
                  <a:pt x="58036" y="82847"/>
                </a:lnTo>
                <a:lnTo>
                  <a:pt x="69261" y="65506"/>
                </a:lnTo>
                <a:lnTo>
                  <a:pt x="85650" y="56214"/>
                </a:lnTo>
                <a:lnTo>
                  <a:pt x="105308" y="53454"/>
                </a:lnTo>
                <a:lnTo>
                  <a:pt x="121513" y="53454"/>
                </a:lnTo>
                <a:lnTo>
                  <a:pt x="121513" y="31178"/>
                </a:lnTo>
                <a:lnTo>
                  <a:pt x="52260" y="31178"/>
                </a:lnTo>
                <a:lnTo>
                  <a:pt x="52260" y="1612"/>
                </a:lnTo>
                <a:close/>
              </a:path>
              <a:path w="121919" h="201295">
                <a:moveTo>
                  <a:pt x="121513" y="53454"/>
                </a:moveTo>
                <a:lnTo>
                  <a:pt x="110159" y="53454"/>
                </a:lnTo>
                <a:lnTo>
                  <a:pt x="115430" y="53860"/>
                </a:lnTo>
                <a:lnTo>
                  <a:pt x="121513" y="55079"/>
                </a:lnTo>
                <a:lnTo>
                  <a:pt x="121513" y="53454"/>
                </a:lnTo>
                <a:close/>
              </a:path>
              <a:path w="121919" h="201295">
                <a:moveTo>
                  <a:pt x="113398" y="0"/>
                </a:moveTo>
                <a:lnTo>
                  <a:pt x="108953" y="0"/>
                </a:lnTo>
                <a:lnTo>
                  <a:pt x="94628" y="1169"/>
                </a:lnTo>
                <a:lnTo>
                  <a:pt x="78782" y="5716"/>
                </a:lnTo>
                <a:lnTo>
                  <a:pt x="63849" y="15200"/>
                </a:lnTo>
                <a:lnTo>
                  <a:pt x="52260" y="31178"/>
                </a:lnTo>
                <a:lnTo>
                  <a:pt x="121513" y="31178"/>
                </a:lnTo>
                <a:lnTo>
                  <a:pt x="121513" y="812"/>
                </a:lnTo>
                <a:lnTo>
                  <a:pt x="113398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9769" y="6341440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05" y="0"/>
                </a:moveTo>
                <a:lnTo>
                  <a:pt x="61164" y="7448"/>
                </a:lnTo>
                <a:lnTo>
                  <a:pt x="29867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4" y="149909"/>
                </a:lnTo>
                <a:lnTo>
                  <a:pt x="30932" y="183372"/>
                </a:lnTo>
                <a:lnTo>
                  <a:pt x="63731" y="204228"/>
                </a:lnTo>
                <a:lnTo>
                  <a:pt x="102870" y="211416"/>
                </a:lnTo>
                <a:lnTo>
                  <a:pt x="136296" y="206386"/>
                </a:lnTo>
                <a:lnTo>
                  <a:pt x="162812" y="192736"/>
                </a:lnTo>
                <a:lnTo>
                  <a:pt x="182038" y="172631"/>
                </a:lnTo>
                <a:lnTo>
                  <a:pt x="185535" y="165252"/>
                </a:lnTo>
                <a:lnTo>
                  <a:pt x="103276" y="165252"/>
                </a:lnTo>
                <a:lnTo>
                  <a:pt x="84321" y="161866"/>
                </a:lnTo>
                <a:lnTo>
                  <a:pt x="68595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18" y="119887"/>
                </a:lnTo>
                <a:lnTo>
                  <a:pt x="195618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4" y="83032"/>
                </a:lnTo>
                <a:lnTo>
                  <a:pt x="54267" y="83032"/>
                </a:lnTo>
                <a:lnTo>
                  <a:pt x="57811" y="69199"/>
                </a:lnTo>
                <a:lnTo>
                  <a:pt x="66517" y="56546"/>
                </a:lnTo>
                <a:lnTo>
                  <a:pt x="80236" y="47313"/>
                </a:lnTo>
                <a:lnTo>
                  <a:pt x="98818" y="43738"/>
                </a:lnTo>
                <a:lnTo>
                  <a:pt x="179909" y="43738"/>
                </a:lnTo>
                <a:lnTo>
                  <a:pt x="170302" y="27646"/>
                </a:lnTo>
                <a:lnTo>
                  <a:pt x="139354" y="7139"/>
                </a:lnTo>
                <a:lnTo>
                  <a:pt x="98005" y="0"/>
                </a:lnTo>
                <a:close/>
              </a:path>
              <a:path w="196850" h="211454">
                <a:moveTo>
                  <a:pt x="148628" y="134873"/>
                </a:moveTo>
                <a:lnTo>
                  <a:pt x="142340" y="147137"/>
                </a:lnTo>
                <a:lnTo>
                  <a:pt x="132938" y="156744"/>
                </a:lnTo>
                <a:lnTo>
                  <a:pt x="120044" y="163011"/>
                </a:lnTo>
                <a:lnTo>
                  <a:pt x="103276" y="165252"/>
                </a:lnTo>
                <a:lnTo>
                  <a:pt x="185535" y="165252"/>
                </a:lnTo>
                <a:lnTo>
                  <a:pt x="193598" y="148234"/>
                </a:lnTo>
                <a:lnTo>
                  <a:pt x="148628" y="134873"/>
                </a:lnTo>
                <a:close/>
              </a:path>
              <a:path w="196850" h="211454">
                <a:moveTo>
                  <a:pt x="179909" y="43738"/>
                </a:moveTo>
                <a:lnTo>
                  <a:pt x="98818" y="43738"/>
                </a:lnTo>
                <a:lnTo>
                  <a:pt x="118654" y="47088"/>
                </a:lnTo>
                <a:lnTo>
                  <a:pt x="132338" y="55946"/>
                </a:lnTo>
                <a:lnTo>
                  <a:pt x="140400" y="68524"/>
                </a:lnTo>
                <a:lnTo>
                  <a:pt x="143370" y="83032"/>
                </a:lnTo>
                <a:lnTo>
                  <a:pt x="193274" y="83032"/>
                </a:lnTo>
                <a:lnTo>
                  <a:pt x="189708" y="60152"/>
                </a:lnTo>
                <a:lnTo>
                  <a:pt x="179909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5637" y="6341442"/>
            <a:ext cx="179070" cy="211454"/>
          </a:xfrm>
          <a:custGeom>
            <a:avLst/>
            <a:gdLst/>
            <a:ahLst/>
            <a:cxnLst/>
            <a:rect l="l" t="t" r="r" b="b"/>
            <a:pathLst>
              <a:path w="179069" h="211454">
                <a:moveTo>
                  <a:pt x="169263" y="43332"/>
                </a:moveTo>
                <a:lnTo>
                  <a:pt x="89928" y="43332"/>
                </a:lnTo>
                <a:lnTo>
                  <a:pt x="104743" y="45391"/>
                </a:lnTo>
                <a:lnTo>
                  <a:pt x="115231" y="50982"/>
                </a:lnTo>
                <a:lnTo>
                  <a:pt x="121470" y="59229"/>
                </a:lnTo>
                <a:lnTo>
                  <a:pt x="123532" y="69253"/>
                </a:lnTo>
                <a:lnTo>
                  <a:pt x="123532" y="76149"/>
                </a:lnTo>
                <a:lnTo>
                  <a:pt x="119888" y="81813"/>
                </a:lnTo>
                <a:lnTo>
                  <a:pt x="59537" y="90716"/>
                </a:lnTo>
                <a:lnTo>
                  <a:pt x="36224" y="97186"/>
                </a:lnTo>
                <a:lnTo>
                  <a:pt x="17314" y="109351"/>
                </a:lnTo>
                <a:lnTo>
                  <a:pt x="4632" y="127286"/>
                </a:lnTo>
                <a:lnTo>
                  <a:pt x="0" y="151066"/>
                </a:lnTo>
                <a:lnTo>
                  <a:pt x="4714" y="173591"/>
                </a:lnTo>
                <a:lnTo>
                  <a:pt x="18276" y="192735"/>
                </a:lnTo>
                <a:lnTo>
                  <a:pt x="39813" y="206030"/>
                </a:lnTo>
                <a:lnTo>
                  <a:pt x="68453" y="211010"/>
                </a:lnTo>
                <a:lnTo>
                  <a:pt x="88672" y="208612"/>
                </a:lnTo>
                <a:lnTo>
                  <a:pt x="105102" y="202152"/>
                </a:lnTo>
                <a:lnTo>
                  <a:pt x="117887" y="192729"/>
                </a:lnTo>
                <a:lnTo>
                  <a:pt x="127177" y="181444"/>
                </a:lnTo>
                <a:lnTo>
                  <a:pt x="176378" y="181444"/>
                </a:lnTo>
                <a:lnTo>
                  <a:pt x="176187" y="173748"/>
                </a:lnTo>
                <a:lnTo>
                  <a:pt x="176187" y="170916"/>
                </a:lnTo>
                <a:lnTo>
                  <a:pt x="79794" y="170916"/>
                </a:lnTo>
                <a:lnTo>
                  <a:pt x="68398" y="168960"/>
                </a:lnTo>
                <a:lnTo>
                  <a:pt x="60304" y="163777"/>
                </a:lnTo>
                <a:lnTo>
                  <a:pt x="55474" y="156391"/>
                </a:lnTo>
                <a:lnTo>
                  <a:pt x="53873" y="147828"/>
                </a:lnTo>
                <a:lnTo>
                  <a:pt x="55797" y="137695"/>
                </a:lnTo>
                <a:lnTo>
                  <a:pt x="61061" y="130259"/>
                </a:lnTo>
                <a:lnTo>
                  <a:pt x="68907" y="125330"/>
                </a:lnTo>
                <a:lnTo>
                  <a:pt x="78574" y="122720"/>
                </a:lnTo>
                <a:lnTo>
                  <a:pt x="123532" y="115836"/>
                </a:lnTo>
                <a:lnTo>
                  <a:pt x="176187" y="115836"/>
                </a:lnTo>
                <a:lnTo>
                  <a:pt x="176187" y="75742"/>
                </a:lnTo>
                <a:lnTo>
                  <a:pt x="171530" y="46988"/>
                </a:lnTo>
                <a:lnTo>
                  <a:pt x="169263" y="43332"/>
                </a:lnTo>
                <a:close/>
              </a:path>
              <a:path w="179069" h="211454">
                <a:moveTo>
                  <a:pt x="176378" y="181444"/>
                </a:moveTo>
                <a:lnTo>
                  <a:pt x="127177" y="181444"/>
                </a:lnTo>
                <a:lnTo>
                  <a:pt x="127177" y="189141"/>
                </a:lnTo>
                <a:lnTo>
                  <a:pt x="128003" y="200075"/>
                </a:lnTo>
                <a:lnTo>
                  <a:pt x="129209" y="205346"/>
                </a:lnTo>
                <a:lnTo>
                  <a:pt x="178625" y="205346"/>
                </a:lnTo>
                <a:lnTo>
                  <a:pt x="177730" y="198985"/>
                </a:lnTo>
                <a:lnTo>
                  <a:pt x="176949" y="190914"/>
                </a:lnTo>
                <a:lnTo>
                  <a:pt x="176396" y="182159"/>
                </a:lnTo>
                <a:lnTo>
                  <a:pt x="176378" y="181444"/>
                </a:lnTo>
                <a:close/>
              </a:path>
              <a:path w="179069" h="211454">
                <a:moveTo>
                  <a:pt x="176187" y="115836"/>
                </a:moveTo>
                <a:lnTo>
                  <a:pt x="123532" y="115836"/>
                </a:lnTo>
                <a:lnTo>
                  <a:pt x="123435" y="125330"/>
                </a:lnTo>
                <a:lnTo>
                  <a:pt x="119888" y="146822"/>
                </a:lnTo>
                <a:lnTo>
                  <a:pt x="110169" y="161043"/>
                </a:lnTo>
                <a:lnTo>
                  <a:pt x="96197" y="168657"/>
                </a:lnTo>
                <a:lnTo>
                  <a:pt x="79794" y="170916"/>
                </a:lnTo>
                <a:lnTo>
                  <a:pt x="176187" y="170916"/>
                </a:lnTo>
                <a:lnTo>
                  <a:pt x="176187" y="115836"/>
                </a:lnTo>
                <a:close/>
              </a:path>
              <a:path w="179069" h="211454">
                <a:moveTo>
                  <a:pt x="89509" y="0"/>
                </a:moveTo>
                <a:lnTo>
                  <a:pt x="54057" y="5867"/>
                </a:lnTo>
                <a:lnTo>
                  <a:pt x="27949" y="21113"/>
                </a:lnTo>
                <a:lnTo>
                  <a:pt x="11256" y="42208"/>
                </a:lnTo>
                <a:lnTo>
                  <a:pt x="4051" y="65620"/>
                </a:lnTo>
                <a:lnTo>
                  <a:pt x="51841" y="75742"/>
                </a:lnTo>
                <a:lnTo>
                  <a:pt x="55168" y="63333"/>
                </a:lnTo>
                <a:lnTo>
                  <a:pt x="62679" y="53008"/>
                </a:lnTo>
                <a:lnTo>
                  <a:pt x="74292" y="45948"/>
                </a:lnTo>
                <a:lnTo>
                  <a:pt x="89928" y="43332"/>
                </a:lnTo>
                <a:lnTo>
                  <a:pt x="169263" y="43332"/>
                </a:lnTo>
                <a:lnTo>
                  <a:pt x="156546" y="22831"/>
                </a:lnTo>
                <a:lnTo>
                  <a:pt x="129713" y="6194"/>
                </a:lnTo>
                <a:lnTo>
                  <a:pt x="8950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9364" y="6253552"/>
            <a:ext cx="207010" cy="298450"/>
          </a:xfrm>
          <a:custGeom>
            <a:avLst/>
            <a:gdLst/>
            <a:ahLst/>
            <a:cxnLst/>
            <a:rect l="l" t="t" r="r" b="b"/>
            <a:pathLst>
              <a:path w="207010" h="298450">
                <a:moveTo>
                  <a:pt x="95567" y="89103"/>
                </a:moveTo>
                <a:lnTo>
                  <a:pt x="56889" y="97164"/>
                </a:lnTo>
                <a:lnTo>
                  <a:pt x="26676" y="119273"/>
                </a:lnTo>
                <a:lnTo>
                  <a:pt x="7017" y="152320"/>
                </a:lnTo>
                <a:lnTo>
                  <a:pt x="0" y="193192"/>
                </a:lnTo>
                <a:lnTo>
                  <a:pt x="7212" y="235043"/>
                </a:lnTo>
                <a:lnTo>
                  <a:pt x="27331" y="268274"/>
                </a:lnTo>
                <a:lnTo>
                  <a:pt x="58084" y="290190"/>
                </a:lnTo>
                <a:lnTo>
                  <a:pt x="97193" y="298094"/>
                </a:lnTo>
                <a:lnTo>
                  <a:pt x="115951" y="295948"/>
                </a:lnTo>
                <a:lnTo>
                  <a:pt x="131822" y="290044"/>
                </a:lnTo>
                <a:lnTo>
                  <a:pt x="144356" y="281179"/>
                </a:lnTo>
                <a:lnTo>
                  <a:pt x="153098" y="270154"/>
                </a:lnTo>
                <a:lnTo>
                  <a:pt x="205179" y="270154"/>
                </a:lnTo>
                <a:lnTo>
                  <a:pt x="205075" y="267316"/>
                </a:lnTo>
                <a:lnTo>
                  <a:pt x="204939" y="257187"/>
                </a:lnTo>
                <a:lnTo>
                  <a:pt x="204939" y="249897"/>
                </a:lnTo>
                <a:lnTo>
                  <a:pt x="103682" y="249897"/>
                </a:lnTo>
                <a:lnTo>
                  <a:pt x="83994" y="246044"/>
                </a:lnTo>
                <a:lnTo>
                  <a:pt x="68345" y="234913"/>
                </a:lnTo>
                <a:lnTo>
                  <a:pt x="58002" y="217092"/>
                </a:lnTo>
                <a:lnTo>
                  <a:pt x="54267" y="193192"/>
                </a:lnTo>
                <a:lnTo>
                  <a:pt x="58112" y="169425"/>
                </a:lnTo>
                <a:lnTo>
                  <a:pt x="68640" y="151882"/>
                </a:lnTo>
                <a:lnTo>
                  <a:pt x="84335" y="141021"/>
                </a:lnTo>
                <a:lnTo>
                  <a:pt x="103682" y="137299"/>
                </a:lnTo>
                <a:lnTo>
                  <a:pt x="204939" y="137299"/>
                </a:lnTo>
                <a:lnTo>
                  <a:pt x="204939" y="113804"/>
                </a:lnTo>
                <a:lnTo>
                  <a:pt x="151879" y="113804"/>
                </a:lnTo>
                <a:lnTo>
                  <a:pt x="145527" y="105503"/>
                </a:lnTo>
                <a:lnTo>
                  <a:pt x="134505" y="97505"/>
                </a:lnTo>
                <a:lnTo>
                  <a:pt x="118092" y="91482"/>
                </a:lnTo>
                <a:lnTo>
                  <a:pt x="95567" y="89103"/>
                </a:lnTo>
                <a:close/>
              </a:path>
              <a:path w="207010" h="298450">
                <a:moveTo>
                  <a:pt x="205179" y="270154"/>
                </a:moveTo>
                <a:lnTo>
                  <a:pt x="153098" y="270154"/>
                </a:lnTo>
                <a:lnTo>
                  <a:pt x="153098" y="279463"/>
                </a:lnTo>
                <a:lnTo>
                  <a:pt x="154305" y="289178"/>
                </a:lnTo>
                <a:lnTo>
                  <a:pt x="155105" y="293230"/>
                </a:lnTo>
                <a:lnTo>
                  <a:pt x="206552" y="293230"/>
                </a:lnTo>
                <a:lnTo>
                  <a:pt x="205952" y="286059"/>
                </a:lnTo>
                <a:lnTo>
                  <a:pt x="205436" y="277180"/>
                </a:lnTo>
                <a:lnTo>
                  <a:pt x="205179" y="270154"/>
                </a:lnTo>
                <a:close/>
              </a:path>
              <a:path w="207010" h="298450">
                <a:moveTo>
                  <a:pt x="204939" y="137299"/>
                </a:moveTo>
                <a:lnTo>
                  <a:pt x="103682" y="137299"/>
                </a:lnTo>
                <a:lnTo>
                  <a:pt x="122952" y="140956"/>
                </a:lnTo>
                <a:lnTo>
                  <a:pt x="138499" y="151674"/>
                </a:lnTo>
                <a:lnTo>
                  <a:pt x="148884" y="169076"/>
                </a:lnTo>
                <a:lnTo>
                  <a:pt x="152666" y="192785"/>
                </a:lnTo>
                <a:lnTo>
                  <a:pt x="148884" y="216920"/>
                </a:lnTo>
                <a:lnTo>
                  <a:pt x="138499" y="234862"/>
                </a:lnTo>
                <a:lnTo>
                  <a:pt x="122952" y="246044"/>
                </a:lnTo>
                <a:lnTo>
                  <a:pt x="103682" y="249897"/>
                </a:lnTo>
                <a:lnTo>
                  <a:pt x="204939" y="249897"/>
                </a:lnTo>
                <a:lnTo>
                  <a:pt x="204939" y="137299"/>
                </a:lnTo>
                <a:close/>
              </a:path>
              <a:path w="207010" h="298450">
                <a:moveTo>
                  <a:pt x="204939" y="0"/>
                </a:moveTo>
                <a:lnTo>
                  <a:pt x="151879" y="0"/>
                </a:lnTo>
                <a:lnTo>
                  <a:pt x="151879" y="113804"/>
                </a:lnTo>
                <a:lnTo>
                  <a:pt x="204939" y="113804"/>
                </a:lnTo>
                <a:lnTo>
                  <a:pt x="204939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5753" y="6347516"/>
            <a:ext cx="220345" cy="278130"/>
          </a:xfrm>
          <a:custGeom>
            <a:avLst/>
            <a:gdLst/>
            <a:ahLst/>
            <a:cxnLst/>
            <a:rect l="l" t="t" r="r" b="b"/>
            <a:pathLst>
              <a:path w="220344" h="278129">
                <a:moveTo>
                  <a:pt x="60350" y="0"/>
                </a:moveTo>
                <a:lnTo>
                  <a:pt x="0" y="0"/>
                </a:lnTo>
                <a:lnTo>
                  <a:pt x="84658" y="174155"/>
                </a:lnTo>
                <a:lnTo>
                  <a:pt x="37680" y="277837"/>
                </a:lnTo>
                <a:lnTo>
                  <a:pt x="94780" y="277837"/>
                </a:lnTo>
                <a:lnTo>
                  <a:pt x="167391" y="116649"/>
                </a:lnTo>
                <a:lnTo>
                  <a:pt x="113411" y="116649"/>
                </a:lnTo>
                <a:lnTo>
                  <a:pt x="60350" y="0"/>
                </a:lnTo>
                <a:close/>
              </a:path>
              <a:path w="220344" h="278129">
                <a:moveTo>
                  <a:pt x="219938" y="0"/>
                </a:moveTo>
                <a:lnTo>
                  <a:pt x="162420" y="0"/>
                </a:lnTo>
                <a:lnTo>
                  <a:pt x="113411" y="116649"/>
                </a:lnTo>
                <a:lnTo>
                  <a:pt x="167391" y="116649"/>
                </a:lnTo>
                <a:lnTo>
                  <a:pt x="219938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581" y="6287990"/>
            <a:ext cx="130175" cy="261620"/>
          </a:xfrm>
          <a:custGeom>
            <a:avLst/>
            <a:gdLst/>
            <a:ahLst/>
            <a:cxnLst/>
            <a:rect l="l" t="t" r="r" b="b"/>
            <a:pathLst>
              <a:path w="130175" h="261620">
                <a:moveTo>
                  <a:pt x="89496" y="107327"/>
                </a:moveTo>
                <a:lnTo>
                  <a:pt x="36042" y="107327"/>
                </a:lnTo>
                <a:lnTo>
                  <a:pt x="36042" y="200063"/>
                </a:lnTo>
                <a:lnTo>
                  <a:pt x="40448" y="225917"/>
                </a:lnTo>
                <a:lnTo>
                  <a:pt x="53055" y="245278"/>
                </a:lnTo>
                <a:lnTo>
                  <a:pt x="72952" y="257423"/>
                </a:lnTo>
                <a:lnTo>
                  <a:pt x="99225" y="261632"/>
                </a:lnTo>
                <a:lnTo>
                  <a:pt x="109952" y="261156"/>
                </a:lnTo>
                <a:lnTo>
                  <a:pt x="118514" y="259957"/>
                </a:lnTo>
                <a:lnTo>
                  <a:pt x="125026" y="258380"/>
                </a:lnTo>
                <a:lnTo>
                  <a:pt x="129603" y="256768"/>
                </a:lnTo>
                <a:lnTo>
                  <a:pt x="129603" y="213829"/>
                </a:lnTo>
                <a:lnTo>
                  <a:pt x="113004" y="213829"/>
                </a:lnTo>
                <a:lnTo>
                  <a:pt x="102837" y="212672"/>
                </a:lnTo>
                <a:lnTo>
                  <a:pt x="95478" y="208821"/>
                </a:lnTo>
                <a:lnTo>
                  <a:pt x="91005" y="201705"/>
                </a:lnTo>
                <a:lnTo>
                  <a:pt x="89496" y="190754"/>
                </a:lnTo>
                <a:lnTo>
                  <a:pt x="89496" y="107327"/>
                </a:lnTo>
                <a:close/>
              </a:path>
              <a:path w="130175" h="261620">
                <a:moveTo>
                  <a:pt x="129603" y="212217"/>
                </a:moveTo>
                <a:lnTo>
                  <a:pt x="126771" y="213029"/>
                </a:lnTo>
                <a:lnTo>
                  <a:pt x="119481" y="213829"/>
                </a:lnTo>
                <a:lnTo>
                  <a:pt x="129603" y="213829"/>
                </a:lnTo>
                <a:lnTo>
                  <a:pt x="129603" y="212217"/>
                </a:lnTo>
                <a:close/>
              </a:path>
              <a:path w="130175" h="261620">
                <a:moveTo>
                  <a:pt x="129603" y="59524"/>
                </a:moveTo>
                <a:lnTo>
                  <a:pt x="0" y="59524"/>
                </a:lnTo>
                <a:lnTo>
                  <a:pt x="0" y="107327"/>
                </a:lnTo>
                <a:lnTo>
                  <a:pt x="129603" y="107327"/>
                </a:lnTo>
                <a:lnTo>
                  <a:pt x="129603" y="59524"/>
                </a:lnTo>
                <a:close/>
              </a:path>
              <a:path w="130175" h="261620">
                <a:moveTo>
                  <a:pt x="89496" y="0"/>
                </a:moveTo>
                <a:lnTo>
                  <a:pt x="40906" y="0"/>
                </a:lnTo>
                <a:lnTo>
                  <a:pt x="40906" y="27940"/>
                </a:lnTo>
                <a:lnTo>
                  <a:pt x="39057" y="40392"/>
                </a:lnTo>
                <a:lnTo>
                  <a:pt x="33410" y="50414"/>
                </a:lnTo>
                <a:lnTo>
                  <a:pt x="23815" y="57095"/>
                </a:lnTo>
                <a:lnTo>
                  <a:pt x="10121" y="59524"/>
                </a:lnTo>
                <a:lnTo>
                  <a:pt x="89496" y="59524"/>
                </a:lnTo>
                <a:lnTo>
                  <a:pt x="89496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0994" y="6341441"/>
            <a:ext cx="209550" cy="211454"/>
          </a:xfrm>
          <a:custGeom>
            <a:avLst/>
            <a:gdLst/>
            <a:ahLst/>
            <a:cxnLst/>
            <a:rect l="l" t="t" r="r" b="b"/>
            <a:pathLst>
              <a:path w="209550" h="211454">
                <a:moveTo>
                  <a:pt x="104508" y="0"/>
                </a:moveTo>
                <a:lnTo>
                  <a:pt x="63056" y="7859"/>
                </a:lnTo>
                <a:lnTo>
                  <a:pt x="29922" y="29768"/>
                </a:lnTo>
                <a:lnTo>
                  <a:pt x="7952" y="63236"/>
                </a:lnTo>
                <a:lnTo>
                  <a:pt x="0" y="105714"/>
                </a:lnTo>
                <a:lnTo>
                  <a:pt x="7955" y="148028"/>
                </a:lnTo>
                <a:lnTo>
                  <a:pt x="29922" y="181497"/>
                </a:lnTo>
                <a:lnTo>
                  <a:pt x="63056" y="203500"/>
                </a:lnTo>
                <a:lnTo>
                  <a:pt x="104508" y="211416"/>
                </a:lnTo>
                <a:lnTo>
                  <a:pt x="145945" y="203500"/>
                </a:lnTo>
                <a:lnTo>
                  <a:pt x="179071" y="181497"/>
                </a:lnTo>
                <a:lnTo>
                  <a:pt x="191599" y="162407"/>
                </a:lnTo>
                <a:lnTo>
                  <a:pt x="104508" y="162407"/>
                </a:lnTo>
                <a:lnTo>
                  <a:pt x="85484" y="158789"/>
                </a:lnTo>
                <a:lnTo>
                  <a:pt x="69309" y="148028"/>
                </a:lnTo>
                <a:lnTo>
                  <a:pt x="58081" y="130292"/>
                </a:lnTo>
                <a:lnTo>
                  <a:pt x="53873" y="105714"/>
                </a:lnTo>
                <a:lnTo>
                  <a:pt x="58081" y="80963"/>
                </a:lnTo>
                <a:lnTo>
                  <a:pt x="69335" y="63222"/>
                </a:lnTo>
                <a:lnTo>
                  <a:pt x="85484" y="52572"/>
                </a:lnTo>
                <a:lnTo>
                  <a:pt x="104508" y="49009"/>
                </a:lnTo>
                <a:lnTo>
                  <a:pt x="191704" y="49009"/>
                </a:lnTo>
                <a:lnTo>
                  <a:pt x="179071" y="29768"/>
                </a:lnTo>
                <a:lnTo>
                  <a:pt x="145945" y="7859"/>
                </a:lnTo>
                <a:lnTo>
                  <a:pt x="104508" y="0"/>
                </a:lnTo>
                <a:close/>
              </a:path>
              <a:path w="209550" h="211454">
                <a:moveTo>
                  <a:pt x="191704" y="49009"/>
                </a:moveTo>
                <a:lnTo>
                  <a:pt x="104508" y="49009"/>
                </a:lnTo>
                <a:lnTo>
                  <a:pt x="123519" y="52572"/>
                </a:lnTo>
                <a:lnTo>
                  <a:pt x="139687" y="63236"/>
                </a:lnTo>
                <a:lnTo>
                  <a:pt x="150921" y="80963"/>
                </a:lnTo>
                <a:lnTo>
                  <a:pt x="155130" y="105714"/>
                </a:lnTo>
                <a:lnTo>
                  <a:pt x="150921" y="130464"/>
                </a:lnTo>
                <a:lnTo>
                  <a:pt x="139687" y="148186"/>
                </a:lnTo>
                <a:lnTo>
                  <a:pt x="123519" y="158846"/>
                </a:lnTo>
                <a:lnTo>
                  <a:pt x="104508" y="162407"/>
                </a:lnTo>
                <a:lnTo>
                  <a:pt x="191599" y="162407"/>
                </a:lnTo>
                <a:lnTo>
                  <a:pt x="201036" y="148028"/>
                </a:lnTo>
                <a:lnTo>
                  <a:pt x="208991" y="105714"/>
                </a:lnTo>
                <a:lnTo>
                  <a:pt x="201036" y="63222"/>
                </a:lnTo>
                <a:lnTo>
                  <a:pt x="191704" y="49009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7612" y="6253556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230"/>
                </a:lnTo>
              </a:path>
            </a:pathLst>
          </a:custGeom>
          <a:ln w="53873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4630" y="6248692"/>
            <a:ext cx="66675" cy="298450"/>
          </a:xfrm>
          <a:custGeom>
            <a:avLst/>
            <a:gdLst/>
            <a:ahLst/>
            <a:cxnLst/>
            <a:rect l="l" t="t" r="r" b="b"/>
            <a:pathLst>
              <a:path w="66675" h="298450">
                <a:moveTo>
                  <a:pt x="60350" y="98818"/>
                </a:moveTo>
                <a:lnTo>
                  <a:pt x="6489" y="98818"/>
                </a:lnTo>
                <a:lnTo>
                  <a:pt x="6489" y="298081"/>
                </a:lnTo>
                <a:lnTo>
                  <a:pt x="60350" y="298081"/>
                </a:lnTo>
                <a:lnTo>
                  <a:pt x="60350" y="98818"/>
                </a:lnTo>
                <a:close/>
              </a:path>
              <a:path w="66675" h="298450">
                <a:moveTo>
                  <a:pt x="33223" y="0"/>
                </a:moveTo>
                <a:lnTo>
                  <a:pt x="20343" y="2632"/>
                </a:lnTo>
                <a:lnTo>
                  <a:pt x="9777" y="9821"/>
                </a:lnTo>
                <a:lnTo>
                  <a:pt x="2628" y="20504"/>
                </a:lnTo>
                <a:lnTo>
                  <a:pt x="0" y="33616"/>
                </a:lnTo>
                <a:lnTo>
                  <a:pt x="2628" y="46261"/>
                </a:lnTo>
                <a:lnTo>
                  <a:pt x="9777" y="56707"/>
                </a:lnTo>
                <a:lnTo>
                  <a:pt x="20343" y="63811"/>
                </a:lnTo>
                <a:lnTo>
                  <a:pt x="33223" y="66433"/>
                </a:lnTo>
                <a:lnTo>
                  <a:pt x="46272" y="63811"/>
                </a:lnTo>
                <a:lnTo>
                  <a:pt x="56815" y="56707"/>
                </a:lnTo>
                <a:lnTo>
                  <a:pt x="63864" y="46261"/>
                </a:lnTo>
                <a:lnTo>
                  <a:pt x="66433" y="33616"/>
                </a:lnTo>
                <a:lnTo>
                  <a:pt x="63864" y="20504"/>
                </a:lnTo>
                <a:lnTo>
                  <a:pt x="56815" y="9821"/>
                </a:lnTo>
                <a:lnTo>
                  <a:pt x="46272" y="2632"/>
                </a:lnTo>
                <a:lnTo>
                  <a:pt x="33223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6867" y="6347522"/>
            <a:ext cx="212725" cy="199390"/>
          </a:xfrm>
          <a:custGeom>
            <a:avLst/>
            <a:gdLst/>
            <a:ahLst/>
            <a:cxnLst/>
            <a:rect l="l" t="t" r="r" b="b"/>
            <a:pathLst>
              <a:path w="212725" h="199390">
                <a:moveTo>
                  <a:pt x="59131" y="0"/>
                </a:moveTo>
                <a:lnTo>
                  <a:pt x="0" y="0"/>
                </a:lnTo>
                <a:lnTo>
                  <a:pt x="81406" y="199263"/>
                </a:lnTo>
                <a:lnTo>
                  <a:pt x="135280" y="199263"/>
                </a:lnTo>
                <a:lnTo>
                  <a:pt x="160745" y="133654"/>
                </a:lnTo>
                <a:lnTo>
                  <a:pt x="108546" y="133654"/>
                </a:lnTo>
                <a:lnTo>
                  <a:pt x="59131" y="0"/>
                </a:lnTo>
                <a:close/>
              </a:path>
              <a:path w="212725" h="199390">
                <a:moveTo>
                  <a:pt x="212623" y="0"/>
                </a:moveTo>
                <a:lnTo>
                  <a:pt x="155917" y="0"/>
                </a:lnTo>
                <a:lnTo>
                  <a:pt x="108546" y="133654"/>
                </a:lnTo>
                <a:lnTo>
                  <a:pt x="160745" y="133654"/>
                </a:lnTo>
                <a:lnTo>
                  <a:pt x="212623" y="0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0308" y="6341440"/>
            <a:ext cx="196850" cy="211454"/>
          </a:xfrm>
          <a:custGeom>
            <a:avLst/>
            <a:gdLst/>
            <a:ahLst/>
            <a:cxnLst/>
            <a:rect l="l" t="t" r="r" b="b"/>
            <a:pathLst>
              <a:path w="196850" h="211454">
                <a:moveTo>
                  <a:pt x="98018" y="0"/>
                </a:moveTo>
                <a:lnTo>
                  <a:pt x="61170" y="7448"/>
                </a:lnTo>
                <a:lnTo>
                  <a:pt x="29868" y="28605"/>
                </a:lnTo>
                <a:lnTo>
                  <a:pt x="8137" y="61684"/>
                </a:lnTo>
                <a:lnTo>
                  <a:pt x="0" y="104901"/>
                </a:lnTo>
                <a:lnTo>
                  <a:pt x="8385" y="149909"/>
                </a:lnTo>
                <a:lnTo>
                  <a:pt x="30934" y="183372"/>
                </a:lnTo>
                <a:lnTo>
                  <a:pt x="63736" y="204228"/>
                </a:lnTo>
                <a:lnTo>
                  <a:pt x="102882" y="211416"/>
                </a:lnTo>
                <a:lnTo>
                  <a:pt x="136304" y="206386"/>
                </a:lnTo>
                <a:lnTo>
                  <a:pt x="162818" y="192736"/>
                </a:lnTo>
                <a:lnTo>
                  <a:pt x="182044" y="172631"/>
                </a:lnTo>
                <a:lnTo>
                  <a:pt x="185539" y="165252"/>
                </a:lnTo>
                <a:lnTo>
                  <a:pt x="103289" y="165252"/>
                </a:lnTo>
                <a:lnTo>
                  <a:pt x="84327" y="161866"/>
                </a:lnTo>
                <a:lnTo>
                  <a:pt x="68597" y="152442"/>
                </a:lnTo>
                <a:lnTo>
                  <a:pt x="57656" y="138082"/>
                </a:lnTo>
                <a:lnTo>
                  <a:pt x="53060" y="119887"/>
                </a:lnTo>
                <a:lnTo>
                  <a:pt x="195630" y="119887"/>
                </a:lnTo>
                <a:lnTo>
                  <a:pt x="195630" y="119075"/>
                </a:lnTo>
                <a:lnTo>
                  <a:pt x="196430" y="110972"/>
                </a:lnTo>
                <a:lnTo>
                  <a:pt x="196430" y="103289"/>
                </a:lnTo>
                <a:lnTo>
                  <a:pt x="193275" y="83032"/>
                </a:lnTo>
                <a:lnTo>
                  <a:pt x="54267" y="83032"/>
                </a:lnTo>
                <a:lnTo>
                  <a:pt x="57813" y="69199"/>
                </a:lnTo>
                <a:lnTo>
                  <a:pt x="66522" y="56546"/>
                </a:lnTo>
                <a:lnTo>
                  <a:pt x="80241" y="47313"/>
                </a:lnTo>
                <a:lnTo>
                  <a:pt x="98818" y="43738"/>
                </a:lnTo>
                <a:lnTo>
                  <a:pt x="179913" y="43738"/>
                </a:lnTo>
                <a:lnTo>
                  <a:pt x="170308" y="27646"/>
                </a:lnTo>
                <a:lnTo>
                  <a:pt x="139364" y="7139"/>
                </a:lnTo>
                <a:lnTo>
                  <a:pt x="98018" y="0"/>
                </a:lnTo>
                <a:close/>
              </a:path>
              <a:path w="196850" h="211454">
                <a:moveTo>
                  <a:pt x="148640" y="134873"/>
                </a:moveTo>
                <a:lnTo>
                  <a:pt x="142345" y="147137"/>
                </a:lnTo>
                <a:lnTo>
                  <a:pt x="132942" y="156744"/>
                </a:lnTo>
                <a:lnTo>
                  <a:pt x="120049" y="163011"/>
                </a:lnTo>
                <a:lnTo>
                  <a:pt x="103289" y="165252"/>
                </a:lnTo>
                <a:lnTo>
                  <a:pt x="185539" y="165252"/>
                </a:lnTo>
                <a:lnTo>
                  <a:pt x="193598" y="148234"/>
                </a:lnTo>
                <a:lnTo>
                  <a:pt x="148640" y="134873"/>
                </a:lnTo>
                <a:close/>
              </a:path>
              <a:path w="196850" h="211454">
                <a:moveTo>
                  <a:pt x="179913" y="43738"/>
                </a:moveTo>
                <a:lnTo>
                  <a:pt x="98818" y="43738"/>
                </a:lnTo>
                <a:lnTo>
                  <a:pt x="118656" y="47088"/>
                </a:lnTo>
                <a:lnTo>
                  <a:pt x="132343" y="55946"/>
                </a:lnTo>
                <a:lnTo>
                  <a:pt x="140406" y="68524"/>
                </a:lnTo>
                <a:lnTo>
                  <a:pt x="143370" y="83032"/>
                </a:lnTo>
                <a:lnTo>
                  <a:pt x="193275" y="83032"/>
                </a:lnTo>
                <a:lnTo>
                  <a:pt x="189710" y="60152"/>
                </a:lnTo>
                <a:lnTo>
                  <a:pt x="179913" y="43738"/>
                </a:lnTo>
                <a:close/>
              </a:path>
            </a:pathLst>
          </a:custGeom>
          <a:solidFill>
            <a:srgbClr val="E87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34993" y="5889401"/>
            <a:ext cx="856648" cy="67470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5092" y="4536095"/>
            <a:ext cx="139509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452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FWD Insurance  All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rights reserved  </a:t>
            </a:r>
            <a:r>
              <a:rPr sz="800" b="1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en-US" sz="800" b="1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FWD </a:t>
            </a:r>
            <a:r>
              <a:rPr lang="en-US" sz="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Drivamatics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1" name="object 5"/>
          <p:cNvSpPr txBox="1">
            <a:spLocks/>
          </p:cNvSpPr>
          <p:nvPr/>
        </p:nvSpPr>
        <p:spPr>
          <a:xfrm>
            <a:off x="281912" y="2603740"/>
            <a:ext cx="4201160" cy="63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just" defTabSz="914400">
              <a:lnSpc>
                <a:spcPts val="4500"/>
              </a:lnSpc>
            </a:pPr>
            <a:r>
              <a:rPr lang="en-US" sz="6000" b="1" kern="0" spc="-45" dirty="0" smtClean="0">
                <a:solidFill>
                  <a:srgbClr val="FFFFFF"/>
                </a:solidFill>
              </a:rPr>
              <a:t>THANK YOU!</a:t>
            </a:r>
            <a:endParaRPr lang="en-US" sz="6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78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44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4" descr="careful driver的圖片搜尋結果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1264" y="1445459"/>
            <a:ext cx="2193888" cy="22008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eful driver的圖片搜尋結果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"/>
          <a:stretch/>
        </p:blipFill>
        <p:spPr bwMode="auto">
          <a:xfrm flipH="1">
            <a:off x="436170" y="1445459"/>
            <a:ext cx="2192296" cy="21993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908702" y="137757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E87722"/>
                </a:solidFill>
              </a:rPr>
              <a:t>Zoe</a:t>
            </a:r>
          </a:p>
          <a:p>
            <a:r>
              <a:rPr lang="en-US" sz="1600" dirty="0" smtClean="0">
                <a:solidFill>
                  <a:srgbClr val="575756"/>
                </a:solidFill>
              </a:rPr>
              <a:t>Female</a:t>
            </a:r>
          </a:p>
          <a:p>
            <a:r>
              <a:rPr lang="en-US" sz="1600" dirty="0" smtClean="0">
                <a:solidFill>
                  <a:srgbClr val="575756"/>
                </a:solidFill>
              </a:rPr>
              <a:t>25 years old</a:t>
            </a:r>
          </a:p>
          <a:p>
            <a:r>
              <a:rPr lang="en-US" sz="1600" dirty="0" smtClean="0">
                <a:solidFill>
                  <a:srgbClr val="575756"/>
                </a:solidFill>
              </a:rPr>
              <a:t>2 years driving experience</a:t>
            </a:r>
          </a:p>
          <a:p>
            <a:r>
              <a:rPr lang="en-US" sz="1600" dirty="0" smtClean="0">
                <a:solidFill>
                  <a:srgbClr val="575756"/>
                </a:solidFill>
              </a:rPr>
              <a:t>No previous claim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6938" y="137757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E87722"/>
                </a:solidFill>
              </a:rPr>
              <a:t>Chloe</a:t>
            </a:r>
          </a:p>
          <a:p>
            <a:pPr algn="r"/>
            <a:r>
              <a:rPr lang="en-US" sz="1600" dirty="0" smtClean="0">
                <a:solidFill>
                  <a:srgbClr val="575756"/>
                </a:solidFill>
              </a:rPr>
              <a:t>Female</a:t>
            </a:r>
          </a:p>
          <a:p>
            <a:pPr algn="r"/>
            <a:r>
              <a:rPr lang="en-US" sz="1600" dirty="0" smtClean="0">
                <a:solidFill>
                  <a:srgbClr val="575756"/>
                </a:solidFill>
              </a:rPr>
              <a:t>25 years old</a:t>
            </a:r>
          </a:p>
          <a:p>
            <a:pPr algn="r"/>
            <a:r>
              <a:rPr lang="en-US" sz="1600" dirty="0" smtClean="0">
                <a:solidFill>
                  <a:srgbClr val="575756"/>
                </a:solidFill>
              </a:rPr>
              <a:t>2 years driving experience</a:t>
            </a:r>
          </a:p>
          <a:p>
            <a:pPr algn="r"/>
            <a:r>
              <a:rPr lang="en-US" sz="1600" dirty="0" smtClean="0">
                <a:solidFill>
                  <a:srgbClr val="575756"/>
                </a:solidFill>
              </a:rPr>
              <a:t>No previous claim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7000" y="4368867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Premium:</a:t>
            </a:r>
          </a:p>
          <a:p>
            <a:pPr algn="ctr"/>
            <a:r>
              <a:rPr lang="en-US" sz="2800" b="1" dirty="0" smtClean="0"/>
              <a:t>$7,000/</a:t>
            </a:r>
            <a:r>
              <a:rPr lang="en-US" sz="2800" b="1" dirty="0" err="1" smtClean="0"/>
              <a:t>yr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162800" y="4368867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Premium:</a:t>
            </a:r>
          </a:p>
          <a:p>
            <a:pPr algn="ctr"/>
            <a:r>
              <a:rPr lang="en-US" sz="2800" b="1" dirty="0" smtClean="0"/>
              <a:t>$7,000/</a:t>
            </a:r>
            <a:r>
              <a:rPr lang="en-US" sz="2800" b="1" dirty="0" err="1" smtClean="0"/>
              <a:t>yr</a:t>
            </a:r>
            <a:endParaRPr lang="en-US" sz="2800" b="1" dirty="0"/>
          </a:p>
        </p:txBody>
      </p:sp>
      <p:sp>
        <p:nvSpPr>
          <p:cNvPr id="13" name="Equal 12"/>
          <p:cNvSpPr/>
          <p:nvPr/>
        </p:nvSpPr>
        <p:spPr>
          <a:xfrm>
            <a:off x="5679683" y="4499965"/>
            <a:ext cx="1000816" cy="499804"/>
          </a:xfrm>
          <a:prstGeom prst="mathEqual">
            <a:avLst>
              <a:gd name="adj1" fmla="val 23520"/>
              <a:gd name="adj2" fmla="val 18034"/>
            </a:avLst>
          </a:prstGeom>
          <a:solidFill>
            <a:srgbClr val="7C7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25975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75756"/>
                </a:solidFill>
              </a:rPr>
              <a:t>Reckless driver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325975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75756"/>
                </a:solidFill>
              </a:rPr>
              <a:t>Careful driver</a:t>
            </a: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2766683" y="3973628"/>
            <a:ext cx="66282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/>
            <a:r>
              <a:rPr lang="en-US" altLang="zh-TW" sz="2000" spc="-50" dirty="0" smtClean="0">
                <a:solidFill>
                  <a:srgbClr val="E87722"/>
                </a:solidFill>
              </a:rPr>
              <a:t>D</a:t>
            </a:r>
            <a:r>
              <a:rPr lang="en-US" sz="2000" spc="-50" dirty="0" smtClean="0">
                <a:solidFill>
                  <a:srgbClr val="E87722"/>
                </a:solidFill>
              </a:rPr>
              <a:t>ifferent risk, </a:t>
            </a:r>
            <a:r>
              <a:rPr lang="en-US" sz="2000" spc="-50" dirty="0" smtClean="0"/>
              <a:t>but paying for the </a:t>
            </a:r>
            <a:r>
              <a:rPr lang="en-US" sz="2000" spc="-50" dirty="0" smtClean="0">
                <a:solidFill>
                  <a:srgbClr val="E87722"/>
                </a:solidFill>
              </a:rPr>
              <a:t>same premium </a:t>
            </a:r>
            <a:endParaRPr lang="en-US" sz="2000" kern="0" spc="-85" dirty="0">
              <a:solidFill>
                <a:srgbClr val="E87722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286642" y="611441"/>
            <a:ext cx="1056782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3200" spc="-50" dirty="0" smtClean="0"/>
              <a:t>Traditional Motor Insurance works but might not be truly fair</a:t>
            </a:r>
            <a:endParaRPr lang="en-US" sz="3200" kern="0" spc="-85" dirty="0">
              <a:solidFill>
                <a:srgbClr val="565655"/>
              </a:solidFill>
            </a:endParaRPr>
          </a:p>
        </p:txBody>
      </p:sp>
      <p:pic>
        <p:nvPicPr>
          <p:cNvPr id="1028" name="Picture 4" descr="warning icon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2" y="3290123"/>
            <a:ext cx="462487" cy="4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相關圖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5" y="3317755"/>
            <a:ext cx="434855" cy="4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5"/>
          <p:cNvSpPr txBox="1">
            <a:spLocks/>
          </p:cNvSpPr>
          <p:nvPr/>
        </p:nvSpPr>
        <p:spPr>
          <a:xfrm>
            <a:off x="2766683" y="5665157"/>
            <a:ext cx="66282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/>
            <a:r>
              <a:rPr lang="en-US" altLang="zh-TW" sz="2000" spc="-50" dirty="0" smtClean="0">
                <a:solidFill>
                  <a:srgbClr val="E87722"/>
                </a:solidFill>
              </a:rPr>
              <a:t>FWD </a:t>
            </a:r>
            <a:r>
              <a:rPr lang="en-US" altLang="zh-TW" sz="2000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believes the</a:t>
            </a:r>
            <a:r>
              <a:rPr lang="en-US" altLang="zh-TW" sz="2000" spc="-50" dirty="0" smtClean="0">
                <a:solidFill>
                  <a:srgbClr val="E87722"/>
                </a:solidFill>
              </a:rPr>
              <a:t> fair game </a:t>
            </a:r>
            <a:r>
              <a:rPr lang="en-US" altLang="zh-TW" sz="2000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be…</a:t>
            </a:r>
            <a:endParaRPr lang="en-US" sz="2000" kern="0" spc="-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646437" y="5999592"/>
            <a:ext cx="1086622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/>
            <a:r>
              <a:rPr lang="en-US" sz="3600" spc="-50" dirty="0" smtClean="0"/>
              <a:t>…Policyholders to pay based on </a:t>
            </a:r>
            <a:r>
              <a:rPr lang="en-US" sz="3600" spc="-50" dirty="0" smtClean="0">
                <a:solidFill>
                  <a:srgbClr val="E87722"/>
                </a:solidFill>
              </a:rPr>
              <a:t>how they drive</a:t>
            </a:r>
            <a:endParaRPr lang="en-US" sz="3600" kern="0" spc="-85" dirty="0">
              <a:solidFill>
                <a:srgbClr val="E87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3" grpId="0" animBg="1"/>
      <p:bldP spid="17" grpId="0"/>
      <p:bldP spid="18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-16330" y="-1"/>
            <a:ext cx="8017330" cy="68579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469" y="349758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30744" y="298707"/>
            <a:ext cx="764066" cy="6017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-114" y="1066800"/>
            <a:ext cx="4876914" cy="1725168"/>
            <a:chOff x="-114" y="4800600"/>
            <a:chExt cx="4876914" cy="1725168"/>
          </a:xfrm>
        </p:grpSpPr>
        <p:sp>
          <p:nvSpPr>
            <p:cNvPr id="18" name="object 4"/>
            <p:cNvSpPr/>
            <p:nvPr/>
          </p:nvSpPr>
          <p:spPr>
            <a:xfrm>
              <a:off x="-114" y="4800600"/>
              <a:ext cx="4876914" cy="1725168"/>
            </a:xfrm>
            <a:custGeom>
              <a:avLst/>
              <a:gdLst/>
              <a:ahLst/>
              <a:cxnLst/>
              <a:rect l="l" t="t" r="r" b="b"/>
              <a:pathLst>
                <a:path w="4797425" h="1806575">
                  <a:moveTo>
                    <a:pt x="0" y="1806575"/>
                  </a:moveTo>
                  <a:lnTo>
                    <a:pt x="4797069" y="1806575"/>
                  </a:lnTo>
                  <a:lnTo>
                    <a:pt x="4797069" y="0"/>
                  </a:lnTo>
                  <a:lnTo>
                    <a:pt x="0" y="0"/>
                  </a:lnTo>
                  <a:lnTo>
                    <a:pt x="0" y="1806575"/>
                  </a:lnTo>
                  <a:close/>
                </a:path>
              </a:pathLst>
            </a:custGeom>
            <a:solidFill>
              <a:srgbClr val="E877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507" y="5003740"/>
              <a:ext cx="4499180" cy="137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400" b="1" spc="-45" dirty="0" smtClean="0">
                  <a:solidFill>
                    <a:srgbClr val="FFFFFF"/>
                  </a:solidFill>
                </a:rPr>
                <a:t>Usage-based </a:t>
              </a:r>
              <a:br>
                <a:rPr lang="en-US" sz="5400" b="1" spc="-45" dirty="0" smtClean="0">
                  <a:solidFill>
                    <a:srgbClr val="FFFFFF"/>
                  </a:solidFill>
                </a:rPr>
              </a:br>
              <a:r>
                <a:rPr lang="en-US" sz="5400" b="1" spc="-45" dirty="0" smtClean="0">
                  <a:solidFill>
                    <a:srgbClr val="FFFFFF"/>
                  </a:solidFill>
                </a:rPr>
                <a:t>Insurance (UBI)</a:t>
              </a:r>
              <a:endParaRPr lang="en-US" sz="5400" b="1" dirty="0"/>
            </a:p>
          </p:txBody>
        </p:sp>
      </p:grpSp>
      <p:pic>
        <p:nvPicPr>
          <p:cNvPr id="15" name="Picture 6" descr="location path icon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216" y="2863191"/>
            <a:ext cx="762000" cy="76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2"/>
          <p:cNvSpPr txBox="1"/>
          <p:nvPr/>
        </p:nvSpPr>
        <p:spPr>
          <a:xfrm>
            <a:off x="8585788" y="2874859"/>
            <a:ext cx="32344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>
                <a:solidFill>
                  <a:srgbClr val="575756"/>
                </a:solidFill>
                <a:cs typeface="Calibri"/>
              </a:rPr>
              <a:t>How much distance you are driving</a:t>
            </a:r>
            <a:r>
              <a:rPr lang="en-US" sz="2400" b="1" spc="-20" dirty="0" smtClean="0">
                <a:solidFill>
                  <a:srgbClr val="575756"/>
                </a:solidFill>
                <a:cs typeface="Calibri"/>
              </a:rPr>
              <a:t>?</a:t>
            </a:r>
            <a:endParaRPr lang="en-US" sz="2400" b="1" spc="-20" dirty="0">
              <a:solidFill>
                <a:srgbClr val="575756"/>
              </a:solidFill>
              <a:cs typeface="Calibri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8585788" y="1302905"/>
            <a:ext cx="323446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3600" b="1" spc="-20" dirty="0" smtClean="0">
                <a:solidFill>
                  <a:srgbClr val="E87722"/>
                </a:solidFill>
                <a:cs typeface="Calibri"/>
              </a:rPr>
              <a:t>Personalized premium rate</a:t>
            </a:r>
            <a:endParaRPr lang="en-US" sz="3600" b="1" spc="-20" dirty="0">
              <a:solidFill>
                <a:srgbClr val="E87722"/>
              </a:solidFill>
              <a:cs typeface="Calibri"/>
            </a:endParaRPr>
          </a:p>
        </p:txBody>
      </p:sp>
      <p:pic>
        <p:nvPicPr>
          <p:cNvPr id="29" name="Picture 4" descr="often icon的圖片搜尋結果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6215" y="4191000"/>
            <a:ext cx="762002" cy="76011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2"/>
          <p:cNvSpPr txBox="1"/>
          <p:nvPr/>
        </p:nvSpPr>
        <p:spPr>
          <a:xfrm>
            <a:off x="8585788" y="5671066"/>
            <a:ext cx="32344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 smtClean="0">
                <a:solidFill>
                  <a:srgbClr val="575756"/>
                </a:solidFill>
                <a:cs typeface="Calibri"/>
              </a:rPr>
              <a:t>How </a:t>
            </a:r>
            <a:r>
              <a:rPr lang="en-US" sz="2400" b="1" spc="-20" dirty="0">
                <a:solidFill>
                  <a:srgbClr val="575756"/>
                </a:solidFill>
                <a:cs typeface="Calibri"/>
              </a:rPr>
              <a:t>well you are driving? </a:t>
            </a:r>
          </a:p>
        </p:txBody>
      </p:sp>
      <p:sp>
        <p:nvSpPr>
          <p:cNvPr id="25" name="object 2"/>
          <p:cNvSpPr txBox="1"/>
          <p:nvPr/>
        </p:nvSpPr>
        <p:spPr>
          <a:xfrm>
            <a:off x="8585788" y="4191000"/>
            <a:ext cx="32344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400" b="1" spc="-20" dirty="0" smtClean="0">
                <a:solidFill>
                  <a:srgbClr val="575756"/>
                </a:solidFill>
                <a:cs typeface="Calibri"/>
              </a:rPr>
              <a:t>How often you are driving?</a:t>
            </a:r>
            <a:endParaRPr lang="en-US" sz="2400" b="1" spc="-20" dirty="0">
              <a:solidFill>
                <a:srgbClr val="575756"/>
              </a:solidFill>
              <a:cs typeface="Calibri"/>
            </a:endParaRPr>
          </a:p>
        </p:txBody>
      </p:sp>
      <p:pic>
        <p:nvPicPr>
          <p:cNvPr id="26" name="Picture 2" descr="good icon的圖片搜尋結果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6216" y="5474732"/>
            <a:ext cx="762000" cy="76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3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44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AutoShape 22" descr="calculation icon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1883" y="5257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56"/>
                </a:solidFill>
              </a:rPr>
              <a:t>Driver</a:t>
            </a:r>
            <a:endParaRPr lang="en-US" sz="2400" b="1" dirty="0">
              <a:solidFill>
                <a:srgbClr val="575756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757887" y="3973764"/>
            <a:ext cx="1981200" cy="1745701"/>
            <a:chOff x="9664366" y="2637414"/>
            <a:chExt cx="1981200" cy="1745701"/>
          </a:xfrm>
        </p:grpSpPr>
        <p:grpSp>
          <p:nvGrpSpPr>
            <p:cNvPr id="17" name="Group 16"/>
            <p:cNvGrpSpPr/>
            <p:nvPr/>
          </p:nvGrpSpPr>
          <p:grpSpPr>
            <a:xfrm>
              <a:off x="10058400" y="2637414"/>
              <a:ext cx="1193132" cy="1193132"/>
              <a:chOff x="8666254" y="2209800"/>
              <a:chExt cx="2048360" cy="204836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666254" y="2209800"/>
                <a:ext cx="2048360" cy="204836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ie 15"/>
              <p:cNvSpPr/>
              <p:nvPr/>
            </p:nvSpPr>
            <p:spPr>
              <a:xfrm>
                <a:off x="8666254" y="2209800"/>
                <a:ext cx="2048360" cy="2048360"/>
              </a:xfrm>
              <a:prstGeom prst="pie">
                <a:avLst>
                  <a:gd name="adj1" fmla="val 5385434"/>
                  <a:gd name="adj2" fmla="val 16200000"/>
                </a:avLst>
              </a:prstGeom>
              <a:solidFill>
                <a:srgbClr val="0096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bject 4"/>
              <p:cNvSpPr/>
              <p:nvPr/>
            </p:nvSpPr>
            <p:spPr>
              <a:xfrm>
                <a:off x="9114414" y="2780295"/>
                <a:ext cx="1152040" cy="907370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9664366" y="392145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75756"/>
                  </a:solidFill>
                </a:rPr>
                <a:t>Insurer</a:t>
              </a:r>
              <a:endParaRPr lang="en-US" sz="2400" b="1" dirty="0">
                <a:solidFill>
                  <a:srgbClr val="57575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4346" y="1199248"/>
            <a:ext cx="7060654" cy="2416676"/>
            <a:chOff x="2256349" y="522731"/>
            <a:chExt cx="7060654" cy="2416676"/>
          </a:xfrm>
        </p:grpSpPr>
        <p:sp>
          <p:nvSpPr>
            <p:cNvPr id="24" name="TextBox 23"/>
            <p:cNvSpPr txBox="1"/>
            <p:nvPr/>
          </p:nvSpPr>
          <p:spPr>
            <a:xfrm>
              <a:off x="6018389" y="1407554"/>
              <a:ext cx="2111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SPEEDING</a:t>
              </a:r>
              <a:endPara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19234" y="1757620"/>
              <a:ext cx="1993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CORNERING</a:t>
              </a:r>
              <a:endPara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46256" y="1515392"/>
              <a:ext cx="160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CONGESTION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84548" y="2135533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LOCAL DRIVING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92613" y="2477742"/>
              <a:ext cx="1839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CONFIDENCE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50316" y="522731"/>
              <a:ext cx="1542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FAMILIARITY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48441" y="741372"/>
              <a:ext cx="2297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SMOOTHNESS</a:t>
              </a:r>
              <a:endPara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8356" y="852583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TIME DRIVEN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98849" y="1130422"/>
              <a:ext cx="14314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FATIGUE</a:t>
              </a:r>
              <a:endPara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8562" y="1833912"/>
              <a:ext cx="717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PACE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65182" y="1105009"/>
              <a:ext cx="2104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ACCELERATION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72963" y="2274392"/>
              <a:ext cx="1617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DECELERATION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21005" y="1520841"/>
              <a:ext cx="1597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ROAD USAGE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56349" y="2398756"/>
              <a:ext cx="2220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PHONE CALLS</a:t>
              </a:r>
              <a:endPara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60734" y="1602593"/>
              <a:ext cx="1356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SWERVING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7635" y="1165448"/>
              <a:ext cx="1486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SUNLIGHT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16071" y="1980762"/>
              <a:ext cx="223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NIGHT TIME DRIVING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7245" y="3980151"/>
            <a:ext cx="1180358" cy="1180358"/>
            <a:chOff x="964699" y="1719427"/>
            <a:chExt cx="1180358" cy="1180358"/>
          </a:xfrm>
        </p:grpSpPr>
        <p:sp>
          <p:nvSpPr>
            <p:cNvPr id="8" name="Oval 7"/>
            <p:cNvSpPr/>
            <p:nvPr/>
          </p:nvSpPr>
          <p:spPr>
            <a:xfrm>
              <a:off x="964699" y="1719427"/>
              <a:ext cx="1180358" cy="1180358"/>
            </a:xfrm>
            <a:prstGeom prst="ellipse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driver icon的圖片搜尋結果"/>
            <p:cNvPicPr>
              <a:picLocks noChangeAspect="1" noChangeArrowheads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138" y="1876865"/>
              <a:ext cx="865480" cy="865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429623" y="2570848"/>
            <a:ext cx="7552577" cy="2713740"/>
            <a:chOff x="2429623" y="2057400"/>
            <a:chExt cx="7552577" cy="2713740"/>
          </a:xfrm>
        </p:grpSpPr>
        <p:sp>
          <p:nvSpPr>
            <p:cNvPr id="23" name="Right Arrow 22"/>
            <p:cNvSpPr/>
            <p:nvPr/>
          </p:nvSpPr>
          <p:spPr>
            <a:xfrm>
              <a:off x="2429623" y="3096816"/>
              <a:ext cx="7552577" cy="528524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ie 9"/>
            <p:cNvSpPr/>
            <p:nvPr/>
          </p:nvSpPr>
          <p:spPr>
            <a:xfrm rot="5400000">
              <a:off x="4613081" y="2057400"/>
              <a:ext cx="2713740" cy="2713740"/>
            </a:xfrm>
            <a:prstGeom prst="pie">
              <a:avLst>
                <a:gd name="adj1" fmla="val 5388627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86147" y="2398523"/>
              <a:ext cx="2614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Behavior</a:t>
              </a:r>
              <a:br>
                <a:rPr lang="en-US" sz="2800" b="1" dirty="0" smtClean="0">
                  <a:solidFill>
                    <a:schemeClr val="bg1"/>
                  </a:solidFill>
                </a:rPr>
              </a:br>
              <a:r>
                <a:rPr lang="en-US" sz="2800" b="1" dirty="0" smtClean="0">
                  <a:solidFill>
                    <a:schemeClr val="bg1"/>
                  </a:solidFill>
                </a:rPr>
                <a:t>Measurement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77324" y="3667108"/>
            <a:ext cx="7604876" cy="2713740"/>
            <a:chOff x="2377324" y="3153660"/>
            <a:chExt cx="7604876" cy="2713740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2377324" y="4346294"/>
              <a:ext cx="7604876" cy="52852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ie 43"/>
            <p:cNvSpPr/>
            <p:nvPr/>
          </p:nvSpPr>
          <p:spPr>
            <a:xfrm rot="16200000">
              <a:off x="4613081" y="3153660"/>
              <a:ext cx="2713740" cy="2713740"/>
            </a:xfrm>
            <a:prstGeom prst="pie">
              <a:avLst>
                <a:gd name="adj1" fmla="val 5388627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86147" y="4684693"/>
              <a:ext cx="2614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Driving </a:t>
              </a:r>
              <a:br>
                <a:rPr lang="en-US" sz="2800" b="1" dirty="0" smtClean="0">
                  <a:solidFill>
                    <a:schemeClr val="bg1"/>
                  </a:solidFill>
                </a:rPr>
              </a:br>
              <a:r>
                <a:rPr lang="en-US" sz="2800" b="1" dirty="0" smtClean="0">
                  <a:solidFill>
                    <a:schemeClr val="bg1"/>
                  </a:solidFill>
                </a:rPr>
                <a:t>Score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93" t="33229" r="22493" b="35219"/>
          <a:stretch/>
        </p:blipFill>
        <p:spPr>
          <a:xfrm>
            <a:off x="5378467" y="3866248"/>
            <a:ext cx="1229451" cy="1253050"/>
          </a:xfrm>
          <a:prstGeom prst="roundRect">
            <a:avLst/>
          </a:prstGeom>
        </p:spPr>
      </p:pic>
      <p:sp>
        <p:nvSpPr>
          <p:cNvPr id="43" name="object 5"/>
          <p:cNvSpPr txBox="1">
            <a:spLocks/>
          </p:cNvSpPr>
          <p:nvPr/>
        </p:nvSpPr>
        <p:spPr>
          <a:xfrm>
            <a:off x="286642" y="611441"/>
            <a:ext cx="1056782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3200" spc="-50" dirty="0" smtClean="0"/>
              <a:t>With </a:t>
            </a:r>
            <a:r>
              <a:rPr lang="en-US" sz="3200" spc="-50" dirty="0" err="1" smtClean="0"/>
              <a:t>Drivamatics</a:t>
            </a:r>
            <a:r>
              <a:rPr lang="en-US" sz="3200" spc="-50" dirty="0" smtClean="0"/>
              <a:t>, we know how safe our drivers drive</a:t>
            </a:r>
            <a:endParaRPr lang="en-US" sz="3200" spc="-50" dirty="0"/>
          </a:p>
        </p:txBody>
      </p:sp>
      <p:sp>
        <p:nvSpPr>
          <p:cNvPr id="46" name="object 5"/>
          <p:cNvSpPr txBox="1">
            <a:spLocks/>
          </p:cNvSpPr>
          <p:nvPr/>
        </p:nvSpPr>
        <p:spPr>
          <a:xfrm>
            <a:off x="2539797" y="4291554"/>
            <a:ext cx="2838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2800" spc="-50" dirty="0" smtClean="0">
                <a:solidFill>
                  <a:srgbClr val="E87722"/>
                </a:solidFill>
              </a:rPr>
              <a:t>The first telematics</a:t>
            </a:r>
            <a:endParaRPr lang="en-US" sz="2800" spc="-50" dirty="0">
              <a:solidFill>
                <a:srgbClr val="E87722"/>
              </a:solidFill>
            </a:endParaRPr>
          </a:p>
        </p:txBody>
      </p:sp>
      <p:sp>
        <p:nvSpPr>
          <p:cNvPr id="47" name="object 5"/>
          <p:cNvSpPr txBox="1">
            <a:spLocks/>
          </p:cNvSpPr>
          <p:nvPr/>
        </p:nvSpPr>
        <p:spPr>
          <a:xfrm>
            <a:off x="6759863" y="4291554"/>
            <a:ext cx="2838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2800" spc="-50" dirty="0" smtClean="0">
                <a:solidFill>
                  <a:srgbClr val="E87722"/>
                </a:solidFill>
              </a:rPr>
              <a:t>app in Hong Kong </a:t>
            </a:r>
            <a:endParaRPr lang="en-US" sz="2800" spc="-50" dirty="0">
              <a:solidFill>
                <a:srgbClr val="E87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6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44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AutoShape 22" descr="calculation icon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bject 6"/>
          <p:cNvSpPr txBox="1"/>
          <p:nvPr/>
        </p:nvSpPr>
        <p:spPr>
          <a:xfrm>
            <a:off x="1066800" y="5181376"/>
            <a:ext cx="5644256" cy="1284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00"/>
              </a:lnSpc>
            </a:pPr>
            <a:r>
              <a:rPr lang="en-US" altLang="zh-TW" sz="4800" b="1" spc="-25" dirty="0" smtClean="0">
                <a:solidFill>
                  <a:srgbClr val="575756"/>
                </a:solidFill>
                <a:cs typeface="Calibri"/>
              </a:rPr>
              <a:t>Recognize</a:t>
            </a:r>
            <a:r>
              <a:rPr lang="en-US" sz="4800" b="1" spc="-25" dirty="0" smtClean="0">
                <a:solidFill>
                  <a:srgbClr val="575756"/>
                </a:solidFill>
                <a:cs typeface="Calibri"/>
              </a:rPr>
              <a:t> your </a:t>
            </a:r>
            <a:r>
              <a:rPr lang="en-US" sz="4800" b="1" spc="-25" dirty="0" smtClean="0">
                <a:solidFill>
                  <a:srgbClr val="E87722"/>
                </a:solidFill>
                <a:cs typeface="Calibri"/>
              </a:rPr>
              <a:t>driving signature</a:t>
            </a:r>
            <a:endParaRPr lang="en-US" sz="4400" dirty="0">
              <a:solidFill>
                <a:srgbClr val="E87722"/>
              </a:solidFill>
              <a:cs typeface="Calibri"/>
            </a:endParaRPr>
          </a:p>
        </p:txBody>
      </p:sp>
      <p:pic>
        <p:nvPicPr>
          <p:cNvPr id="7170" name="Picture 2" descr="fingerprint icon的圖片搜尋結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2977760" cy="29777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eer icon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48093"/>
            <a:ext cx="3155733" cy="31557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552" y="1971630"/>
            <a:ext cx="12442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575756"/>
                </a:solidFill>
              </a:rPr>
              <a:t>=</a:t>
            </a:r>
            <a:endParaRPr lang="en-US" sz="16600" b="1" dirty="0">
              <a:solidFill>
                <a:srgbClr val="575756"/>
              </a:solidFill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6858000" y="5184110"/>
            <a:ext cx="4572000" cy="1284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00"/>
              </a:lnSpc>
            </a:pPr>
            <a:r>
              <a:rPr lang="en-US" altLang="zh-TW" sz="4800" b="1" spc="-25" dirty="0">
                <a:solidFill>
                  <a:srgbClr val="575756"/>
                </a:solidFill>
                <a:cs typeface="Calibri"/>
              </a:rPr>
              <a:t>As your </a:t>
            </a:r>
            <a:r>
              <a:rPr lang="en-US" altLang="zh-TW" sz="4800" b="1" spc="-25" dirty="0" smtClean="0">
                <a:solidFill>
                  <a:srgbClr val="575756"/>
                </a:solidFill>
                <a:cs typeface="Calibri"/>
              </a:rPr>
              <a:t/>
            </a:r>
            <a:br>
              <a:rPr lang="en-US" altLang="zh-TW" sz="4800" b="1" spc="-25" dirty="0" smtClean="0">
                <a:solidFill>
                  <a:srgbClr val="575756"/>
                </a:solidFill>
                <a:cs typeface="Calibri"/>
              </a:rPr>
            </a:br>
            <a:r>
              <a:rPr lang="en-US" altLang="zh-TW" sz="4800" b="1" spc="-25" dirty="0" smtClean="0">
                <a:solidFill>
                  <a:srgbClr val="E87722"/>
                </a:solidFill>
                <a:cs typeface="Calibri"/>
              </a:rPr>
              <a:t>unique </a:t>
            </a:r>
            <a:r>
              <a:rPr lang="en-US" altLang="zh-TW" sz="4800" b="1" spc="-25" dirty="0">
                <a:solidFill>
                  <a:srgbClr val="E87722"/>
                </a:solidFill>
                <a:cs typeface="Calibri"/>
              </a:rPr>
              <a:t>fingerprint</a:t>
            </a: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286642" y="611441"/>
            <a:ext cx="1056782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3200" spc="-50" dirty="0" smtClean="0"/>
              <a:t>We can identify the unique driver via the app</a:t>
            </a:r>
            <a:endParaRPr lang="en-US" sz="3200" spc="-50" dirty="0"/>
          </a:p>
        </p:txBody>
      </p:sp>
    </p:spTree>
    <p:extLst>
      <p:ext uri="{BB962C8B-B14F-4D97-AF65-F5344CB8AC3E}">
        <p14:creationId xmlns:p14="http://schemas.microsoft.com/office/powerpoint/2010/main" val="34948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03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AutoShape 22" descr="calculation icon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bject 6"/>
          <p:cNvSpPr txBox="1"/>
          <p:nvPr/>
        </p:nvSpPr>
        <p:spPr>
          <a:xfrm>
            <a:off x="389472" y="6054970"/>
            <a:ext cx="336945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-25" dirty="0" smtClean="0">
                <a:solidFill>
                  <a:srgbClr val="575756"/>
                </a:solidFill>
                <a:cs typeface="Calibri"/>
              </a:rPr>
              <a:t>Track over 40 driving attributes to evaluate one’s driving score</a:t>
            </a:r>
            <a:endParaRPr lang="en-US" dirty="0">
              <a:solidFill>
                <a:srgbClr val="575756"/>
              </a:solidFill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4239" y="2379589"/>
            <a:ext cx="3376889" cy="3570196"/>
            <a:chOff x="418807" y="577697"/>
            <a:chExt cx="5668901" cy="5993412"/>
          </a:xfrm>
        </p:grpSpPr>
        <p:grpSp>
          <p:nvGrpSpPr>
            <p:cNvPr id="19" name="Group 18"/>
            <p:cNvGrpSpPr/>
            <p:nvPr/>
          </p:nvGrpSpPr>
          <p:grpSpPr>
            <a:xfrm>
              <a:off x="418807" y="577697"/>
              <a:ext cx="2894654" cy="5993412"/>
              <a:chOff x="5756294" y="1298194"/>
              <a:chExt cx="2134546" cy="4419600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56294" y="1298194"/>
                <a:ext cx="2134546" cy="4419600"/>
              </a:xfrm>
              <a:prstGeom prst="roundRect">
                <a:avLst>
                  <a:gd name="adj" fmla="val 14682"/>
                </a:avLst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3084" y="1799613"/>
                <a:ext cx="1900965" cy="3374214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355" y="1600200"/>
              <a:ext cx="2115058" cy="4422394"/>
            </a:xfrm>
            <a:prstGeom prst="rect">
              <a:avLst/>
            </a:prstGeom>
          </p:spPr>
        </p:pic>
        <p:sp>
          <p:nvSpPr>
            <p:cNvPr id="29" name="object 6"/>
            <p:cNvSpPr txBox="1"/>
            <p:nvPr/>
          </p:nvSpPr>
          <p:spPr>
            <a:xfrm>
              <a:off x="3517355" y="596940"/>
              <a:ext cx="2570353" cy="8266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600" b="1" spc="-25" dirty="0" smtClean="0">
                  <a:solidFill>
                    <a:srgbClr val="575756"/>
                  </a:solidFill>
                  <a:cs typeface="Calibri"/>
                </a:rPr>
                <a:t>5 </a:t>
              </a:r>
              <a:r>
                <a:rPr lang="en-US" sz="1600" b="1" spc="-25" dirty="0">
                  <a:solidFill>
                    <a:srgbClr val="575756"/>
                  </a:solidFill>
                  <a:cs typeface="Calibri"/>
                </a:rPr>
                <a:t>M</a:t>
              </a:r>
              <a:r>
                <a:rPr lang="en-US" sz="1600" b="1" spc="-25" dirty="0" smtClean="0">
                  <a:solidFill>
                    <a:srgbClr val="575756"/>
                  </a:solidFill>
                  <a:cs typeface="Calibri"/>
                </a:rPr>
                <a:t>ajor Driving Attributes</a:t>
              </a:r>
              <a:endParaRPr lang="en-US" sz="1400" dirty="0">
                <a:solidFill>
                  <a:srgbClr val="575756"/>
                </a:solidFill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5572" y="2362403"/>
            <a:ext cx="1724307" cy="3570196"/>
            <a:chOff x="1483016" y="577697"/>
            <a:chExt cx="2894654" cy="59934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3016" y="577697"/>
              <a:ext cx="2894654" cy="5993412"/>
            </a:xfrm>
            <a:prstGeom prst="roundRect">
              <a:avLst>
                <a:gd name="adj" fmla="val 14682"/>
              </a:avLst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1394" y="1257670"/>
              <a:ext cx="2577897" cy="4575766"/>
            </a:xfrm>
            <a:prstGeom prst="rect">
              <a:avLst/>
            </a:prstGeom>
          </p:spPr>
        </p:pic>
      </p:grpSp>
      <p:sp>
        <p:nvSpPr>
          <p:cNvPr id="17" name="object 5"/>
          <p:cNvSpPr txBox="1">
            <a:spLocks/>
          </p:cNvSpPr>
          <p:nvPr/>
        </p:nvSpPr>
        <p:spPr>
          <a:xfrm>
            <a:off x="286642" y="611441"/>
            <a:ext cx="1056782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3200" spc="-50" dirty="0" smtClean="0"/>
              <a:t>Key app features – The 3S</a:t>
            </a:r>
            <a:endParaRPr lang="en-US" sz="3200" spc="-5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4393" y="1302381"/>
            <a:ext cx="2324804" cy="980052"/>
            <a:chOff x="3891082" y="1464800"/>
            <a:chExt cx="2324804" cy="980052"/>
          </a:xfrm>
        </p:grpSpPr>
        <p:sp>
          <p:nvSpPr>
            <p:cNvPr id="27" name="object 6"/>
            <p:cNvSpPr txBox="1"/>
            <p:nvPr/>
          </p:nvSpPr>
          <p:spPr>
            <a:xfrm>
              <a:off x="4081533" y="1464800"/>
              <a:ext cx="1943902" cy="6668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4800" b="1" spc="-25" dirty="0" smtClean="0">
                  <a:solidFill>
                    <a:srgbClr val="E87722"/>
                  </a:solidFill>
                  <a:cs typeface="Calibri"/>
                </a:rPr>
                <a:t>SCORE                        </a:t>
              </a:r>
              <a:endParaRPr lang="en-US" sz="4400" spc="-25" dirty="0">
                <a:solidFill>
                  <a:srgbClr val="E87722"/>
                </a:solidFill>
                <a:cs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91082" y="1757613"/>
              <a:ext cx="2324804" cy="6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2800" spc="-25" dirty="0">
                  <a:solidFill>
                    <a:srgbClr val="E87722"/>
                  </a:solidFill>
                  <a:cs typeface="Calibri"/>
                </a:rPr>
                <a:t>after every trip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45774" y="1302381"/>
            <a:ext cx="1943902" cy="980052"/>
            <a:chOff x="3848662" y="1464800"/>
            <a:chExt cx="1943902" cy="980052"/>
          </a:xfrm>
        </p:grpSpPr>
        <p:sp>
          <p:nvSpPr>
            <p:cNvPr id="21" name="object 6"/>
            <p:cNvSpPr txBox="1"/>
            <p:nvPr/>
          </p:nvSpPr>
          <p:spPr>
            <a:xfrm>
              <a:off x="3848662" y="1464800"/>
              <a:ext cx="1943902" cy="6668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4800" b="1" spc="-25" dirty="0" smtClean="0">
                  <a:solidFill>
                    <a:srgbClr val="E87722"/>
                  </a:solidFill>
                  <a:cs typeface="Calibri"/>
                </a:rPr>
                <a:t>SHARE</a:t>
              </a:r>
              <a:endParaRPr lang="en-US" sz="4400" spc="-25" dirty="0">
                <a:solidFill>
                  <a:srgbClr val="E87722"/>
                </a:solidFill>
                <a:cs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91082" y="1757613"/>
              <a:ext cx="1901482" cy="6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2800" spc="-25" dirty="0" smtClean="0">
                  <a:solidFill>
                    <a:srgbClr val="E87722"/>
                  </a:solidFill>
                  <a:cs typeface="Calibri"/>
                </a:rPr>
                <a:t>with friends</a:t>
              </a:r>
              <a:endParaRPr lang="en-US" sz="2800" spc="-25" dirty="0">
                <a:solidFill>
                  <a:srgbClr val="E87722"/>
                </a:solidFill>
                <a:cs typeface="Calibri"/>
              </a:endParaRPr>
            </a:p>
          </p:txBody>
        </p:sp>
      </p:grpSp>
      <p:sp>
        <p:nvSpPr>
          <p:cNvPr id="23" name="object 6"/>
          <p:cNvSpPr txBox="1"/>
          <p:nvPr/>
        </p:nvSpPr>
        <p:spPr>
          <a:xfrm>
            <a:off x="4103673" y="6054969"/>
            <a:ext cx="34281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-25" dirty="0" smtClean="0">
                <a:solidFill>
                  <a:srgbClr val="575756"/>
                </a:solidFill>
                <a:cs typeface="Calibri"/>
              </a:rPr>
              <a:t>Add friends and compete with them by comparing driving scores</a:t>
            </a:r>
            <a:endParaRPr lang="en-US" dirty="0">
              <a:solidFill>
                <a:srgbClr val="575756"/>
              </a:solidFill>
              <a:cs typeface="Calibri"/>
            </a:endParaRPr>
          </a:p>
        </p:txBody>
      </p:sp>
      <p:pic>
        <p:nvPicPr>
          <p:cNvPr id="24" name="Picture 2" descr="C:\USERS\AMGFTS\APPDATA\LOCAL\TEMP\wz74aa\Other\1080\award_chart@108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834" y="3069170"/>
            <a:ext cx="3364272" cy="21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6"/>
          <p:cNvSpPr txBox="1"/>
          <p:nvPr/>
        </p:nvSpPr>
        <p:spPr>
          <a:xfrm>
            <a:off x="7826933" y="6054969"/>
            <a:ext cx="37880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25">
                <a:solidFill>
                  <a:srgbClr val="575756"/>
                </a:solidFill>
                <a:cs typeface="Calibri"/>
              </a:defRPr>
            </a:lvl1pPr>
          </a:lstStyle>
          <a:p>
            <a:pPr algn="ctr"/>
            <a:r>
              <a:rPr lang="en-US" dirty="0"/>
              <a:t>Transparent cash rebate scheme to reward higher scores (better driving)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038843" y="1302381"/>
            <a:ext cx="3364254" cy="980052"/>
            <a:chOff x="3891082" y="1464800"/>
            <a:chExt cx="3364254" cy="980052"/>
          </a:xfrm>
        </p:grpSpPr>
        <p:sp>
          <p:nvSpPr>
            <p:cNvPr id="33" name="object 6"/>
            <p:cNvSpPr txBox="1"/>
            <p:nvPr/>
          </p:nvSpPr>
          <p:spPr>
            <a:xfrm>
              <a:off x="4601258" y="1464800"/>
              <a:ext cx="1943902" cy="6668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4800" b="1" spc="-25" dirty="0" smtClean="0">
                  <a:solidFill>
                    <a:srgbClr val="E87722"/>
                  </a:solidFill>
                  <a:cs typeface="Calibri"/>
                </a:rPr>
                <a:t>SAVE</a:t>
              </a:r>
              <a:endParaRPr lang="en-US" sz="4400" spc="-25" dirty="0">
                <a:solidFill>
                  <a:srgbClr val="E87722"/>
                </a:solidFill>
                <a:cs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1082" y="1757613"/>
              <a:ext cx="3364254" cy="6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algn="ctr">
                <a:lnSpc>
                  <a:spcPts val="5200"/>
                </a:lnSpc>
              </a:pPr>
              <a:r>
                <a:rPr lang="en-US" sz="2800" spc="-25" dirty="0">
                  <a:solidFill>
                    <a:srgbClr val="E87722"/>
                  </a:solidFill>
                  <a:cs typeface="Calibri"/>
                </a:rPr>
                <a:t>up to 30% cash rebate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962400" y="1447800"/>
            <a:ext cx="0" cy="52227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1447800"/>
            <a:ext cx="0" cy="52227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51" y="349758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26" y="298707"/>
            <a:ext cx="764066" cy="60179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>
            <a:spLocks/>
          </p:cNvSpPr>
          <p:nvPr/>
        </p:nvSpPr>
        <p:spPr>
          <a:xfrm>
            <a:off x="286642" y="611441"/>
            <a:ext cx="105337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575756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en-US" sz="3200" spc="-50" dirty="0"/>
              <a:t>Remarkable download </a:t>
            </a:r>
            <a:r>
              <a:rPr lang="en-US" sz="3200" spc="-50" dirty="0" smtClean="0"/>
              <a:t>and usage momentum</a:t>
            </a:r>
            <a:endParaRPr lang="en-US" sz="3200" kern="0" spc="-85" dirty="0">
              <a:solidFill>
                <a:srgbClr val="56565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2972322"/>
            <a:ext cx="2397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E87722"/>
                </a:solidFill>
              </a:rPr>
              <a:t>9,155</a:t>
            </a:r>
            <a:endParaRPr lang="en-US" sz="7200" b="1" dirty="0">
              <a:solidFill>
                <a:srgbClr val="E8772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1895" y="5167340"/>
            <a:ext cx="3794294" cy="810136"/>
            <a:chOff x="3652348" y="934694"/>
            <a:chExt cx="4622708" cy="987013"/>
          </a:xfrm>
        </p:grpSpPr>
        <p:pic>
          <p:nvPicPr>
            <p:cNvPr id="8196" name="Picture 4" descr="app store play store icon的圖片搜尋結果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2348" y="934694"/>
              <a:ext cx="2321790" cy="84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app store play store icon的圖片搜尋結果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3266" y="1066382"/>
              <a:ext cx="2321790" cy="85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487159" y="4221241"/>
            <a:ext cx="28019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8496"/>
                </a:solidFill>
              </a:rPr>
              <a:t>Achieved </a:t>
            </a:r>
            <a:r>
              <a:rPr lang="en-US" sz="3600" b="1" dirty="0" smtClean="0">
                <a:solidFill>
                  <a:srgbClr val="008496"/>
                </a:solidFill>
              </a:rPr>
              <a:t>180% </a:t>
            </a:r>
            <a:r>
              <a:rPr lang="en-US" sz="3600" b="1" dirty="0" smtClean="0">
                <a:solidFill>
                  <a:srgbClr val="008496"/>
                </a:solidFill>
              </a:rPr>
              <a:t/>
            </a:r>
            <a:br>
              <a:rPr lang="en-US" sz="3600" b="1" dirty="0" smtClean="0">
                <a:solidFill>
                  <a:srgbClr val="008496"/>
                </a:solidFill>
              </a:rPr>
            </a:br>
            <a:r>
              <a:rPr lang="en-US" sz="2000" b="1" dirty="0" smtClean="0">
                <a:solidFill>
                  <a:srgbClr val="008496"/>
                </a:solidFill>
              </a:rPr>
              <a:t>of </a:t>
            </a:r>
            <a:r>
              <a:rPr lang="en-US" sz="2000" b="1" dirty="0">
                <a:solidFill>
                  <a:srgbClr val="008496"/>
                </a:solidFill>
              </a:rPr>
              <a:t>the first year KPI</a:t>
            </a:r>
            <a:endParaRPr lang="en-US" sz="2400" b="1" dirty="0">
              <a:solidFill>
                <a:srgbClr val="00849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159" y="3142796"/>
            <a:ext cx="19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75756"/>
                </a:solidFill>
              </a:rPr>
              <a:t>Number of </a:t>
            </a:r>
            <a:r>
              <a:rPr lang="en-US" sz="2400" b="1" dirty="0" smtClean="0">
                <a:solidFill>
                  <a:srgbClr val="575756"/>
                </a:solidFill>
              </a:rPr>
              <a:t>downloads</a:t>
            </a:r>
            <a:endParaRPr lang="en-US" sz="2400" b="1" dirty="0">
              <a:solidFill>
                <a:srgbClr val="575756"/>
              </a:solidFill>
            </a:endParaRPr>
          </a:p>
        </p:txBody>
      </p:sp>
      <p:pic>
        <p:nvPicPr>
          <p:cNvPr id="22" name="Picture 12" descr="相關圖片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08" y="1801671"/>
            <a:ext cx="1108475" cy="110847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"/>
          <p:cNvSpPr txBox="1"/>
          <p:nvPr/>
        </p:nvSpPr>
        <p:spPr>
          <a:xfrm>
            <a:off x="302040" y="1130089"/>
            <a:ext cx="5364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pc="-20" dirty="0" smtClean="0">
                <a:solidFill>
                  <a:srgbClr val="575756"/>
                </a:solidFill>
                <a:cs typeface="Calibri"/>
              </a:rPr>
              <a:t>(In 8 months since </a:t>
            </a:r>
            <a:r>
              <a:rPr lang="en-US" spc="-20" dirty="0" smtClean="0">
                <a:solidFill>
                  <a:srgbClr val="575756"/>
                </a:solidFill>
                <a:cs typeface="Calibri"/>
              </a:rPr>
              <a:t>launch as </a:t>
            </a:r>
            <a:r>
              <a:rPr lang="en-US" spc="-20" dirty="0" smtClean="0">
                <a:solidFill>
                  <a:srgbClr val="575756"/>
                </a:solidFill>
                <a:cs typeface="Calibri"/>
              </a:rPr>
              <a:t>of </a:t>
            </a:r>
            <a:r>
              <a:rPr lang="en-US" spc="-20" dirty="0" smtClean="0">
                <a:solidFill>
                  <a:srgbClr val="575756"/>
                </a:solidFill>
                <a:cs typeface="Calibri"/>
              </a:rPr>
              <a:t>23 June 2017</a:t>
            </a:r>
            <a:r>
              <a:rPr lang="en-US" spc="-20" dirty="0" smtClean="0">
                <a:solidFill>
                  <a:srgbClr val="575756"/>
                </a:solidFill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6148065" y="4489817"/>
            <a:ext cx="609600" cy="533464"/>
          </a:xfrm>
          <a:prstGeom prst="mathEqual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6827529" y="4448772"/>
            <a:ext cx="132599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000" b="1" spc="-20" dirty="0">
                <a:solidFill>
                  <a:srgbClr val="008496"/>
                </a:solidFill>
                <a:cs typeface="Calibri"/>
              </a:rPr>
              <a:t>Go around the earth</a:t>
            </a:r>
            <a:endParaRPr lang="en-US" sz="2000" b="1" dirty="0">
              <a:solidFill>
                <a:srgbClr val="008496"/>
              </a:solidFill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45376" y="2972322"/>
            <a:ext cx="5688559" cy="1200329"/>
            <a:chOff x="-377037" y="4007485"/>
            <a:chExt cx="5688559" cy="1200329"/>
          </a:xfrm>
        </p:grpSpPr>
        <p:sp>
          <p:nvSpPr>
            <p:cNvPr id="30" name="TextBox 29"/>
            <p:cNvSpPr txBox="1"/>
            <p:nvPr/>
          </p:nvSpPr>
          <p:spPr>
            <a:xfrm>
              <a:off x="1754339" y="4007485"/>
              <a:ext cx="35571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E87722"/>
                  </a:solidFill>
                </a:rPr>
                <a:t>3.5M+</a:t>
              </a:r>
              <a:r>
                <a:rPr lang="en-US" sz="4400" b="1" dirty="0" smtClean="0">
                  <a:solidFill>
                    <a:srgbClr val="E87722"/>
                  </a:solidFill>
                </a:rPr>
                <a:t>KM</a:t>
              </a:r>
              <a:endParaRPr lang="en-US" sz="4400" b="1" dirty="0">
                <a:solidFill>
                  <a:srgbClr val="E8772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377037" y="4162941"/>
              <a:ext cx="2310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22250" algn="l"/>
                </a:tabLst>
              </a:pPr>
              <a:r>
                <a:rPr lang="en-US" sz="2400" b="1" dirty="0">
                  <a:solidFill>
                    <a:srgbClr val="575756"/>
                  </a:solidFill>
                </a:rPr>
                <a:t>Total trip length measured</a:t>
              </a:r>
            </a:p>
          </p:txBody>
        </p:sp>
      </p:grpSp>
      <p:pic>
        <p:nvPicPr>
          <p:cNvPr id="29" name="Picture 2" descr="car icon的圖片搜尋結果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349" y="1790219"/>
            <a:ext cx="1184882" cy="11848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44592" y="4111452"/>
            <a:ext cx="2682142" cy="2682144"/>
            <a:chOff x="8919615" y="3745365"/>
            <a:chExt cx="2682142" cy="2682144"/>
          </a:xfrm>
        </p:grpSpPr>
        <p:pic>
          <p:nvPicPr>
            <p:cNvPr id="18" name="Picture 2" descr="earth icon的圖片搜尋結果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96400" y="4117200"/>
              <a:ext cx="1936301" cy="1936301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ircular Arrow 19"/>
            <p:cNvSpPr/>
            <p:nvPr/>
          </p:nvSpPr>
          <p:spPr>
            <a:xfrm rot="10800000">
              <a:off x="8919615" y="3745365"/>
              <a:ext cx="2682142" cy="2682144"/>
            </a:xfrm>
            <a:prstGeom prst="circularArrow">
              <a:avLst>
                <a:gd name="adj1" fmla="val 4531"/>
                <a:gd name="adj2" fmla="val 853174"/>
                <a:gd name="adj3" fmla="val 8839929"/>
                <a:gd name="adj4" fmla="val 10673351"/>
                <a:gd name="adj5" fmla="val 7371"/>
              </a:avLst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580300" y="4093259"/>
              <a:ext cx="1390390" cy="1680668"/>
              <a:chOff x="7351991" y="3806518"/>
              <a:chExt cx="1390390" cy="168066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351991" y="3806518"/>
                <a:ext cx="139039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smtClean="0">
                    <a:solidFill>
                      <a:schemeClr val="bg1"/>
                    </a:solidFill>
                  </a:rPr>
                  <a:t>88</a:t>
                </a:r>
                <a:endParaRPr lang="en-US" sz="8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421855" y="4840855"/>
                <a:ext cx="12506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times</a:t>
                </a:r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8" name="Straight Connector 37"/>
          <p:cNvCxnSpPr/>
          <p:nvPr/>
        </p:nvCxnSpPr>
        <p:spPr>
          <a:xfrm>
            <a:off x="5334000" y="1801671"/>
            <a:ext cx="0" cy="48688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3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44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1073" y="6458151"/>
            <a:ext cx="129539" cy="11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solidFill>
                  <a:srgbClr val="7C7D7B"/>
                </a:solidFill>
                <a:latin typeface="Calibri"/>
                <a:cs typeface="Calibri"/>
              </a:rPr>
              <a:t>10</a:t>
            </a:r>
            <a:endParaRPr sz="800" dirty="0">
              <a:solidFill>
                <a:srgbClr val="7C7D7B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642" y="611441"/>
            <a:ext cx="77905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sz="3200" dirty="0" smtClean="0"/>
              <a:t>Impact on users’ driving </a:t>
            </a:r>
            <a:r>
              <a:rPr lang="en-US" sz="3200" dirty="0" err="1" smtClean="0"/>
              <a:t>behaviour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9344" y="2899239"/>
            <a:ext cx="4806057" cy="3431891"/>
            <a:chOff x="1123335" y="1151165"/>
            <a:chExt cx="6229353" cy="4448231"/>
          </a:xfrm>
        </p:grpSpPr>
        <p:grpSp>
          <p:nvGrpSpPr>
            <p:cNvPr id="24" name="Group 23"/>
            <p:cNvGrpSpPr/>
            <p:nvPr/>
          </p:nvGrpSpPr>
          <p:grpSpPr>
            <a:xfrm>
              <a:off x="2548318" y="1790411"/>
              <a:ext cx="3860130" cy="3121029"/>
              <a:chOff x="2548319" y="2789245"/>
              <a:chExt cx="2134813" cy="1726059"/>
            </a:xfrm>
          </p:grpSpPr>
          <p:sp>
            <p:nvSpPr>
              <p:cNvPr id="38" name="object 9"/>
              <p:cNvSpPr/>
              <p:nvPr/>
            </p:nvSpPr>
            <p:spPr>
              <a:xfrm>
                <a:off x="2548319" y="4364823"/>
                <a:ext cx="143169" cy="150481"/>
              </a:xfrm>
              <a:custGeom>
                <a:avLst/>
                <a:gdLst/>
                <a:ahLst/>
                <a:cxnLst/>
                <a:rect l="l" t="t" r="r" b="b"/>
                <a:pathLst>
                  <a:path w="1889759" h="1986279">
                    <a:moveTo>
                      <a:pt x="960462" y="0"/>
                    </a:moveTo>
                    <a:lnTo>
                      <a:pt x="920457" y="7264"/>
                    </a:lnTo>
                    <a:lnTo>
                      <a:pt x="886917" y="32524"/>
                    </a:lnTo>
                    <a:lnTo>
                      <a:pt x="3467" y="1925510"/>
                    </a:lnTo>
                    <a:lnTo>
                      <a:pt x="0" y="1946973"/>
                    </a:lnTo>
                    <a:lnTo>
                      <a:pt x="2235" y="1957247"/>
                    </a:lnTo>
                    <a:lnTo>
                      <a:pt x="31965" y="1984743"/>
                    </a:lnTo>
                    <a:lnTo>
                      <a:pt x="43243" y="1986203"/>
                    </a:lnTo>
                    <a:lnTo>
                      <a:pt x="1846605" y="1984971"/>
                    </a:lnTo>
                    <a:lnTo>
                      <a:pt x="1882927" y="1965070"/>
                    </a:lnTo>
                    <a:lnTo>
                      <a:pt x="1889632" y="1945411"/>
                    </a:lnTo>
                    <a:lnTo>
                      <a:pt x="1889188" y="1934565"/>
                    </a:lnTo>
                    <a:lnTo>
                      <a:pt x="1036904" y="49733"/>
                    </a:lnTo>
                    <a:lnTo>
                      <a:pt x="1008633" y="16319"/>
                    </a:lnTo>
                    <a:lnTo>
                      <a:pt x="970635" y="1003"/>
                    </a:lnTo>
                    <a:lnTo>
                      <a:pt x="960462" y="0"/>
                    </a:lnTo>
                    <a:close/>
                  </a:path>
                </a:pathLst>
              </a:custGeom>
              <a:solidFill>
                <a:srgbClr val="7C7D7B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39" name="object 8"/>
              <p:cNvSpPr/>
              <p:nvPr/>
            </p:nvSpPr>
            <p:spPr>
              <a:xfrm>
                <a:off x="2650388" y="2789245"/>
                <a:ext cx="1640891" cy="1726059"/>
              </a:xfrm>
              <a:custGeom>
                <a:avLst/>
                <a:gdLst/>
                <a:ahLst/>
                <a:cxnLst/>
                <a:rect l="l" t="t" r="r" b="b"/>
                <a:pathLst>
                  <a:path w="2018665" h="2123440">
                    <a:moveTo>
                      <a:pt x="1023607" y="0"/>
                    </a:moveTo>
                    <a:lnTo>
                      <a:pt x="982598" y="8826"/>
                    </a:lnTo>
                    <a:lnTo>
                      <a:pt x="948283" y="35547"/>
                    </a:lnTo>
                    <a:lnTo>
                      <a:pt x="1790" y="2064092"/>
                    </a:lnTo>
                    <a:lnTo>
                      <a:pt x="0" y="2074824"/>
                    </a:lnTo>
                    <a:lnTo>
                      <a:pt x="787" y="2085441"/>
                    </a:lnTo>
                    <a:lnTo>
                      <a:pt x="24917" y="2117864"/>
                    </a:lnTo>
                    <a:lnTo>
                      <a:pt x="46266" y="2122995"/>
                    </a:lnTo>
                    <a:lnTo>
                      <a:pt x="1972119" y="2120315"/>
                    </a:lnTo>
                    <a:lnTo>
                      <a:pt x="2006434" y="2104999"/>
                    </a:lnTo>
                    <a:lnTo>
                      <a:pt x="2018385" y="2076500"/>
                    </a:lnTo>
                    <a:lnTo>
                      <a:pt x="2017712" y="2065655"/>
                    </a:lnTo>
                    <a:lnTo>
                      <a:pt x="1110665" y="56438"/>
                    </a:lnTo>
                    <a:lnTo>
                      <a:pt x="1091006" y="27724"/>
                    </a:lnTo>
                    <a:lnTo>
                      <a:pt x="1054684" y="5143"/>
                    </a:lnTo>
                    <a:lnTo>
                      <a:pt x="1023607" y="0"/>
                    </a:lnTo>
                    <a:close/>
                  </a:path>
                </a:pathLst>
              </a:custGeom>
              <a:solidFill>
                <a:srgbClr val="0096A9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4076276" y="4062490"/>
                <a:ext cx="430005" cy="452814"/>
              </a:xfrm>
              <a:custGeom>
                <a:avLst/>
                <a:gdLst/>
                <a:ahLst/>
                <a:cxnLst/>
                <a:rect l="l" t="t" r="r" b="b"/>
                <a:pathLst>
                  <a:path w="1628140" h="1714500">
                    <a:moveTo>
                      <a:pt x="822451" y="0"/>
                    </a:moveTo>
                    <a:lnTo>
                      <a:pt x="783450" y="11950"/>
                    </a:lnTo>
                    <a:lnTo>
                      <a:pt x="754837" y="44932"/>
                    </a:lnTo>
                    <a:lnTo>
                      <a:pt x="0" y="1671370"/>
                    </a:lnTo>
                    <a:lnTo>
                      <a:pt x="0" y="1681988"/>
                    </a:lnTo>
                    <a:lnTo>
                      <a:pt x="25933" y="1712277"/>
                    </a:lnTo>
                    <a:lnTo>
                      <a:pt x="36995" y="1713953"/>
                    </a:lnTo>
                    <a:lnTo>
                      <a:pt x="1591030" y="1711833"/>
                    </a:lnTo>
                    <a:lnTo>
                      <a:pt x="1624774" y="1690484"/>
                    </a:lnTo>
                    <a:lnTo>
                      <a:pt x="1628114" y="1669808"/>
                    </a:lnTo>
                    <a:lnTo>
                      <a:pt x="1624990" y="1658962"/>
                    </a:lnTo>
                    <a:lnTo>
                      <a:pt x="892530" y="38900"/>
                    </a:lnTo>
                    <a:lnTo>
                      <a:pt x="862012" y="9055"/>
                    </a:lnTo>
                    <a:lnTo>
                      <a:pt x="822451" y="0"/>
                    </a:lnTo>
                    <a:close/>
                  </a:path>
                </a:pathLst>
              </a:custGeom>
              <a:solidFill>
                <a:srgbClr val="FFD444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1" name="object 6"/>
              <p:cNvSpPr/>
              <p:nvPr/>
            </p:nvSpPr>
            <p:spPr>
              <a:xfrm>
                <a:off x="4473986" y="4295473"/>
                <a:ext cx="209146" cy="219831"/>
              </a:xfrm>
              <a:custGeom>
                <a:avLst/>
                <a:gdLst/>
                <a:ahLst/>
                <a:cxnLst/>
                <a:rect l="l" t="t" r="r" b="b"/>
                <a:pathLst>
                  <a:path w="2237104" h="2351404">
                    <a:moveTo>
                      <a:pt x="1134364" y="0"/>
                    </a:moveTo>
                    <a:lnTo>
                      <a:pt x="1068425" y="22009"/>
                    </a:lnTo>
                    <a:lnTo>
                      <a:pt x="2235" y="2284260"/>
                    </a:lnTo>
                    <a:lnTo>
                      <a:pt x="0" y="2295105"/>
                    </a:lnTo>
                    <a:lnTo>
                      <a:pt x="101" y="2305723"/>
                    </a:lnTo>
                    <a:lnTo>
                      <a:pt x="20446" y="2340927"/>
                    </a:lnTo>
                    <a:lnTo>
                      <a:pt x="51193" y="2350985"/>
                    </a:lnTo>
                    <a:lnTo>
                      <a:pt x="2185568" y="2347963"/>
                    </a:lnTo>
                    <a:lnTo>
                      <a:pt x="2220341" y="2334437"/>
                    </a:lnTo>
                    <a:lnTo>
                      <a:pt x="2236990" y="2297112"/>
                    </a:lnTo>
                    <a:lnTo>
                      <a:pt x="2235873" y="2286266"/>
                    </a:lnTo>
                    <a:lnTo>
                      <a:pt x="1230820" y="62471"/>
                    </a:lnTo>
                    <a:lnTo>
                      <a:pt x="1209027" y="30734"/>
                    </a:lnTo>
                    <a:lnTo>
                      <a:pt x="1145984" y="673"/>
                    </a:lnTo>
                    <a:lnTo>
                      <a:pt x="1134364" y="0"/>
                    </a:lnTo>
                    <a:close/>
                  </a:path>
                </a:pathLst>
              </a:custGeom>
              <a:solidFill>
                <a:srgbClr val="E87722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25" name="object 10"/>
            <p:cNvSpPr/>
            <p:nvPr/>
          </p:nvSpPr>
          <p:spPr>
            <a:xfrm flipH="1">
              <a:off x="4208042" y="1211638"/>
              <a:ext cx="45719" cy="983094"/>
            </a:xfrm>
            <a:custGeom>
              <a:avLst/>
              <a:gdLst/>
              <a:ahLst/>
              <a:cxnLst/>
              <a:rect l="l" t="t" r="r" b="b"/>
              <a:pathLst>
                <a:path h="1326514">
                  <a:moveTo>
                    <a:pt x="0" y="1326362"/>
                  </a:moveTo>
                  <a:lnTo>
                    <a:pt x="0" y="0"/>
                  </a:lnTo>
                </a:path>
              </a:pathLst>
            </a:custGeom>
            <a:ln w="45593">
              <a:solidFill>
                <a:srgbClr val="62B0B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12"/>
            <p:cNvSpPr/>
            <p:nvPr/>
          </p:nvSpPr>
          <p:spPr>
            <a:xfrm>
              <a:off x="2671067" y="3451403"/>
              <a:ext cx="0" cy="1326515"/>
            </a:xfrm>
            <a:custGeom>
              <a:avLst/>
              <a:gdLst/>
              <a:ahLst/>
              <a:cxnLst/>
              <a:rect l="l" t="t" r="r" b="b"/>
              <a:pathLst>
                <a:path h="1326514">
                  <a:moveTo>
                    <a:pt x="0" y="1326362"/>
                  </a:moveTo>
                  <a:lnTo>
                    <a:pt x="0" y="0"/>
                  </a:lnTo>
                </a:path>
              </a:pathLst>
            </a:custGeom>
            <a:ln w="45593">
              <a:solidFill>
                <a:srgbClr val="62B0B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14"/>
            <p:cNvSpPr txBox="1"/>
            <p:nvPr/>
          </p:nvSpPr>
          <p:spPr>
            <a:xfrm>
              <a:off x="1123335" y="3390932"/>
              <a:ext cx="1383513" cy="111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/>
              <a:r>
                <a:rPr lang="en-US" sz="32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4%</a:t>
              </a:r>
              <a:endParaRPr sz="3200" dirty="0">
                <a:latin typeface="Calibri"/>
                <a:cs typeface="Calibri"/>
              </a:endParaRPr>
            </a:p>
            <a:p>
              <a:pPr marL="12700" marR="5080" algn="r">
                <a:spcBef>
                  <a:spcPts val="15"/>
                </a:spcBef>
              </a:pPr>
              <a:r>
                <a:rPr lang="en-US" sz="1200" spc="-5" dirty="0">
                  <a:solidFill>
                    <a:srgbClr val="575756"/>
                  </a:solidFill>
                  <a:latin typeface="Calibri"/>
                  <a:cs typeface="Calibri"/>
                </a:rPr>
                <a:t>Earning basic </a:t>
              </a:r>
              <a:r>
                <a:rPr lang="en-US" sz="1200" b="1" spc="-5" dirty="0">
                  <a:solidFill>
                    <a:srgbClr val="E87722"/>
                  </a:solidFill>
                  <a:latin typeface="Calibri"/>
                  <a:cs typeface="Calibri"/>
                </a:rPr>
                <a:t>10% </a:t>
              </a:r>
              <a:r>
                <a:rPr lang="en-US" sz="1200" spc="-5" dirty="0" smtClean="0">
                  <a:solidFill>
                    <a:srgbClr val="575756"/>
                  </a:solidFill>
                  <a:latin typeface="Calibri"/>
                  <a:cs typeface="Calibri"/>
                </a:rPr>
                <a:t>cash </a:t>
              </a:r>
              <a:r>
                <a:rPr lang="en-US" sz="1200" spc="-5" dirty="0">
                  <a:solidFill>
                    <a:srgbClr val="575756"/>
                  </a:solidFill>
                  <a:latin typeface="Calibri"/>
                  <a:cs typeface="Calibri"/>
                </a:rPr>
                <a:t>rebate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28" name="object 15"/>
            <p:cNvSpPr txBox="1"/>
            <p:nvPr/>
          </p:nvSpPr>
          <p:spPr>
            <a:xfrm>
              <a:off x="4375089" y="1151165"/>
              <a:ext cx="1101037" cy="111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en-US" sz="32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70%</a:t>
              </a:r>
              <a:endParaRPr sz="3200" dirty="0">
                <a:latin typeface="Calibri"/>
                <a:cs typeface="Calibri"/>
              </a:endParaRPr>
            </a:p>
            <a:p>
              <a:pPr marL="12700" marR="5080">
                <a:spcBef>
                  <a:spcPts val="15"/>
                </a:spcBef>
              </a:pP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Earning </a:t>
              </a:r>
              <a:r>
                <a:rPr lang="en-US" sz="1200" b="1" spc="-5" dirty="0">
                  <a:solidFill>
                    <a:srgbClr val="E87722"/>
                  </a:solidFill>
                  <a:cs typeface="Calibri"/>
                </a:rPr>
                <a:t>15%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 </a:t>
              </a:r>
              <a:r>
                <a:rPr lang="en-US" sz="1200" spc="-5" dirty="0" smtClean="0">
                  <a:solidFill>
                    <a:srgbClr val="575756"/>
                  </a:solidFill>
                  <a:cs typeface="Calibri"/>
                </a:rPr>
                <a:t>cash 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rebate</a:t>
              </a:r>
              <a:endParaRPr lang="en-US" sz="1200" dirty="0">
                <a:cs typeface="Calibri"/>
              </a:endParaRPr>
            </a:p>
          </p:txBody>
        </p:sp>
        <p:sp>
          <p:nvSpPr>
            <p:cNvPr id="29" name="object 10"/>
            <p:cNvSpPr/>
            <p:nvPr/>
          </p:nvSpPr>
          <p:spPr>
            <a:xfrm>
              <a:off x="5650714" y="2571644"/>
              <a:ext cx="59259" cy="1765524"/>
            </a:xfrm>
            <a:custGeom>
              <a:avLst/>
              <a:gdLst/>
              <a:ahLst/>
              <a:cxnLst/>
              <a:rect l="l" t="t" r="r" b="b"/>
              <a:pathLst>
                <a:path h="1326514">
                  <a:moveTo>
                    <a:pt x="0" y="1326362"/>
                  </a:moveTo>
                  <a:lnTo>
                    <a:pt x="0" y="0"/>
                  </a:lnTo>
                </a:path>
              </a:pathLst>
            </a:custGeom>
            <a:ln w="45593">
              <a:solidFill>
                <a:srgbClr val="62B0B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15"/>
            <p:cNvSpPr txBox="1"/>
            <p:nvPr/>
          </p:nvSpPr>
          <p:spPr>
            <a:xfrm>
              <a:off x="5800914" y="2494591"/>
              <a:ext cx="1255473" cy="11169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en-US" sz="32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18%</a:t>
              </a:r>
              <a:endParaRPr sz="3200" dirty="0">
                <a:latin typeface="Calibri"/>
                <a:cs typeface="Calibri"/>
              </a:endParaRPr>
            </a:p>
            <a:p>
              <a:pPr marL="12700" marR="5080">
                <a:spcBef>
                  <a:spcPts val="15"/>
                </a:spcBef>
              </a:pP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Earning </a:t>
              </a:r>
              <a:r>
                <a:rPr lang="en-US" sz="1200" b="1" spc="-5" dirty="0">
                  <a:solidFill>
                    <a:srgbClr val="E87722"/>
                  </a:solidFill>
                  <a:cs typeface="Calibri"/>
                </a:rPr>
                <a:t>20%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 </a:t>
              </a:r>
              <a:r>
                <a:rPr lang="en-US" sz="1200" spc="-5" dirty="0" smtClean="0">
                  <a:solidFill>
                    <a:srgbClr val="575756"/>
                  </a:solidFill>
                  <a:cs typeface="Calibri"/>
                </a:rPr>
                <a:t>cash 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rebate</a:t>
              </a:r>
              <a:endParaRPr lang="en-US" sz="1200" dirty="0">
                <a:cs typeface="Calibri"/>
              </a:endParaRPr>
            </a:p>
          </p:txBody>
        </p:sp>
        <p:sp>
          <p:nvSpPr>
            <p:cNvPr id="31" name="object 10"/>
            <p:cNvSpPr/>
            <p:nvPr/>
          </p:nvSpPr>
          <p:spPr>
            <a:xfrm>
              <a:off x="6219371" y="3944929"/>
              <a:ext cx="45719" cy="756080"/>
            </a:xfrm>
            <a:custGeom>
              <a:avLst/>
              <a:gdLst/>
              <a:ahLst/>
              <a:cxnLst/>
              <a:rect l="l" t="t" r="r" b="b"/>
              <a:pathLst>
                <a:path h="1326514">
                  <a:moveTo>
                    <a:pt x="0" y="1326362"/>
                  </a:moveTo>
                  <a:lnTo>
                    <a:pt x="0" y="0"/>
                  </a:lnTo>
                </a:path>
              </a:pathLst>
            </a:custGeom>
            <a:ln w="45593">
              <a:solidFill>
                <a:srgbClr val="62B0B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2" name="object 15"/>
            <p:cNvSpPr txBox="1"/>
            <p:nvPr/>
          </p:nvSpPr>
          <p:spPr>
            <a:xfrm>
              <a:off x="6310313" y="3765032"/>
              <a:ext cx="1042375" cy="8311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en-US" sz="32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8%</a:t>
              </a:r>
              <a:endParaRPr sz="3200" dirty="0">
                <a:latin typeface="Calibri"/>
                <a:cs typeface="Calibri"/>
              </a:endParaRPr>
            </a:p>
            <a:p>
              <a:pPr marL="12700" marR="5080">
                <a:spcBef>
                  <a:spcPts val="15"/>
                </a:spcBef>
              </a:pP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Earning </a:t>
              </a:r>
              <a:r>
                <a:rPr lang="en-US" sz="1200" b="1" spc="-5" dirty="0">
                  <a:solidFill>
                    <a:srgbClr val="E87722"/>
                  </a:solidFill>
                  <a:cs typeface="Calibri"/>
                </a:rPr>
                <a:t>30%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 </a:t>
              </a:r>
              <a:r>
                <a:rPr lang="en-US" sz="1200" spc="-5" dirty="0" smtClean="0">
                  <a:solidFill>
                    <a:srgbClr val="575756"/>
                  </a:solidFill>
                  <a:cs typeface="Calibri"/>
                </a:rPr>
                <a:t>cash </a:t>
              </a:r>
              <a:r>
                <a:rPr lang="en-US" sz="1200" spc="-5" dirty="0">
                  <a:solidFill>
                    <a:srgbClr val="575756"/>
                  </a:solidFill>
                  <a:cs typeface="Calibri"/>
                </a:rPr>
                <a:t>rebate</a:t>
              </a:r>
              <a:endParaRPr lang="en-US" sz="1200" dirty="0">
                <a:cs typeface="Calibri"/>
              </a:endParaRPr>
            </a:p>
          </p:txBody>
        </p:sp>
        <p:sp>
          <p:nvSpPr>
            <p:cNvPr id="33" name="object 16"/>
            <p:cNvSpPr txBox="1"/>
            <p:nvPr/>
          </p:nvSpPr>
          <p:spPr>
            <a:xfrm>
              <a:off x="2331680" y="4961118"/>
              <a:ext cx="883667" cy="638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600" spc="-10" dirty="0">
                  <a:solidFill>
                    <a:srgbClr val="E87722"/>
                  </a:solidFill>
                  <a:latin typeface="Calibri"/>
                  <a:cs typeface="Calibri"/>
                </a:rPr>
                <a:t>&lt;50</a:t>
              </a:r>
            </a:p>
            <a:p>
              <a:pPr marL="12700" algn="ctr"/>
              <a:r>
                <a:rPr lang="en-US" sz="16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Normal</a:t>
              </a:r>
              <a:endParaRPr sz="700" dirty="0">
                <a:latin typeface="Calibri"/>
                <a:cs typeface="Calibri"/>
              </a:endParaRPr>
            </a:p>
          </p:txBody>
        </p:sp>
        <p:sp>
          <p:nvSpPr>
            <p:cNvPr id="34" name="object 16"/>
            <p:cNvSpPr txBox="1"/>
            <p:nvPr/>
          </p:nvSpPr>
          <p:spPr>
            <a:xfrm>
              <a:off x="3727509" y="4961118"/>
              <a:ext cx="1008382" cy="638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600" spc="-10" dirty="0">
                  <a:solidFill>
                    <a:srgbClr val="E87722"/>
                  </a:solidFill>
                  <a:latin typeface="Calibri"/>
                  <a:cs typeface="Calibri"/>
                </a:rPr>
                <a:t>51-85</a:t>
              </a:r>
              <a:r>
                <a:rPr lang="en-US" sz="1600" b="1" spc="-10" dirty="0">
                  <a:solidFill>
                    <a:srgbClr val="E87722"/>
                  </a:solidFill>
                  <a:latin typeface="Calibri"/>
                  <a:cs typeface="Calibri"/>
                </a:rPr>
                <a:t> </a:t>
              </a:r>
              <a:r>
                <a:rPr lang="en-US" sz="16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Medium</a:t>
              </a:r>
              <a:endParaRPr sz="700" dirty="0">
                <a:latin typeface="Calibri"/>
                <a:cs typeface="Calibri"/>
              </a:endParaRPr>
            </a:p>
          </p:txBody>
        </p:sp>
        <p:sp>
          <p:nvSpPr>
            <p:cNvPr id="35" name="object 16"/>
            <p:cNvSpPr txBox="1"/>
            <p:nvPr/>
          </p:nvSpPr>
          <p:spPr>
            <a:xfrm>
              <a:off x="5127318" y="4961118"/>
              <a:ext cx="1008382" cy="638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600" spc="-10" dirty="0">
                  <a:solidFill>
                    <a:srgbClr val="E87722"/>
                  </a:solidFill>
                  <a:latin typeface="Calibri"/>
                  <a:cs typeface="Calibri"/>
                </a:rPr>
                <a:t>86-95</a:t>
              </a:r>
            </a:p>
            <a:p>
              <a:pPr marL="12700" algn="ctr"/>
              <a:r>
                <a:rPr lang="en-US" sz="16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Good</a:t>
              </a:r>
              <a:endParaRPr sz="700" dirty="0">
                <a:latin typeface="Calibri"/>
                <a:cs typeface="Calibri"/>
              </a:endParaRPr>
            </a:p>
          </p:txBody>
        </p:sp>
        <p:sp>
          <p:nvSpPr>
            <p:cNvPr id="36" name="object 16"/>
            <p:cNvSpPr txBox="1"/>
            <p:nvPr/>
          </p:nvSpPr>
          <p:spPr>
            <a:xfrm>
              <a:off x="6030274" y="4961118"/>
              <a:ext cx="1243989" cy="638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600" spc="-10" dirty="0">
                  <a:solidFill>
                    <a:srgbClr val="E87722"/>
                  </a:solidFill>
                  <a:latin typeface="Calibri"/>
                  <a:cs typeface="Calibri"/>
                </a:rPr>
                <a:t>96-100</a:t>
              </a:r>
              <a:r>
                <a:rPr lang="en-US" sz="1600" b="1" spc="-10" dirty="0">
                  <a:solidFill>
                    <a:srgbClr val="E87722"/>
                  </a:solidFill>
                  <a:latin typeface="Calibri"/>
                  <a:cs typeface="Calibri"/>
                </a:rPr>
                <a:t> </a:t>
              </a:r>
              <a:r>
                <a:rPr lang="en-US" sz="1600" b="1" spc="-10" dirty="0">
                  <a:solidFill>
                    <a:srgbClr val="575756"/>
                  </a:solidFill>
                  <a:latin typeface="Calibri"/>
                  <a:cs typeface="Calibri"/>
                </a:rPr>
                <a:t>Excellent</a:t>
              </a:r>
              <a:endParaRPr sz="700" dirty="0">
                <a:latin typeface="Calibri"/>
                <a:cs typeface="Calibri"/>
              </a:endParaRPr>
            </a:p>
          </p:txBody>
        </p:sp>
        <p:sp>
          <p:nvSpPr>
            <p:cNvPr id="37" name="object 16"/>
            <p:cNvSpPr txBox="1"/>
            <p:nvPr/>
          </p:nvSpPr>
          <p:spPr>
            <a:xfrm>
              <a:off x="1123335" y="4961118"/>
              <a:ext cx="1093500" cy="638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en-US" sz="1600" spc="-10" dirty="0">
                  <a:solidFill>
                    <a:srgbClr val="E87722"/>
                  </a:solidFill>
                  <a:latin typeface="Calibri"/>
                  <a:cs typeface="Calibri"/>
                </a:rPr>
                <a:t>Score:</a:t>
              </a:r>
            </a:p>
            <a:p>
              <a:pPr marL="12700"/>
              <a:r>
                <a:rPr lang="en-US" sz="1600" b="1" spc="-10" dirty="0" smtClean="0">
                  <a:solidFill>
                    <a:srgbClr val="575756"/>
                  </a:solidFill>
                  <a:latin typeface="Calibri"/>
                  <a:cs typeface="Calibri"/>
                </a:rPr>
                <a:t>Category</a:t>
              </a:r>
              <a:endParaRPr sz="700" dirty="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655" y="1644134"/>
            <a:ext cx="5054546" cy="1050767"/>
            <a:chOff x="7882828" y="2806335"/>
            <a:chExt cx="5054546" cy="1050767"/>
          </a:xfrm>
        </p:grpSpPr>
        <p:sp>
          <p:nvSpPr>
            <p:cNvPr id="22" name="object 2"/>
            <p:cNvSpPr txBox="1"/>
            <p:nvPr/>
          </p:nvSpPr>
          <p:spPr>
            <a:xfrm>
              <a:off x="8825753" y="2806335"/>
              <a:ext cx="312420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222250" algn="l"/>
                </a:tabLst>
              </a:pPr>
              <a:r>
                <a:rPr lang="en-US" b="1" spc="-20" dirty="0">
                  <a:solidFill>
                    <a:srgbClr val="575756"/>
                  </a:solidFill>
                  <a:latin typeface="Calibri"/>
                  <a:cs typeface="Calibri"/>
                </a:rPr>
                <a:t>Over </a:t>
              </a:r>
              <a:r>
                <a:rPr lang="en-US" sz="3200" b="1" spc="-20" dirty="0">
                  <a:solidFill>
                    <a:srgbClr val="E87722"/>
                  </a:solidFill>
                  <a:latin typeface="Calibri"/>
                  <a:cs typeface="Calibri"/>
                </a:rPr>
                <a:t>90% of </a:t>
              </a:r>
              <a:r>
                <a:rPr lang="en-US" sz="3200" b="1" spc="-20" dirty="0" smtClean="0">
                  <a:solidFill>
                    <a:srgbClr val="E87722"/>
                  </a:solidFill>
                  <a:latin typeface="Calibri"/>
                  <a:cs typeface="Calibri"/>
                </a:rPr>
                <a:t>drivers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42" name="object 2"/>
            <p:cNvSpPr txBox="1"/>
            <p:nvPr/>
          </p:nvSpPr>
          <p:spPr>
            <a:xfrm>
              <a:off x="8825754" y="3303104"/>
              <a:ext cx="411162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222250" algn="l"/>
                </a:tabLst>
              </a:pPr>
              <a:r>
                <a:rPr lang="en-US" b="1" spc="-20" dirty="0">
                  <a:solidFill>
                    <a:srgbClr val="575756"/>
                  </a:solidFill>
                  <a:cs typeface="Calibri"/>
                </a:rPr>
                <a:t>e</a:t>
              </a:r>
              <a:r>
                <a:rPr lang="en-US" b="1" spc="-20" dirty="0" smtClean="0">
                  <a:solidFill>
                    <a:srgbClr val="575756"/>
                  </a:solidFill>
                  <a:cs typeface="Calibri"/>
                </a:rPr>
                <a:t>arning</a:t>
              </a:r>
              <a:r>
                <a:rPr lang="en-US" spc="-20" dirty="0" smtClean="0">
                  <a:solidFill>
                    <a:srgbClr val="575756"/>
                  </a:solidFill>
                  <a:cs typeface="Calibri"/>
                </a:rPr>
                <a:t> </a:t>
              </a:r>
              <a:r>
                <a:rPr lang="en-US" b="1" spc="-20" dirty="0">
                  <a:solidFill>
                    <a:srgbClr val="E87722"/>
                  </a:solidFill>
                  <a:cs typeface="Calibri"/>
                </a:rPr>
                <a:t>at least 15% </a:t>
              </a:r>
              <a:r>
                <a:rPr lang="en-US" b="1" spc="-20" dirty="0" smtClean="0">
                  <a:solidFill>
                    <a:srgbClr val="E87722"/>
                  </a:solidFill>
                  <a:cs typeface="Calibri"/>
                </a:rPr>
                <a:t>cash </a:t>
              </a:r>
              <a:r>
                <a:rPr lang="en-US" b="1" spc="-20" dirty="0" smtClean="0">
                  <a:solidFill>
                    <a:srgbClr val="E87722"/>
                  </a:solidFill>
                  <a:cs typeface="Calibri"/>
                </a:rPr>
                <a:t>rebate on top of existing NCD</a:t>
              </a:r>
              <a:endParaRPr lang="en-US" dirty="0">
                <a:cs typeface="Calibri"/>
              </a:endParaRPr>
            </a:p>
          </p:txBody>
        </p:sp>
        <p:pic>
          <p:nvPicPr>
            <p:cNvPr id="43" name="Picture 2" descr="good icon的圖片搜尋結果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82828" y="2889411"/>
              <a:ext cx="762000" cy="762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4" name="Table 43">
            <a:extLst>
              <a:ext uri="{FF2B5EF4-FFF2-40B4-BE49-F238E27FC236}">
                <a16:creationId xmlns="" xmlns:a16="http://schemas.microsoft.com/office/drawing/2014/main" id="{38EBF548-2016-4CA0-93EC-7B0CE1020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57653"/>
              </p:ext>
            </p:extLst>
          </p:nvPr>
        </p:nvGraphicFramePr>
        <p:xfrm>
          <a:off x="6055211" y="2757560"/>
          <a:ext cx="5790631" cy="3228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9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2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8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6402">
                <a:tc>
                  <a:txBody>
                    <a:bodyPr/>
                    <a:lstStyle/>
                    <a:p>
                      <a:r>
                        <a:rPr lang="en-US" sz="1800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Average</a:t>
                      </a:r>
                      <a:r>
                        <a:rPr lang="en-US" sz="1800" baseline="0" dirty="0"/>
                        <a:t> monthly change 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Projected yearly change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5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Speeding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5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 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-49.4%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5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-28.1%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137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46C0A"/>
                          </a:solidFill>
                        </a:rPr>
                        <a:t>Overall</a:t>
                      </a:r>
                      <a:r>
                        <a:rPr lang="en-US" sz="1800" b="1" baseline="0" dirty="0">
                          <a:solidFill>
                            <a:srgbClr val="E46C0A"/>
                          </a:solidFill>
                        </a:rPr>
                        <a:t> Driving Score</a:t>
                      </a:r>
                      <a:endParaRPr lang="en-US" sz="1800" b="1" dirty="0">
                        <a:solidFill>
                          <a:srgbClr val="E46C0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46C0A"/>
                          </a:solidFill>
                        </a:rPr>
                        <a:t>+0.8%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46C0A"/>
                          </a:solidFill>
                        </a:rPr>
                        <a:t>+10.3%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FE25C43-C8A0-4E11-ACB4-1CF100B8E182}"/>
              </a:ext>
            </a:extLst>
          </p:cNvPr>
          <p:cNvSpPr txBox="1"/>
          <p:nvPr/>
        </p:nvSpPr>
        <p:spPr>
          <a:xfrm>
            <a:off x="6031973" y="6054131"/>
            <a:ext cx="348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HK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(Data since launch </a:t>
            </a:r>
            <a:r>
              <a:rPr lang="en-HK" altLang="zh-HK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Oct </a:t>
            </a:r>
            <a:r>
              <a:rPr lang="en-HK" altLang="zh-HK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 to May 2017)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02389" y="1622193"/>
            <a:ext cx="962847" cy="867017"/>
            <a:chOff x="8465965" y="2743200"/>
            <a:chExt cx="2430635" cy="2188720"/>
          </a:xfrm>
        </p:grpSpPr>
        <p:pic>
          <p:nvPicPr>
            <p:cNvPr id="46" name="Picture 2" descr="automobile, car, transportation, vehicl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965" y="2992881"/>
              <a:ext cx="1939037" cy="1939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accept, check, good, ok, success, yes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274320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object 2"/>
          <p:cNvSpPr txBox="1"/>
          <p:nvPr/>
        </p:nvSpPr>
        <p:spPr>
          <a:xfrm>
            <a:off x="7162800" y="1828800"/>
            <a:ext cx="3352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2250" algn="l"/>
              </a:tabLst>
            </a:pPr>
            <a:r>
              <a:rPr lang="en-US" sz="2000" b="1" spc="-20" dirty="0">
                <a:solidFill>
                  <a:srgbClr val="575756"/>
                </a:solidFill>
                <a:cs typeface="Calibri"/>
              </a:rPr>
              <a:t>Steady driving improvement recorded</a:t>
            </a:r>
            <a:endParaRPr sz="2000" b="1" dirty="0"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1622193"/>
            <a:ext cx="0" cy="47089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Same Side Corner Rectangle 33"/>
          <p:cNvSpPr/>
          <p:nvPr/>
        </p:nvSpPr>
        <p:spPr>
          <a:xfrm flipV="1">
            <a:off x="1289944" y="5524671"/>
            <a:ext cx="9840688" cy="1198811"/>
          </a:xfrm>
          <a:prstGeom prst="round2SameRect">
            <a:avLst>
              <a:gd name="adj1" fmla="val 22182"/>
              <a:gd name="adj2" fmla="val 0"/>
            </a:avLst>
          </a:prstGeom>
          <a:solidFill>
            <a:srgbClr val="FFD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1289944" y="4953000"/>
            <a:ext cx="9840688" cy="5716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299344" y="349763"/>
            <a:ext cx="10415270" cy="0"/>
          </a:xfrm>
          <a:custGeom>
            <a:avLst/>
            <a:gdLst/>
            <a:ahLst/>
            <a:cxnLst/>
            <a:rect l="l" t="t" r="r" b="b"/>
            <a:pathLst>
              <a:path w="10415270">
                <a:moveTo>
                  <a:pt x="10415016" y="0"/>
                </a:moveTo>
                <a:lnTo>
                  <a:pt x="0" y="0"/>
                </a:lnTo>
              </a:path>
            </a:pathLst>
          </a:custGeom>
          <a:ln w="102107">
            <a:solidFill>
              <a:srgbClr val="E87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0632" y="298698"/>
            <a:ext cx="764066" cy="6017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299344" y="2057400"/>
            <a:ext cx="1981200" cy="1739314"/>
            <a:chOff x="8170721" y="3466703"/>
            <a:chExt cx="1981200" cy="1739314"/>
          </a:xfrm>
        </p:grpSpPr>
        <p:sp>
          <p:nvSpPr>
            <p:cNvPr id="10" name="TextBox 9"/>
            <p:cNvSpPr txBox="1"/>
            <p:nvPr/>
          </p:nvSpPr>
          <p:spPr>
            <a:xfrm>
              <a:off x="8170721" y="4744352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75756"/>
                  </a:solidFill>
                </a:rPr>
                <a:t>Drivers</a:t>
              </a:r>
              <a:endParaRPr lang="en-US" sz="2400" b="1" dirty="0">
                <a:solidFill>
                  <a:srgbClr val="575756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616083" y="3466703"/>
              <a:ext cx="1180358" cy="1180358"/>
              <a:chOff x="964699" y="1719427"/>
              <a:chExt cx="1180358" cy="11803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64699" y="1719427"/>
                <a:ext cx="1180358" cy="1180358"/>
              </a:xfrm>
              <a:prstGeom prst="ellipse">
                <a:avLst/>
              </a:prstGeom>
              <a:noFill/>
              <a:ln w="57150">
                <a:solidFill>
                  <a:srgbClr val="C365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 descr="driver icon的圖片搜尋結果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138" y="1876865"/>
                <a:ext cx="865480" cy="865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2732442" y="1232482"/>
            <a:ext cx="2587846" cy="2513244"/>
            <a:chOff x="2490130" y="1339563"/>
            <a:chExt cx="3072470" cy="2983898"/>
          </a:xfrm>
        </p:grpSpPr>
        <p:grpSp>
          <p:nvGrpSpPr>
            <p:cNvPr id="11" name="Group 10"/>
            <p:cNvGrpSpPr/>
            <p:nvPr/>
          </p:nvGrpSpPr>
          <p:grpSpPr>
            <a:xfrm>
              <a:off x="2856090" y="1616951"/>
              <a:ext cx="2706510" cy="2706510"/>
              <a:chOff x="2727314" y="2502210"/>
              <a:chExt cx="2114304" cy="2114304"/>
            </a:xfrm>
          </p:grpSpPr>
          <p:pic>
            <p:nvPicPr>
              <p:cNvPr id="3084" name="Picture 12" descr="shield icon的圖片搜尋結果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46" t="6646" r="6646" b="6646"/>
              <a:stretch/>
            </p:blipFill>
            <p:spPr bwMode="auto">
              <a:xfrm>
                <a:off x="2727314" y="2502210"/>
                <a:ext cx="2114304" cy="2114304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298116" y="3200400"/>
                <a:ext cx="488576" cy="779929"/>
              </a:xfrm>
              <a:prstGeom prst="rect">
                <a:avLst/>
              </a:prstGeom>
              <a:solidFill>
                <a:srgbClr val="F5C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85805" y="3178884"/>
                <a:ext cx="488576" cy="779929"/>
              </a:xfrm>
              <a:prstGeom prst="rect">
                <a:avLst/>
              </a:prstGeom>
              <a:solidFill>
                <a:srgbClr val="FFD7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86" name="Picture 14" descr="steer icon white png的圖片搜尋結果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470" y="3146611"/>
                <a:ext cx="897992" cy="897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0130" y="1339563"/>
              <a:ext cx="1157772" cy="115777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6861184" y="1466117"/>
            <a:ext cx="2468392" cy="2474448"/>
            <a:chOff x="6630057" y="1653229"/>
            <a:chExt cx="2930646" cy="2937836"/>
          </a:xfrm>
        </p:grpSpPr>
        <p:pic>
          <p:nvPicPr>
            <p:cNvPr id="3076" name="Picture 4" descr="claims icon的圖片搜尋結果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618" t="3618" r="3618" b="3618"/>
            <a:stretch/>
          </p:blipFill>
          <p:spPr bwMode="auto">
            <a:xfrm>
              <a:off x="6630057" y="1653229"/>
              <a:ext cx="2706511" cy="27065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402930" y="3433293"/>
              <a:ext cx="1157773" cy="115777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7" name="Equal 56"/>
          <p:cNvSpPr/>
          <p:nvPr/>
        </p:nvSpPr>
        <p:spPr>
          <a:xfrm>
            <a:off x="5684628" y="2284898"/>
            <a:ext cx="868572" cy="685800"/>
          </a:xfrm>
          <a:prstGeom prst="mathEqual">
            <a:avLst>
              <a:gd name="adj1" fmla="val 23520"/>
              <a:gd name="adj2" fmla="val 18034"/>
            </a:avLst>
          </a:prstGeom>
          <a:solidFill>
            <a:srgbClr val="7C7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913498" y="2057400"/>
            <a:ext cx="1981200" cy="1739314"/>
            <a:chOff x="10846692" y="2978187"/>
            <a:chExt cx="1981200" cy="1739314"/>
          </a:xfrm>
        </p:grpSpPr>
        <p:grpSp>
          <p:nvGrpSpPr>
            <p:cNvPr id="63" name="Group 62"/>
            <p:cNvGrpSpPr/>
            <p:nvPr/>
          </p:nvGrpSpPr>
          <p:grpSpPr>
            <a:xfrm>
              <a:off x="10846692" y="2978187"/>
              <a:ext cx="1981200" cy="1739314"/>
              <a:chOff x="8170721" y="3466703"/>
              <a:chExt cx="1981200" cy="173931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8170721" y="4744352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575756"/>
                    </a:solidFill>
                  </a:rPr>
                  <a:t>Insurer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616083" y="3466703"/>
                <a:ext cx="1180358" cy="1180358"/>
              </a:xfrm>
              <a:prstGeom prst="ellipse">
                <a:avLst/>
              </a:prstGeom>
              <a:noFill/>
              <a:ln w="57150">
                <a:solidFill>
                  <a:srgbClr val="304D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object 3"/>
            <p:cNvSpPr/>
            <p:nvPr/>
          </p:nvSpPr>
          <p:spPr>
            <a:xfrm>
              <a:off x="11525627" y="3294083"/>
              <a:ext cx="764066" cy="60179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6"/>
          <p:cNvSpPr txBox="1"/>
          <p:nvPr/>
        </p:nvSpPr>
        <p:spPr>
          <a:xfrm>
            <a:off x="2271102" y="4081641"/>
            <a:ext cx="386037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00"/>
              </a:lnSpc>
            </a:pPr>
            <a:r>
              <a:rPr lang="en-US" sz="3600" b="1" spc="-25" dirty="0" smtClean="0">
                <a:solidFill>
                  <a:srgbClr val="E87722"/>
                </a:solidFill>
                <a:cs typeface="Calibri"/>
              </a:rPr>
              <a:t>SAFER DRIVING</a:t>
            </a:r>
            <a:endParaRPr lang="en-US" sz="3200" spc="-25" dirty="0">
              <a:solidFill>
                <a:srgbClr val="E87722"/>
              </a:solidFill>
              <a:cs typeface="Calibri"/>
            </a:endParaRPr>
          </a:p>
        </p:txBody>
      </p:sp>
      <p:sp>
        <p:nvSpPr>
          <p:cNvPr id="71" name="object 6"/>
          <p:cNvSpPr txBox="1"/>
          <p:nvPr/>
        </p:nvSpPr>
        <p:spPr>
          <a:xfrm>
            <a:off x="6053125" y="4081641"/>
            <a:ext cx="386037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00"/>
              </a:lnSpc>
            </a:pPr>
            <a:r>
              <a:rPr lang="en-US" sz="3600" b="1" spc="-25" dirty="0" smtClean="0">
                <a:solidFill>
                  <a:srgbClr val="304D50"/>
                </a:solidFill>
                <a:cs typeface="Calibri"/>
              </a:rPr>
              <a:t>LESS CLAIMS</a:t>
            </a:r>
            <a:endParaRPr lang="en-US" sz="3200" spc="-25" dirty="0">
              <a:solidFill>
                <a:srgbClr val="304D50"/>
              </a:solidFill>
              <a:cs typeface="Calibri"/>
            </a:endParaRPr>
          </a:p>
        </p:txBody>
      </p:sp>
      <p:sp>
        <p:nvSpPr>
          <p:cNvPr id="25" name="object 5"/>
          <p:cNvSpPr txBox="1">
            <a:spLocks noGrp="1"/>
          </p:cNvSpPr>
          <p:nvPr>
            <p:ph type="title"/>
          </p:nvPr>
        </p:nvSpPr>
        <p:spPr>
          <a:xfrm>
            <a:off x="286642" y="611441"/>
            <a:ext cx="96955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HK" altLang="zh-HK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WIN-WIN situation for both </a:t>
            </a:r>
            <a:r>
              <a:rPr lang="en-HK" altLang="zh-HK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FWD </a:t>
            </a:r>
            <a:r>
              <a:rPr lang="en-HK" altLang="zh-HK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drivers</a:t>
            </a:r>
            <a:endParaRPr lang="en-HK" altLang="zh-H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5086" y="4856669"/>
            <a:ext cx="6296077" cy="6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spc="-45" dirty="0" smtClean="0">
                <a:solidFill>
                  <a:schemeClr val="bg1"/>
                </a:solidFill>
              </a:rPr>
              <a:t>Our ultimate mission: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0614" y="558546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4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 driver in HK can truly </a:t>
            </a:r>
            <a:r>
              <a:rPr lang="en-US" sz="32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enjoy a </a:t>
            </a:r>
            <a:r>
              <a:rPr lang="en-US" sz="3200" b="1" spc="-45" dirty="0" smtClean="0">
                <a:solidFill>
                  <a:srgbClr val="008496"/>
                </a:solidFill>
              </a:rPr>
              <a:t>pleasurable</a:t>
            </a:r>
            <a:r>
              <a:rPr lang="en-US" sz="3200" b="1" spc="-45" dirty="0" smtClean="0">
                <a:solidFill>
                  <a:srgbClr val="E87722"/>
                </a:solidFill>
              </a:rPr>
              <a:t> </a:t>
            </a:r>
            <a:r>
              <a:rPr lang="en-US" sz="32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3200" b="1" spc="-45" dirty="0" smtClean="0">
                <a:solidFill>
                  <a:srgbClr val="008496"/>
                </a:solidFill>
              </a:rPr>
              <a:t>safe driving </a:t>
            </a:r>
            <a:r>
              <a:rPr lang="en-US" sz="3200" b="1" spc="-4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5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528</Words>
  <Application>Microsoft Office PowerPoint</Application>
  <PresentationFormat>Custom</PresentationFormat>
  <Paragraphs>153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Drivamatics - A brand new driving experience        27 June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on users’ driving behaviour</vt:lpstr>
      <vt:lpstr>WIN-WIN situation for both FWD and drivers</vt:lpstr>
      <vt:lpstr>Looking ahead - Enable new marketing tactics</vt:lpstr>
      <vt:lpstr>Looking ahead - Crash locator &amp; claim automation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FWD_PPT Template_Widescreen_Bi</dc:title>
  <dc:creator>Yvonne Cheng, Sze Man - COMM</dc:creator>
  <cp:lastModifiedBy>Angela See</cp:lastModifiedBy>
  <cp:revision>239</cp:revision>
  <dcterms:created xsi:type="dcterms:W3CDTF">2017-01-03T12:22:52Z</dcterms:created>
  <dcterms:modified xsi:type="dcterms:W3CDTF">2017-06-27T08:32:09Z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2017-01-03T00:00:00Z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2017-01-03T00:00:00Z</vt:filetime>
  </property>
</Properties>
</file>