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8" r:id="rId2"/>
    <p:sldId id="262" r:id="rId3"/>
    <p:sldId id="26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333"/>
    <a:srgbClr val="F41431"/>
    <a:srgbClr val="383838"/>
    <a:srgbClr val="C8C8C8"/>
    <a:srgbClr val="B0B0B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33"/>
  </p:normalViewPr>
  <p:slideViewPr>
    <p:cSldViewPr snapToGrid="0" snapToObjects="1">
      <p:cViewPr varScale="1">
        <p:scale>
          <a:sx n="65" d="100"/>
          <a:sy n="65" d="100"/>
        </p:scale>
        <p:origin x="740" y="44"/>
      </p:cViewPr>
      <p:guideLst/>
    </p:cSldViewPr>
  </p:slideViewPr>
  <p:notesTextViewPr>
    <p:cViewPr>
      <p:scale>
        <a:sx n="1" d="1"/>
        <a:sy n="1" d="1"/>
      </p:scale>
      <p:origin x="0" y="0"/>
    </p:cViewPr>
  </p:notesTextViewPr>
  <p:notesViewPr>
    <p:cSldViewPr snapToGrid="0" snapToObjects="1">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F4882-CB00-443D-936A-C66F530A5388}" type="slidenum">
              <a:rPr lang="en-SG" smtClean="0"/>
              <a:t>‹#›</a:t>
            </a:fld>
            <a:endParaRPr lang="en-SG"/>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D49033-756A-49AC-970A-8B8EB1DD8B1C}" type="datetimeFigureOut">
              <a:rPr lang="en-SG" smtClean="0"/>
              <a:t>28/6/2017</a:t>
            </a:fld>
            <a:endParaRPr lang="en-SG"/>
          </a:p>
        </p:txBody>
      </p:sp>
    </p:spTree>
    <p:extLst>
      <p:ext uri="{BB962C8B-B14F-4D97-AF65-F5344CB8AC3E}">
        <p14:creationId xmlns:p14="http://schemas.microsoft.com/office/powerpoint/2010/main" val="4282693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D52C3-26B2-6043-8432-0D01F8579417}" type="datetimeFigureOut">
              <a:rPr lang="en-US" smtClean="0"/>
              <a:t>6/28/2017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6C2F-5089-B74F-9D52-7F5240216DAA}" type="slidenum">
              <a:rPr lang="en-US" smtClean="0"/>
              <a:t>‹#›</a:t>
            </a:fld>
            <a:endParaRPr lang="en-US"/>
          </a:p>
        </p:txBody>
      </p:sp>
    </p:spTree>
    <p:extLst>
      <p:ext uri="{BB962C8B-B14F-4D97-AF65-F5344CB8AC3E}">
        <p14:creationId xmlns:p14="http://schemas.microsoft.com/office/powerpoint/2010/main" val="119695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7270026" y="3051916"/>
            <a:ext cx="4413583" cy="917108"/>
          </a:xfrm>
          <a:prstGeom prst="rect">
            <a:avLst/>
          </a:prstGeom>
        </p:spPr>
      </p:pic>
      <p:pic>
        <p:nvPicPr>
          <p:cNvPr id="13" name="Picture 12"/>
          <p:cNvPicPr>
            <a:picLocks noChangeAspect="1"/>
          </p:cNvPicPr>
          <p:nvPr userDrawn="1"/>
        </p:nvPicPr>
        <p:blipFill rotWithShape="1">
          <a:blip r:embed="rId3"/>
          <a:srcRect l="8714" b="8864"/>
          <a:stretch/>
        </p:blipFill>
        <p:spPr>
          <a:xfrm>
            <a:off x="2" y="4087912"/>
            <a:ext cx="2817353" cy="2770093"/>
          </a:xfrm>
          <a:prstGeom prst="rect">
            <a:avLst/>
          </a:prstGeom>
        </p:spPr>
      </p:pic>
      <p:pic>
        <p:nvPicPr>
          <p:cNvPr id="6" name="Picture 5"/>
          <p:cNvPicPr>
            <a:picLocks noChangeAspect="1"/>
          </p:cNvPicPr>
          <p:nvPr userDrawn="1"/>
        </p:nvPicPr>
        <p:blipFill>
          <a:blip r:embed="rId4"/>
          <a:stretch>
            <a:fillRect/>
          </a:stretch>
        </p:blipFill>
        <p:spPr>
          <a:xfrm>
            <a:off x="9760017" y="3210301"/>
            <a:ext cx="2019843" cy="600345"/>
          </a:xfrm>
          <a:prstGeom prst="rect">
            <a:avLst/>
          </a:prstGeom>
          <a:solidFill>
            <a:schemeClr val="bg1"/>
          </a:solidFill>
        </p:spPr>
      </p:pic>
    </p:spTree>
    <p:extLst>
      <p:ext uri="{BB962C8B-B14F-4D97-AF65-F5344CB8AC3E}">
        <p14:creationId xmlns:p14="http://schemas.microsoft.com/office/powerpoint/2010/main" val="199010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ctr"/>
          <a:lstStyle>
            <a:lvl1pPr algn="ctr">
              <a:defRPr sz="4000">
                <a:solidFill>
                  <a:srgbClr val="F41333"/>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7" name="Picture 6"/>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8" name="Picture 7"/>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9"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Tree>
    <p:extLst>
      <p:ext uri="{BB962C8B-B14F-4D97-AF65-F5344CB8AC3E}">
        <p14:creationId xmlns:p14="http://schemas.microsoft.com/office/powerpoint/2010/main" val="18099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871" y="360000"/>
            <a:ext cx="11618259" cy="479297"/>
          </a:xfrm>
          <a:prstGeom prst="rect">
            <a:avLst/>
          </a:prstGeom>
        </p:spPr>
        <p:txBody>
          <a:bodyPr/>
          <a:lstStyle>
            <a:lvl1pPr>
              <a:defRPr sz="3200" b="0">
                <a:solidFill>
                  <a:srgbClr val="F41333"/>
                </a:solidFill>
              </a:defRPr>
            </a:lvl1pPr>
          </a:lstStyle>
          <a:p>
            <a:r>
              <a:rPr lang="en-US" dirty="0"/>
              <a:t>Click to edit Master title style</a:t>
            </a:r>
          </a:p>
        </p:txBody>
      </p:sp>
      <p:sp>
        <p:nvSpPr>
          <p:cNvPr id="3" name="Content Placeholder 2"/>
          <p:cNvSpPr>
            <a:spLocks noGrp="1"/>
          </p:cNvSpPr>
          <p:nvPr>
            <p:ph idx="1"/>
          </p:nvPr>
        </p:nvSpPr>
        <p:spPr>
          <a:xfrm>
            <a:off x="286871" y="1080001"/>
            <a:ext cx="11618259" cy="4873760"/>
          </a:xfrm>
          <a:prstGeom prst="rect">
            <a:avLst/>
          </a:prstGeom>
        </p:spPr>
        <p:txBody>
          <a:bodyPr/>
          <a:lstStyle>
            <a:lvl1pPr marL="228594" indent="-228594">
              <a:buClr>
                <a:srgbClr val="F41333"/>
              </a:buClr>
              <a:buFont typeface="Wingdings" panose="05000000000000000000" pitchFamily="2" charset="2"/>
              <a:buChar char="§"/>
              <a:defRPr sz="2000" b="0"/>
            </a:lvl1pPr>
            <a:lvl2pPr marL="685783" indent="-228594">
              <a:buClr>
                <a:srgbClr val="F41333"/>
              </a:buClr>
              <a:buFont typeface="Wingdings" panose="05000000000000000000" pitchFamily="2" charset="2"/>
              <a:buChar char="§"/>
              <a:defRPr sz="1800" b="0"/>
            </a:lvl2pPr>
            <a:lvl3pPr marL="1142971" indent="-228594">
              <a:buClr>
                <a:srgbClr val="F41333"/>
              </a:buClr>
              <a:buFont typeface="Wingdings" panose="05000000000000000000" pitchFamily="2" charset="2"/>
              <a:buChar char="§"/>
              <a:defRPr sz="1600" b="0"/>
            </a:lvl3pPr>
            <a:lvl4pPr marL="1600160" indent="-228594">
              <a:buClr>
                <a:srgbClr val="F41333"/>
              </a:buClr>
              <a:buFont typeface="Wingdings" panose="05000000000000000000" pitchFamily="2" charset="2"/>
              <a:buChar char="§"/>
              <a:defRPr sz="1400" b="0"/>
            </a:lvl4pPr>
            <a:lvl5pPr marL="2057349" indent="-228594">
              <a:buClr>
                <a:srgbClr val="F41333"/>
              </a:buClr>
              <a:buFont typeface="Wingdings" panose="05000000000000000000" pitchFamily="2" charset="2"/>
              <a:buChar char="§"/>
              <a:defRPr sz="14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12" name="Picture 11"/>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13" name="Picture 12"/>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14"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Tree>
    <p:extLst>
      <p:ext uri="{BB962C8B-B14F-4D97-AF65-F5344CB8AC3E}">
        <p14:creationId xmlns:p14="http://schemas.microsoft.com/office/powerpoint/2010/main" val="140729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6872" y="1080000"/>
            <a:ext cx="5732928" cy="4882881"/>
          </a:xfrm>
          <a:prstGeom prst="rect">
            <a:avLst/>
          </a:prstGeom>
        </p:spPr>
        <p:txBody>
          <a:bodyPr/>
          <a:lstStyle>
            <a:lvl1pPr marL="228594" indent="-228594">
              <a:buClr>
                <a:srgbClr val="F41333"/>
              </a:buClr>
              <a:buFont typeface="Wingdings" panose="05000000000000000000" pitchFamily="2" charset="2"/>
              <a:buChar char="§"/>
              <a:defRPr sz="2000"/>
            </a:lvl1pPr>
            <a:lvl2pPr marL="685783" indent="-228594">
              <a:buClr>
                <a:srgbClr val="F41333"/>
              </a:buClr>
              <a:buFont typeface="Wingdings" panose="05000000000000000000" pitchFamily="2" charset="2"/>
              <a:buChar char="§"/>
              <a:defRPr sz="1800"/>
            </a:lvl2pPr>
            <a:lvl3pPr marL="1142971" indent="-228594">
              <a:buClr>
                <a:srgbClr val="F41333"/>
              </a:buClr>
              <a:buFont typeface="Wingdings" panose="05000000000000000000" pitchFamily="2" charset="2"/>
              <a:buChar char="§"/>
              <a:defRPr sz="1600"/>
            </a:lvl3pPr>
            <a:lvl4pPr marL="1600160" indent="-228594">
              <a:buClr>
                <a:srgbClr val="F41333"/>
              </a:buClr>
              <a:buFont typeface="Wingdings" panose="05000000000000000000" pitchFamily="2" charset="2"/>
              <a:buChar char="§"/>
              <a:defRPr sz="1400"/>
            </a:lvl4pPr>
            <a:lvl5pPr marL="2057349" indent="-228594">
              <a:buClr>
                <a:srgbClr val="F41333"/>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10" name="Picture 9"/>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11" name="Picture 10"/>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12"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
        <p:nvSpPr>
          <p:cNvPr id="14" name="Content Placeholder 2"/>
          <p:cNvSpPr>
            <a:spLocks noGrp="1"/>
          </p:cNvSpPr>
          <p:nvPr>
            <p:ph sz="half" idx="12"/>
          </p:nvPr>
        </p:nvSpPr>
        <p:spPr>
          <a:xfrm>
            <a:off x="6172200" y="1080000"/>
            <a:ext cx="5732928" cy="4882881"/>
          </a:xfrm>
          <a:prstGeom prst="rect">
            <a:avLst/>
          </a:prstGeom>
        </p:spPr>
        <p:txBody>
          <a:bodyPr/>
          <a:lstStyle>
            <a:lvl1pPr marL="228594" indent="-228594">
              <a:buClr>
                <a:srgbClr val="F41333"/>
              </a:buClr>
              <a:buFont typeface="Wingdings" panose="05000000000000000000" pitchFamily="2" charset="2"/>
              <a:buChar char="§"/>
              <a:defRPr sz="2000"/>
            </a:lvl1pPr>
            <a:lvl2pPr marL="685783" indent="-228594">
              <a:buClr>
                <a:srgbClr val="F41333"/>
              </a:buClr>
              <a:buFont typeface="Wingdings" panose="05000000000000000000" pitchFamily="2" charset="2"/>
              <a:buChar char="§"/>
              <a:defRPr sz="1800"/>
            </a:lvl2pPr>
            <a:lvl3pPr marL="1142971" indent="-228594">
              <a:buClr>
                <a:srgbClr val="F41333"/>
              </a:buClr>
              <a:buFont typeface="Wingdings" panose="05000000000000000000" pitchFamily="2" charset="2"/>
              <a:buChar char="§"/>
              <a:defRPr sz="1600"/>
            </a:lvl3pPr>
            <a:lvl4pPr marL="1600160" indent="-228594">
              <a:buClr>
                <a:srgbClr val="F41333"/>
              </a:buClr>
              <a:buFont typeface="Wingdings" panose="05000000000000000000" pitchFamily="2" charset="2"/>
              <a:buChar char="§"/>
              <a:defRPr sz="1400"/>
            </a:lvl4pPr>
            <a:lvl5pPr marL="2057349" indent="-228594">
              <a:buClr>
                <a:srgbClr val="F41333"/>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86871" y="365130"/>
            <a:ext cx="11618259" cy="479297"/>
          </a:xfrm>
          <a:prstGeom prst="rect">
            <a:avLst/>
          </a:prstGeom>
        </p:spPr>
        <p:txBody>
          <a:bodyPr/>
          <a:lstStyle>
            <a:lvl1pPr>
              <a:defRPr sz="3200" b="0">
                <a:solidFill>
                  <a:srgbClr val="F41333"/>
                </a:solidFill>
              </a:defRPr>
            </a:lvl1pPr>
          </a:lstStyle>
          <a:p>
            <a:r>
              <a:rPr lang="en-US" dirty="0"/>
              <a:t>Click to edit Master title style</a:t>
            </a:r>
          </a:p>
        </p:txBody>
      </p:sp>
    </p:spTree>
    <p:extLst>
      <p:ext uri="{BB962C8B-B14F-4D97-AF65-F5344CB8AC3E}">
        <p14:creationId xmlns:p14="http://schemas.microsoft.com/office/powerpoint/2010/main" val="185573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aption">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12" name="Picture 11"/>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13" name="Picture 12"/>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14"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
        <p:nvSpPr>
          <p:cNvPr id="21" name="Title 1"/>
          <p:cNvSpPr>
            <a:spLocks noGrp="1"/>
          </p:cNvSpPr>
          <p:nvPr>
            <p:ph type="title"/>
          </p:nvPr>
        </p:nvSpPr>
        <p:spPr>
          <a:xfrm>
            <a:off x="286872" y="365130"/>
            <a:ext cx="5732928" cy="479297"/>
          </a:xfrm>
          <a:prstGeom prst="rect">
            <a:avLst/>
          </a:prstGeom>
        </p:spPr>
        <p:txBody>
          <a:bodyPr/>
          <a:lstStyle>
            <a:lvl1pPr>
              <a:defRPr sz="3200" b="0">
                <a:solidFill>
                  <a:srgbClr val="F41333"/>
                </a:solidFill>
              </a:defRPr>
            </a:lvl1pPr>
          </a:lstStyle>
          <a:p>
            <a:r>
              <a:rPr lang="en-US" dirty="0"/>
              <a:t>Click to edit Master title style</a:t>
            </a:r>
          </a:p>
        </p:txBody>
      </p:sp>
      <p:pic>
        <p:nvPicPr>
          <p:cNvPr id="16" name="Picture 15"/>
          <p:cNvPicPr>
            <a:picLocks noChangeAspect="1"/>
          </p:cNvPicPr>
          <p:nvPr userDrawn="1"/>
        </p:nvPicPr>
        <p:blipFill rotWithShape="1">
          <a:blip r:embed="rId4"/>
          <a:srcRect l="49357" t="24226" r="45717"/>
          <a:stretch/>
        </p:blipFill>
        <p:spPr>
          <a:xfrm>
            <a:off x="6624397" y="257314"/>
            <a:ext cx="217432" cy="694927"/>
          </a:xfrm>
          <a:prstGeom prst="rect">
            <a:avLst/>
          </a:prstGeom>
        </p:spPr>
      </p:pic>
      <p:sp>
        <p:nvSpPr>
          <p:cNvPr id="4" name="Text Placeholder 3"/>
          <p:cNvSpPr>
            <a:spLocks noGrp="1"/>
          </p:cNvSpPr>
          <p:nvPr>
            <p:ph type="body" sz="quarter" idx="13" hasCustomPrompt="1"/>
          </p:nvPr>
        </p:nvSpPr>
        <p:spPr>
          <a:xfrm>
            <a:off x="6842125" y="342184"/>
            <a:ext cx="5062538" cy="525186"/>
          </a:xfrm>
          <a:prstGeom prst="rect">
            <a:avLst/>
          </a:prstGeom>
        </p:spPr>
        <p:txBody>
          <a:bodyPr anchor="ctr"/>
          <a:lstStyle>
            <a:lvl1pPr marL="0" indent="0" algn="r">
              <a:buNone/>
              <a:defRPr sz="1400" b="1"/>
            </a:lvl1pPr>
          </a:lstStyle>
          <a:p>
            <a:pPr lvl="0"/>
            <a:r>
              <a:rPr lang="en-US" dirty="0"/>
              <a:t>Click to edit text</a:t>
            </a:r>
          </a:p>
        </p:txBody>
      </p:sp>
      <p:sp>
        <p:nvSpPr>
          <p:cNvPr id="15" name="Content Placeholder 2"/>
          <p:cNvSpPr>
            <a:spLocks noGrp="1"/>
          </p:cNvSpPr>
          <p:nvPr>
            <p:ph sz="half" idx="1"/>
          </p:nvPr>
        </p:nvSpPr>
        <p:spPr>
          <a:xfrm>
            <a:off x="286871" y="1080000"/>
            <a:ext cx="11617791" cy="4882881"/>
          </a:xfrm>
          <a:prstGeom prst="rect">
            <a:avLst/>
          </a:prstGeom>
        </p:spPr>
        <p:txBody>
          <a:bodyPr/>
          <a:lstStyle>
            <a:lvl1pPr marL="228594" indent="-228594">
              <a:buClr>
                <a:srgbClr val="F41333"/>
              </a:buClr>
              <a:buFont typeface="Wingdings" panose="05000000000000000000" pitchFamily="2" charset="2"/>
              <a:buChar char="§"/>
              <a:defRPr sz="2000"/>
            </a:lvl1pPr>
            <a:lvl2pPr marL="685783" indent="-228594">
              <a:buClr>
                <a:srgbClr val="F41333"/>
              </a:buClr>
              <a:buFont typeface="Wingdings" panose="05000000000000000000" pitchFamily="2" charset="2"/>
              <a:buChar char="§"/>
              <a:defRPr sz="1800"/>
            </a:lvl2pPr>
            <a:lvl3pPr marL="1142971" indent="-228594">
              <a:buClr>
                <a:srgbClr val="F41333"/>
              </a:buClr>
              <a:buFont typeface="Wingdings" panose="05000000000000000000" pitchFamily="2" charset="2"/>
              <a:buChar char="§"/>
              <a:defRPr sz="1600"/>
            </a:lvl3pPr>
            <a:lvl4pPr marL="1600160" indent="-228594">
              <a:buClr>
                <a:srgbClr val="F41333"/>
              </a:buClr>
              <a:buFont typeface="Wingdings" panose="05000000000000000000" pitchFamily="2" charset="2"/>
              <a:buChar char="§"/>
              <a:defRPr sz="1400"/>
            </a:lvl4pPr>
            <a:lvl5pPr marL="2057349" indent="-228594">
              <a:buClr>
                <a:srgbClr val="F41333"/>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741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600" b="0">
                <a:solidFill>
                  <a:srgbClr val="F41333"/>
                </a:solidFill>
              </a:defRPr>
            </a:lvl1pPr>
          </a:lstStyle>
          <a:p>
            <a:r>
              <a:rPr lang="en-US" dirty="0"/>
              <a:t>Click to edit Master title style</a:t>
            </a:r>
          </a:p>
        </p:txBody>
      </p:sp>
      <p:sp>
        <p:nvSpPr>
          <p:cNvPr id="3" name="Picture Placeholder 2"/>
          <p:cNvSpPr>
            <a:spLocks noGrp="1"/>
          </p:cNvSpPr>
          <p:nvPr>
            <p:ph type="pic" idx="1"/>
          </p:nvPr>
        </p:nvSpPr>
        <p:spPr>
          <a:xfrm>
            <a:off x="5183188" y="987429"/>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Footer Placeholder 4"/>
          <p:cNvSpPr>
            <a:spLocks noGrp="1"/>
          </p:cNvSpPr>
          <p:nvPr>
            <p:ph type="ftr" sz="quarter" idx="11"/>
          </p:nvPr>
        </p:nvSpPr>
        <p:spPr>
          <a:xfrm>
            <a:off x="774700" y="6419855"/>
            <a:ext cx="4114800" cy="222246"/>
          </a:xfrm>
          <a:prstGeom prst="rect">
            <a:avLst/>
          </a:prstGeom>
        </p:spPr>
        <p:txBody>
          <a:bodyPr/>
          <a:lstStyle>
            <a:lvl1pPr>
              <a:defRPr sz="1050"/>
            </a:lvl1pPr>
          </a:lstStyle>
          <a:p>
            <a:r>
              <a:rPr lang="en-US"/>
              <a:t>CONFIDENTIAL</a:t>
            </a:r>
            <a:endParaRPr lang="en-US" dirty="0"/>
          </a:p>
        </p:txBody>
      </p:sp>
      <p:pic>
        <p:nvPicPr>
          <p:cNvPr id="10" name="Picture 9"/>
          <p:cNvPicPr>
            <a:picLocks noChangeAspect="1"/>
          </p:cNvPicPr>
          <p:nvPr userDrawn="1"/>
        </p:nvPicPr>
        <p:blipFill rotWithShape="1">
          <a:blip r:embed="rId2"/>
          <a:srcRect b="85963"/>
          <a:stretch/>
        </p:blipFill>
        <p:spPr>
          <a:xfrm>
            <a:off x="286872" y="6198454"/>
            <a:ext cx="11618259" cy="74528"/>
          </a:xfrm>
          <a:prstGeom prst="rect">
            <a:avLst/>
          </a:prstGeom>
        </p:spPr>
      </p:pic>
      <p:pic>
        <p:nvPicPr>
          <p:cNvPr id="11" name="Picture 10"/>
          <p:cNvPicPr>
            <a:picLocks noChangeAspect="1"/>
          </p:cNvPicPr>
          <p:nvPr userDrawn="1"/>
        </p:nvPicPr>
        <p:blipFill>
          <a:blip r:embed="rId3"/>
          <a:stretch>
            <a:fillRect/>
          </a:stretch>
        </p:blipFill>
        <p:spPr>
          <a:xfrm>
            <a:off x="10409666" y="6292650"/>
            <a:ext cx="1593785" cy="473711"/>
          </a:xfrm>
          <a:prstGeom prst="rect">
            <a:avLst/>
          </a:prstGeom>
          <a:solidFill>
            <a:schemeClr val="bg1"/>
          </a:solidFill>
        </p:spPr>
      </p:pic>
      <p:sp>
        <p:nvSpPr>
          <p:cNvPr id="12" name="Slide Number Placeholder 3"/>
          <p:cNvSpPr txBox="1">
            <a:spLocks/>
          </p:cNvSpPr>
          <p:nvPr userDrawn="1"/>
        </p:nvSpPr>
        <p:spPr>
          <a:xfrm>
            <a:off x="228600" y="6410333"/>
            <a:ext cx="2743200" cy="273046"/>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Pg</a:t>
            </a:r>
            <a:r>
              <a:rPr lang="en-US" dirty="0"/>
              <a:t> </a:t>
            </a:r>
            <a:fld id="{8CB2E3A1-7AAC-8F48-877F-F36CD612295F}" type="slidenum">
              <a:rPr lang="en-US" smtClean="0"/>
              <a:pPr/>
              <a:t>‹#›</a:t>
            </a:fld>
            <a:endParaRPr lang="en-US" dirty="0"/>
          </a:p>
        </p:txBody>
      </p:sp>
    </p:spTree>
    <p:extLst>
      <p:ext uri="{BB962C8B-B14F-4D97-AF65-F5344CB8AC3E}">
        <p14:creationId xmlns:p14="http://schemas.microsoft.com/office/powerpoint/2010/main" val="786235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56471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2" r:id="rId4"/>
    <p:sldLayoutId id="2147483659" r:id="rId5"/>
    <p:sldLayoutId id="2147483657" r:id="rId6"/>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6827" y="2918882"/>
            <a:ext cx="6096000" cy="1077218"/>
          </a:xfrm>
          <a:prstGeom prst="rect">
            <a:avLst/>
          </a:prstGeom>
          <a:solidFill>
            <a:schemeClr val="bg1"/>
          </a:solidFill>
        </p:spPr>
        <p:txBody>
          <a:bodyPr>
            <a:spAutoFit/>
          </a:bodyPr>
          <a:lstStyle/>
          <a:p>
            <a:pPr algn="r">
              <a:spcBef>
                <a:spcPct val="0"/>
              </a:spcBef>
              <a:spcAft>
                <a:spcPct val="0"/>
              </a:spcAft>
            </a:pPr>
            <a:r>
              <a:rPr lang="en-SG" altLang="en-US" sz="2800" dirty="0">
                <a:ea typeface="ＭＳ Ｐゴシック" panose="020B0600070205080204" pitchFamily="34" charset="-128"/>
              </a:rPr>
              <a:t>Digital Insurer Awards 2017</a:t>
            </a:r>
          </a:p>
          <a:p>
            <a:pPr algn="r">
              <a:spcBef>
                <a:spcPct val="0"/>
              </a:spcBef>
              <a:spcAft>
                <a:spcPct val="0"/>
              </a:spcAft>
            </a:pPr>
            <a:endParaRPr lang="en-SG" altLang="en-US" dirty="0">
              <a:ea typeface="ＭＳ Ｐゴシック" panose="020B0600070205080204" pitchFamily="34" charset="-128"/>
            </a:endParaRPr>
          </a:p>
          <a:p>
            <a:pPr algn="r">
              <a:spcBef>
                <a:spcPct val="0"/>
              </a:spcBef>
              <a:spcAft>
                <a:spcPct val="0"/>
              </a:spcAft>
            </a:pPr>
            <a:r>
              <a:rPr lang="en-SG" altLang="en-US" dirty="0">
                <a:ea typeface="ＭＳ Ｐゴシック" panose="020B0600070205080204" pitchFamily="34" charset="-128"/>
              </a:rPr>
              <a:t>Submission for Singapore Life</a:t>
            </a:r>
          </a:p>
        </p:txBody>
      </p:sp>
    </p:spTree>
    <p:extLst>
      <p:ext uri="{BB962C8B-B14F-4D97-AF65-F5344CB8AC3E}">
        <p14:creationId xmlns:p14="http://schemas.microsoft.com/office/powerpoint/2010/main" val="59940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4B3E-8974-47DA-A792-F6D51B1DBC03}"/>
              </a:ext>
            </a:extLst>
          </p:cNvPr>
          <p:cNvSpPr>
            <a:spLocks noGrp="1"/>
          </p:cNvSpPr>
          <p:nvPr>
            <p:ph type="title"/>
          </p:nvPr>
        </p:nvSpPr>
        <p:spPr/>
        <p:txBody>
          <a:bodyPr/>
          <a:lstStyle/>
          <a:p>
            <a:r>
              <a:rPr lang="en-AU" dirty="0"/>
              <a:t>Why Singapore Life should be considered (1)</a:t>
            </a:r>
            <a:endParaRPr lang="en-SG" dirty="0"/>
          </a:p>
        </p:txBody>
      </p:sp>
      <p:sp>
        <p:nvSpPr>
          <p:cNvPr id="3" name="Content Placeholder 2">
            <a:extLst>
              <a:ext uri="{FF2B5EF4-FFF2-40B4-BE49-F238E27FC236}">
                <a16:creationId xmlns:a16="http://schemas.microsoft.com/office/drawing/2014/main" id="{62E09475-EFFC-415D-902E-75ED7DB27B79}"/>
              </a:ext>
            </a:extLst>
          </p:cNvPr>
          <p:cNvSpPr>
            <a:spLocks noGrp="1"/>
          </p:cNvSpPr>
          <p:nvPr>
            <p:ph idx="1"/>
          </p:nvPr>
        </p:nvSpPr>
        <p:spPr/>
        <p:txBody>
          <a:bodyPr/>
          <a:lstStyle/>
          <a:p>
            <a:r>
              <a:rPr lang="en-AU" dirty="0"/>
              <a:t>Innovation through its very existence.</a:t>
            </a:r>
          </a:p>
          <a:p>
            <a:pPr lvl="1"/>
            <a:r>
              <a:rPr lang="en-AU" dirty="0"/>
              <a:t>Singapore Life is the first independent life insurance company to be given a licence by the MAS since 1970.  Given that the licensing process itself is geared at multinational companies looking to establish in Singapore, the entire licence application process needed reinvention in order for the Singapore Life business model to meet the application standards set by the industry.</a:t>
            </a:r>
          </a:p>
          <a:p>
            <a:pPr lvl="1"/>
            <a:endParaRPr lang="en-AU" dirty="0"/>
          </a:p>
          <a:p>
            <a:r>
              <a:rPr lang="en-AU" dirty="0"/>
              <a:t>Innovation by design</a:t>
            </a:r>
          </a:p>
          <a:p>
            <a:pPr lvl="1"/>
            <a:r>
              <a:rPr lang="en-AU" dirty="0"/>
              <a:t>Singapore Life has built a brand new core operating system and new business delivery model, and has not used any of the major platforms currently available.</a:t>
            </a:r>
          </a:p>
          <a:p>
            <a:pPr lvl="1"/>
            <a:r>
              <a:rPr lang="en-AU" dirty="0"/>
              <a:t>This innovation and redesign has allowed for an architectural configuration which is modularised to meet Singapore Life’s needs rather than historic practices.</a:t>
            </a:r>
          </a:p>
          <a:p>
            <a:pPr lvl="1"/>
            <a:endParaRPr lang="en-AU" dirty="0"/>
          </a:p>
          <a:p>
            <a:r>
              <a:rPr lang="en-AU" dirty="0"/>
              <a:t>Incorporation of solid fintech modules</a:t>
            </a:r>
          </a:p>
          <a:p>
            <a:pPr lvl="1"/>
            <a:r>
              <a:rPr lang="en-AU" dirty="0"/>
              <a:t>Integration of automated underwriting through the front end.</a:t>
            </a:r>
          </a:p>
          <a:p>
            <a:pPr lvl="1"/>
            <a:r>
              <a:rPr lang="en-AU" dirty="0"/>
              <a:t>Incorporation of automated AML verification processes</a:t>
            </a:r>
          </a:p>
        </p:txBody>
      </p:sp>
      <p:sp>
        <p:nvSpPr>
          <p:cNvPr id="4" name="Footer Placeholder 3">
            <a:extLst>
              <a:ext uri="{FF2B5EF4-FFF2-40B4-BE49-F238E27FC236}">
                <a16:creationId xmlns:a16="http://schemas.microsoft.com/office/drawing/2014/main" id="{AB56240E-22CC-48D5-9627-EF32D4F6FDC1}"/>
              </a:ext>
            </a:extLst>
          </p:cNvPr>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210838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AC50-E4E0-43A3-937A-F633FA153BD1}"/>
              </a:ext>
            </a:extLst>
          </p:cNvPr>
          <p:cNvSpPr>
            <a:spLocks noGrp="1"/>
          </p:cNvSpPr>
          <p:nvPr>
            <p:ph type="title"/>
          </p:nvPr>
        </p:nvSpPr>
        <p:spPr/>
        <p:txBody>
          <a:bodyPr/>
          <a:lstStyle/>
          <a:p>
            <a:r>
              <a:rPr lang="en-AU" dirty="0"/>
              <a:t>Why Singapore Life should be considered (2)</a:t>
            </a:r>
            <a:endParaRPr lang="en-SG" dirty="0"/>
          </a:p>
        </p:txBody>
      </p:sp>
      <p:sp>
        <p:nvSpPr>
          <p:cNvPr id="3" name="Content Placeholder 2">
            <a:extLst>
              <a:ext uri="{FF2B5EF4-FFF2-40B4-BE49-F238E27FC236}">
                <a16:creationId xmlns:a16="http://schemas.microsoft.com/office/drawing/2014/main" id="{D3B4CB12-24F9-4B49-A9BB-BB45C9B4E821}"/>
              </a:ext>
            </a:extLst>
          </p:cNvPr>
          <p:cNvSpPr>
            <a:spLocks noGrp="1"/>
          </p:cNvSpPr>
          <p:nvPr>
            <p:ph idx="1"/>
          </p:nvPr>
        </p:nvSpPr>
        <p:spPr/>
        <p:txBody>
          <a:bodyPr/>
          <a:lstStyle/>
          <a:p>
            <a:r>
              <a:rPr lang="en-AU" dirty="0"/>
              <a:t>Completely paperless, immediate issuance new business process</a:t>
            </a:r>
          </a:p>
          <a:p>
            <a:pPr lvl="1"/>
            <a:r>
              <a:rPr lang="en-AU" dirty="0"/>
              <a:t>High non-medical limits, with sophistication on underwriting rule set allows for 85% of all insurance cases to be straight through processed.</a:t>
            </a:r>
          </a:p>
          <a:p>
            <a:pPr lvl="1"/>
            <a:r>
              <a:rPr lang="en-AU" dirty="0"/>
              <a:t>No paper</a:t>
            </a:r>
          </a:p>
          <a:p>
            <a:pPr lvl="1"/>
            <a:r>
              <a:rPr lang="en-AU" dirty="0"/>
              <a:t>Highly secure 2FA interfaces</a:t>
            </a:r>
            <a:endParaRPr lang="en-SG" dirty="0"/>
          </a:p>
          <a:p>
            <a:pPr lvl="1"/>
            <a:endParaRPr lang="en-AU" dirty="0"/>
          </a:p>
          <a:p>
            <a:r>
              <a:rPr lang="en-AU" dirty="0"/>
              <a:t>M</a:t>
            </a:r>
            <a:r>
              <a:rPr lang="en-SG" dirty="0" err="1"/>
              <a:t>aximised</a:t>
            </a:r>
            <a:r>
              <a:rPr lang="en-SG" dirty="0"/>
              <a:t> operational efficiency</a:t>
            </a:r>
          </a:p>
          <a:p>
            <a:pPr lvl="1"/>
            <a:r>
              <a:rPr lang="en-AU" dirty="0"/>
              <a:t>All platforms built on SaaS model</a:t>
            </a:r>
          </a:p>
          <a:p>
            <a:pPr lvl="1"/>
            <a:r>
              <a:rPr lang="en-AU" dirty="0"/>
              <a:t>Outsourced process maximised – e.g. actuarial function. </a:t>
            </a:r>
          </a:p>
          <a:p>
            <a:pPr lvl="1"/>
            <a:endParaRPr lang="en-AU" dirty="0"/>
          </a:p>
          <a:p>
            <a:r>
              <a:rPr lang="en-AU" dirty="0"/>
              <a:t>Ability to operate a fully functional life insurer with less than 40 people.</a:t>
            </a:r>
          </a:p>
          <a:p>
            <a:endParaRPr lang="en-AU" dirty="0"/>
          </a:p>
          <a:p>
            <a:r>
              <a:rPr lang="en-AU" dirty="0"/>
              <a:t>Use of financial reinsurance makes for highly sustainable capital model.</a:t>
            </a:r>
          </a:p>
        </p:txBody>
      </p:sp>
      <p:sp>
        <p:nvSpPr>
          <p:cNvPr id="4" name="Footer Placeholder 3">
            <a:extLst>
              <a:ext uri="{FF2B5EF4-FFF2-40B4-BE49-F238E27FC236}">
                <a16:creationId xmlns:a16="http://schemas.microsoft.com/office/drawing/2014/main" id="{29A5098B-7EFC-463E-AF00-4832D09A9C2C}"/>
              </a:ext>
            </a:extLst>
          </p:cNvPr>
          <p:cNvSpPr>
            <a:spLocks noGrp="1"/>
          </p:cNvSpPr>
          <p:nvPr>
            <p:ph type="ftr" sz="quarter" idx="11"/>
          </p:nvPr>
        </p:nvSpPr>
        <p:spPr/>
        <p:txBody>
          <a:bodyPr/>
          <a:lstStyle/>
          <a:p>
            <a:r>
              <a:rPr lang="en-US"/>
              <a:t>CONFIDENTIAL</a:t>
            </a:r>
            <a:endParaRPr lang="en-US" dirty="0"/>
          </a:p>
        </p:txBody>
      </p:sp>
    </p:spTree>
    <p:extLst>
      <p:ext uri="{BB962C8B-B14F-4D97-AF65-F5344CB8AC3E}">
        <p14:creationId xmlns:p14="http://schemas.microsoft.com/office/powerpoint/2010/main" val="3237442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TotalTime>
  <Words>254</Words>
  <Application>Microsoft Office PowerPoint</Application>
  <PresentationFormat>Widescreen</PresentationFormat>
  <Paragraphs>29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ＭＳ Ｐゴシック</vt:lpstr>
      <vt:lpstr>Arial</vt:lpstr>
      <vt:lpstr>Calibri</vt:lpstr>
      <vt:lpstr>Trebuchet MS</vt:lpstr>
      <vt:lpstr>Wingdings</vt:lpstr>
      <vt:lpstr>Office Theme</vt:lpstr>
      <vt:lpstr>PowerPoint Presentation</vt:lpstr>
      <vt:lpstr>Why Singapore Life should be considered (1)</vt:lpstr>
      <vt:lpstr>Why Singapore Life should be considered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KuoJinn Tan</dc:creator>
  <cp:lastModifiedBy>Mandylyn Bow</cp:lastModifiedBy>
  <cp:revision>59</cp:revision>
  <dcterms:created xsi:type="dcterms:W3CDTF">2017-02-08T02:58:53Z</dcterms:created>
  <dcterms:modified xsi:type="dcterms:W3CDTF">2017-06-28T01:27:13Z</dcterms:modified>
</cp:coreProperties>
</file>