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3" r:id="rId3"/>
    <p:sldId id="285" r:id="rId4"/>
    <p:sldId id="291" r:id="rId5"/>
    <p:sldId id="306" r:id="rId6"/>
    <p:sldId id="292" r:id="rId7"/>
    <p:sldId id="302" r:id="rId8"/>
    <p:sldId id="303" r:id="rId9"/>
    <p:sldId id="289" r:id="rId10"/>
    <p:sldId id="307" r:id="rId11"/>
    <p:sldId id="297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orient="horz" pos="2424" userDrawn="1">
          <p15:clr>
            <a:srgbClr val="A4A3A4"/>
          </p15:clr>
        </p15:guide>
        <p15:guide id="3" orient="horz" pos="229">
          <p15:clr>
            <a:srgbClr val="A4A3A4"/>
          </p15:clr>
        </p15:guide>
        <p15:guide id="4" orient="horz" pos="1237">
          <p15:clr>
            <a:srgbClr val="A4A3A4"/>
          </p15:clr>
        </p15:guide>
        <p15:guide id="5" orient="horz" pos="4128" userDrawn="1">
          <p15:clr>
            <a:srgbClr val="A4A3A4"/>
          </p15:clr>
        </p15:guide>
        <p15:guide id="6" pos="3840">
          <p15:clr>
            <a:srgbClr val="A4A3A4"/>
          </p15:clr>
        </p15:guide>
        <p15:guide id="7" pos="312" userDrawn="1">
          <p15:clr>
            <a:srgbClr val="A4A3A4"/>
          </p15:clr>
        </p15:guide>
        <p15:guide id="8" pos="7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ner Ross Strickland" initials="TRS" lastIdx="1" clrIdx="0">
    <p:extLst/>
  </p:cmAuthor>
  <p:cmAuthor id="2" name="Tanner Ross Strickland" initials="TRS [2]" lastIdx="1" clrIdx="1">
    <p:extLst/>
  </p:cmAuthor>
  <p:cmAuthor id="3" name="Tanner Ross Strickland" initials="TRS [3]" lastIdx="1" clrIdx="2">
    <p:extLst/>
  </p:cmAuthor>
  <p:cmAuthor id="4" name="Tanner Ross Strickland" initials="TRS [4]" lastIdx="1" clrIdx="3">
    <p:extLst/>
  </p:cmAuthor>
  <p:cmAuthor id="5" name="tanner_strickland" initials="t" lastIdx="10" clrIdx="4">
    <p:extLst>
      <p:ext uri="{19B8F6BF-5375-455C-9EA6-DF929625EA0E}">
        <p15:presenceInfo xmlns:p15="http://schemas.microsoft.com/office/powerpoint/2012/main" userId="tanner_strickl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64E"/>
    <a:srgbClr val="3690F7"/>
    <a:srgbClr val="044D9E"/>
    <a:srgbClr val="0071BC"/>
    <a:srgbClr val="00B050"/>
    <a:srgbClr val="FFFD78"/>
    <a:srgbClr val="0071BD"/>
    <a:srgbClr val="064C9C"/>
    <a:srgbClr val="007176"/>
    <a:srgbClr val="1A2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8" autoAdjust="0"/>
    <p:restoredTop sz="90377" autoAdjust="0"/>
  </p:normalViewPr>
  <p:slideViewPr>
    <p:cSldViewPr snapToGrid="0">
      <p:cViewPr>
        <p:scale>
          <a:sx n="70" d="100"/>
          <a:sy n="70" d="100"/>
        </p:scale>
        <p:origin x="858" y="48"/>
      </p:cViewPr>
      <p:guideLst>
        <p:guide orient="horz" pos="2208"/>
        <p:guide orient="horz" pos="2424"/>
        <p:guide orient="horz" pos="229"/>
        <p:guide orient="horz" pos="1237"/>
        <p:guide orient="horz" pos="4128"/>
        <p:guide pos="3840"/>
        <p:guide pos="312"/>
        <p:guide pos="7344"/>
      </p:guideLst>
    </p:cSldViewPr>
  </p:slideViewPr>
  <p:outlineViewPr>
    <p:cViewPr>
      <p:scale>
        <a:sx n="33" d="100"/>
        <a:sy n="33" d="100"/>
      </p:scale>
      <p:origin x="0" y="-522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25"/>
    </p:cViewPr>
  </p:sorterViewPr>
  <p:notesViewPr>
    <p:cSldViewPr snapToGrid="0">
      <p:cViewPr varScale="1">
        <p:scale>
          <a:sx n="67" d="100"/>
          <a:sy n="67" d="100"/>
        </p:scale>
        <p:origin x="-330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30907145156003E-2"/>
          <c:y val="0.115028701596034"/>
          <c:w val="0.90805538790819795"/>
          <c:h val="0.88497129840396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DB-4DE6-BC4C-0E8AC1220E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DB-4DE6-BC4C-0E8AC1220E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DB-4DE6-BC4C-0E8AC1220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81248112"/>
        <c:axId val="-281246064"/>
      </c:barChart>
      <c:catAx>
        <c:axId val="-281248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81246064"/>
        <c:crosses val="autoZero"/>
        <c:auto val="1"/>
        <c:lblAlgn val="ctr"/>
        <c:lblOffset val="100"/>
        <c:noMultiLvlLbl val="0"/>
      </c:catAx>
      <c:valAx>
        <c:axId val="-281246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812481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30907145156003E-2"/>
          <c:y val="0.115028701596034"/>
          <c:w val="0.90805538790819795"/>
          <c:h val="0.88497129840396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DB-4DE6-BC4C-0E8AC1220E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DB-4DE6-BC4C-0E8AC1220E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DB-4DE6-BC4C-0E8AC1220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81248112"/>
        <c:axId val="-281246064"/>
      </c:barChart>
      <c:catAx>
        <c:axId val="-281248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81246064"/>
        <c:crosses val="autoZero"/>
        <c:auto val="1"/>
        <c:lblAlgn val="ctr"/>
        <c:lblOffset val="100"/>
        <c:noMultiLvlLbl val="0"/>
      </c:catAx>
      <c:valAx>
        <c:axId val="-281246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812481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53E5-12EA-4145-BF02-EA34EC247250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1F721-A461-4219-931C-33CA54DCD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F3D0-ACD0-4C88-9EDD-F5267F17B24A}" type="datetimeFigureOut">
              <a:rPr lang="en-GB" smtClean="0"/>
              <a:pPr/>
              <a:t>15/06/2017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00657-4E6D-4DF5-AA54-CCF1FAEF0D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15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0657-4E6D-4DF5-AA54-CCF1FAEF0DA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55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49" y="463922"/>
            <a:ext cx="698874" cy="882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Rectangle 20"/>
          <p:cNvSpPr/>
          <p:nvPr userDrawn="1"/>
        </p:nvSpPr>
        <p:spPr>
          <a:xfrm>
            <a:off x="0" y="6543674"/>
            <a:ext cx="12192000" cy="314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noProof="0" dirty="0">
              <a:latin typeface="+mj-lt"/>
            </a:endParaRPr>
          </a:p>
        </p:txBody>
      </p:sp>
      <p:sp>
        <p:nvSpPr>
          <p:cNvPr id="8" name="Rectangle 20"/>
          <p:cNvSpPr/>
          <p:nvPr userDrawn="1"/>
        </p:nvSpPr>
        <p:spPr>
          <a:xfrm>
            <a:off x="0" y="0"/>
            <a:ext cx="12192000" cy="314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noProof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326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224059" y="6519293"/>
            <a:ext cx="2455179" cy="301756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fld id="{4A049AED-3374-48A9-8B6A-934E096E5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12764" y="350838"/>
            <a:ext cx="10255642" cy="100300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Action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12763" y="1473200"/>
            <a:ext cx="11166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2057400"/>
            <a:ext cx="11169649" cy="410014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700">
                <a:latin typeface="+mn-lt"/>
              </a:defRPr>
            </a:lvl1pPr>
            <a:lvl2pPr marL="444500" indent="-228600">
              <a:buFont typeface="Wingdings" pitchFamily="2" charset="2"/>
              <a:buChar char="§"/>
              <a:defRPr sz="17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100"/>
            </a:lvl3pPr>
            <a:lvl4pPr marL="1600200" indent="-228600">
              <a:buFont typeface="Wingdings" panose="05000000000000000000" pitchFamily="2" charset="2"/>
              <a:buChar char="§"/>
              <a:defRPr sz="2100"/>
            </a:lvl4pPr>
            <a:lvl5pPr marL="2057400" indent="-228600">
              <a:buFont typeface="Wingdings" panose="05000000000000000000" pitchFamily="2" charset="2"/>
              <a:buChar char="§"/>
              <a:defRPr sz="2100"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49" y="463922"/>
            <a:ext cx="698874" cy="8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1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3975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9"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224059" y="6519293"/>
            <a:ext cx="2455179" cy="301756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fld id="{4A049AED-3374-48A9-8B6A-934E096E5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12764" y="350838"/>
            <a:ext cx="10255642" cy="100300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Action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2763" y="1538596"/>
            <a:ext cx="11166475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12763" y="1473200"/>
            <a:ext cx="11166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2067950"/>
            <a:ext cx="11169649" cy="405149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700">
                <a:latin typeface="+mn-lt"/>
              </a:defRPr>
            </a:lvl1pPr>
            <a:lvl2pPr marL="444500" indent="-228600">
              <a:buFont typeface="Wingdings" pitchFamily="2" charset="2"/>
              <a:buChar char="§"/>
              <a:defRPr sz="17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100"/>
            </a:lvl3pPr>
            <a:lvl4pPr marL="1600200" indent="-228600">
              <a:buFont typeface="Wingdings" panose="05000000000000000000" pitchFamily="2" charset="2"/>
              <a:buChar char="§"/>
              <a:defRPr sz="2100"/>
            </a:lvl4pPr>
            <a:lvl5pPr marL="2057400" indent="-228600">
              <a:buFont typeface="Wingdings" panose="05000000000000000000" pitchFamily="2" charset="2"/>
              <a:buChar char="§"/>
              <a:defRPr sz="2100"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49" y="463922"/>
            <a:ext cx="698874" cy="8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1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49AED-3374-48A9-8B6A-934E096E5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343900" y="2067950"/>
            <a:ext cx="3335338" cy="405149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700">
                <a:latin typeface="+mn-lt"/>
              </a:defRPr>
            </a:lvl1pPr>
            <a:lvl2pPr marL="444500" indent="-228600">
              <a:buFont typeface="Wingdings" pitchFamily="2" charset="2"/>
              <a:buChar char="§"/>
              <a:defRPr sz="17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100"/>
            </a:lvl3pPr>
            <a:lvl4pPr marL="1600200" indent="-228600">
              <a:buFont typeface="Wingdings" panose="05000000000000000000" pitchFamily="2" charset="2"/>
              <a:buChar char="§"/>
              <a:defRPr sz="2100"/>
            </a:lvl4pPr>
            <a:lvl5pPr marL="2057400" indent="-228600">
              <a:buFont typeface="Wingdings" panose="05000000000000000000" pitchFamily="2" charset="2"/>
              <a:buChar char="§"/>
              <a:defRPr sz="2100"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2764" y="350838"/>
            <a:ext cx="10255642" cy="100300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latin typeface="+mj-lt"/>
              </a:defRPr>
            </a:lvl1pPr>
          </a:lstStyle>
          <a:p>
            <a:r>
              <a:rPr lang="en-US" noProof="0" dirty="0"/>
              <a:t>Action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2763" y="1538596"/>
            <a:ext cx="11166475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1" y="2067950"/>
            <a:ext cx="7490166" cy="405149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700">
                <a:latin typeface="+mn-lt"/>
              </a:defRPr>
            </a:lvl1pPr>
            <a:lvl2pPr marL="444500" indent="-228600">
              <a:buFont typeface="Wingdings" pitchFamily="2" charset="2"/>
              <a:buChar char="§"/>
              <a:defRPr sz="17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100"/>
            </a:lvl3pPr>
            <a:lvl4pPr marL="1600200" indent="-228600">
              <a:buFont typeface="Wingdings" panose="05000000000000000000" pitchFamily="2" charset="2"/>
              <a:buChar char="§"/>
              <a:defRPr sz="2100"/>
            </a:lvl4pPr>
            <a:lvl5pPr marL="2057400" indent="-228600">
              <a:buFont typeface="Wingdings" panose="05000000000000000000" pitchFamily="2" charset="2"/>
              <a:buChar char="§"/>
              <a:defRPr sz="2100"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</p:txBody>
      </p:sp>
      <p:cxnSp>
        <p:nvCxnSpPr>
          <p:cNvPr id="11" name="Straight Connector 15"/>
          <p:cNvCxnSpPr/>
          <p:nvPr userDrawn="1"/>
        </p:nvCxnSpPr>
        <p:spPr>
          <a:xfrm>
            <a:off x="512763" y="1473200"/>
            <a:ext cx="11166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49" y="463922"/>
            <a:ext cx="698874" cy="8824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49AED-3374-48A9-8B6A-934E096E5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2764" y="350838"/>
            <a:ext cx="10255642" cy="100300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latin typeface="+mj-lt"/>
              </a:defRPr>
            </a:lvl1pPr>
          </a:lstStyle>
          <a:p>
            <a:r>
              <a:rPr lang="en-US" noProof="0" dirty="0"/>
              <a:t>Action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2763" y="1538596"/>
            <a:ext cx="11166475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1" y="2067950"/>
            <a:ext cx="5408777" cy="405149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700">
                <a:latin typeface="+mn-lt"/>
              </a:defRPr>
            </a:lvl1pPr>
            <a:lvl2pPr marL="444500" indent="-228600">
              <a:buFont typeface="Wingdings" pitchFamily="2" charset="2"/>
              <a:buChar char="§"/>
              <a:defRPr sz="17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100"/>
            </a:lvl3pPr>
            <a:lvl4pPr marL="1600200" indent="-228600">
              <a:buFont typeface="Wingdings" panose="05000000000000000000" pitchFamily="2" charset="2"/>
              <a:buChar char="§"/>
              <a:defRPr sz="2100"/>
            </a:lvl4pPr>
            <a:lvl5pPr marL="2057400" indent="-228600">
              <a:buFont typeface="Wingdings" panose="05000000000000000000" pitchFamily="2" charset="2"/>
              <a:buChar char="§"/>
              <a:defRPr sz="2100"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</p:txBody>
      </p:sp>
      <p:cxnSp>
        <p:nvCxnSpPr>
          <p:cNvPr id="11" name="Straight Connector 15"/>
          <p:cNvCxnSpPr/>
          <p:nvPr userDrawn="1"/>
        </p:nvCxnSpPr>
        <p:spPr>
          <a:xfrm>
            <a:off x="512763" y="1473200"/>
            <a:ext cx="11166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/>
          <p:cNvCxnSpPr>
            <a:cxnSpLocks/>
          </p:cNvCxnSpPr>
          <p:nvPr userDrawn="1"/>
        </p:nvCxnSpPr>
        <p:spPr>
          <a:xfrm>
            <a:off x="6096000" y="2032000"/>
            <a:ext cx="0" cy="408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287354" y="2067950"/>
            <a:ext cx="5408777" cy="405149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700">
                <a:latin typeface="+mn-lt"/>
              </a:defRPr>
            </a:lvl1pPr>
            <a:lvl2pPr marL="444500" indent="-228600">
              <a:buFont typeface="Wingdings" pitchFamily="2" charset="2"/>
              <a:buChar char="§"/>
              <a:defRPr sz="17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100"/>
            </a:lvl3pPr>
            <a:lvl4pPr marL="1600200" indent="-228600">
              <a:buFont typeface="Wingdings" panose="05000000000000000000" pitchFamily="2" charset="2"/>
              <a:buChar char="§"/>
              <a:defRPr sz="2100"/>
            </a:lvl4pPr>
            <a:lvl5pPr marL="2057400" indent="-228600">
              <a:buFont typeface="Wingdings" panose="05000000000000000000" pitchFamily="2" charset="2"/>
              <a:buChar char="§"/>
              <a:defRPr sz="2100"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49" y="463922"/>
            <a:ext cx="698874" cy="8824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70158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"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49AED-3374-48A9-8B6A-934E096E5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2764" y="350838"/>
            <a:ext cx="10255642" cy="100300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latin typeface="+mj-lt"/>
              </a:defRPr>
            </a:lvl1pPr>
          </a:lstStyle>
          <a:p>
            <a:r>
              <a:rPr lang="en-US" noProof="0" dirty="0"/>
              <a:t>Action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2763" y="1538596"/>
            <a:ext cx="11166475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1" y="2067950"/>
            <a:ext cx="5408777" cy="405149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700">
                <a:latin typeface="+mn-lt"/>
              </a:defRPr>
            </a:lvl1pPr>
            <a:lvl2pPr marL="444500" indent="-228600">
              <a:buFont typeface="Wingdings" pitchFamily="2" charset="2"/>
              <a:buChar char="§"/>
              <a:defRPr sz="17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100"/>
            </a:lvl3pPr>
            <a:lvl4pPr marL="1600200" indent="-228600">
              <a:buFont typeface="Wingdings" panose="05000000000000000000" pitchFamily="2" charset="2"/>
              <a:buChar char="§"/>
              <a:defRPr sz="2100"/>
            </a:lvl4pPr>
            <a:lvl5pPr marL="2057400" indent="-228600">
              <a:buFont typeface="Wingdings" panose="05000000000000000000" pitchFamily="2" charset="2"/>
              <a:buChar char="§"/>
              <a:defRPr sz="2100"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</p:txBody>
      </p:sp>
      <p:cxnSp>
        <p:nvCxnSpPr>
          <p:cNvPr id="11" name="Straight Connector 15"/>
          <p:cNvCxnSpPr/>
          <p:nvPr userDrawn="1"/>
        </p:nvCxnSpPr>
        <p:spPr>
          <a:xfrm>
            <a:off x="512763" y="1473200"/>
            <a:ext cx="11166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287354" y="2067950"/>
            <a:ext cx="5408777" cy="405149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700">
                <a:latin typeface="+mn-lt"/>
              </a:defRPr>
            </a:lvl1pPr>
            <a:lvl2pPr marL="444500" indent="-228600">
              <a:buFont typeface="Wingdings" pitchFamily="2" charset="2"/>
              <a:buChar char="§"/>
              <a:defRPr sz="17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100"/>
            </a:lvl3pPr>
            <a:lvl4pPr marL="1600200" indent="-228600">
              <a:buFont typeface="Wingdings" panose="05000000000000000000" pitchFamily="2" charset="2"/>
              <a:buChar char="§"/>
              <a:defRPr sz="2100"/>
            </a:lvl4pPr>
            <a:lvl5pPr marL="2057400" indent="-228600">
              <a:buFont typeface="Wingdings" panose="05000000000000000000" pitchFamily="2" charset="2"/>
              <a:buChar char="§"/>
              <a:defRPr sz="2100"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49" y="463922"/>
            <a:ext cx="698874" cy="8824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4A049AED-3374-48A9-8B6A-934E096E5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343900" y="2067950"/>
            <a:ext cx="3335338" cy="405149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700">
                <a:latin typeface="+mn-lt"/>
              </a:defRPr>
            </a:lvl1pPr>
            <a:lvl2pPr marL="444500" indent="-228600">
              <a:buFont typeface="Wingdings" pitchFamily="2" charset="2"/>
              <a:buChar char="§"/>
              <a:defRPr sz="17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100"/>
            </a:lvl3pPr>
            <a:lvl4pPr marL="1600200" indent="-228600">
              <a:buFont typeface="Wingdings" panose="05000000000000000000" pitchFamily="2" charset="2"/>
              <a:buChar char="§"/>
              <a:defRPr sz="2100"/>
            </a:lvl4pPr>
            <a:lvl5pPr marL="2057400" indent="-228600">
              <a:buFont typeface="Wingdings" panose="05000000000000000000" pitchFamily="2" charset="2"/>
              <a:buChar char="§"/>
              <a:defRPr sz="2100"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8166100" y="2032000"/>
            <a:ext cx="0" cy="408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2763" y="1538596"/>
            <a:ext cx="11166475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cxnSp>
        <p:nvCxnSpPr>
          <p:cNvPr id="15" name="Straight Connector 15"/>
          <p:cNvCxnSpPr/>
          <p:nvPr userDrawn="1"/>
        </p:nvCxnSpPr>
        <p:spPr>
          <a:xfrm>
            <a:off x="512763" y="1473200"/>
            <a:ext cx="11166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1" y="2067950"/>
            <a:ext cx="7490166" cy="405149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700">
                <a:latin typeface="+mn-lt"/>
              </a:defRPr>
            </a:lvl1pPr>
            <a:lvl2pPr marL="444500" indent="-228600">
              <a:buFont typeface="Wingdings" pitchFamily="2" charset="2"/>
              <a:buChar char="§"/>
              <a:defRPr sz="17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100"/>
            </a:lvl3pPr>
            <a:lvl4pPr marL="1600200" indent="-228600">
              <a:buFont typeface="Wingdings" panose="05000000000000000000" pitchFamily="2" charset="2"/>
              <a:buChar char="§"/>
              <a:defRPr sz="2100"/>
            </a:lvl4pPr>
            <a:lvl5pPr marL="2057400" indent="-228600">
              <a:buFont typeface="Wingdings" panose="05000000000000000000" pitchFamily="2" charset="2"/>
              <a:buChar char="§"/>
              <a:defRPr sz="2100"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473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49" y="463922"/>
            <a:ext cx="698874" cy="8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4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5 w/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49AED-3374-48A9-8B6A-934E096E5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343900" y="2067950"/>
            <a:ext cx="3335338" cy="405149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700">
                <a:latin typeface="+mn-lt"/>
              </a:defRPr>
            </a:lvl1pPr>
            <a:lvl2pPr marL="444500" indent="-228600">
              <a:buFont typeface="Wingdings" pitchFamily="2" charset="2"/>
              <a:buChar char="§"/>
              <a:defRPr sz="17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100"/>
            </a:lvl3pPr>
            <a:lvl4pPr marL="1600200" indent="-228600">
              <a:buFont typeface="Wingdings" panose="05000000000000000000" pitchFamily="2" charset="2"/>
              <a:buChar char="§"/>
              <a:defRPr sz="2100"/>
            </a:lvl4pPr>
            <a:lvl5pPr marL="2057400" indent="-228600">
              <a:buFont typeface="Wingdings" panose="05000000000000000000" pitchFamily="2" charset="2"/>
              <a:buChar char="§"/>
              <a:defRPr sz="2100"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2764" y="350838"/>
            <a:ext cx="10255642" cy="100300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latin typeface="+mj-lt"/>
              </a:defRPr>
            </a:lvl1pPr>
          </a:lstStyle>
          <a:p>
            <a:r>
              <a:rPr lang="en-US" noProof="0" dirty="0"/>
              <a:t>Action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2763" y="1538596"/>
            <a:ext cx="11166475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1" y="2067950"/>
            <a:ext cx="7490166" cy="405149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700">
                <a:latin typeface="+mn-lt"/>
              </a:defRPr>
            </a:lvl1pPr>
            <a:lvl2pPr marL="444500" indent="-228600">
              <a:buFont typeface="Wingdings" pitchFamily="2" charset="2"/>
              <a:buChar char="§"/>
              <a:defRPr sz="17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100"/>
            </a:lvl3pPr>
            <a:lvl4pPr marL="1600200" indent="-228600">
              <a:buFont typeface="Wingdings" panose="05000000000000000000" pitchFamily="2" charset="2"/>
              <a:buChar char="§"/>
              <a:defRPr sz="2100"/>
            </a:lvl4pPr>
            <a:lvl5pPr marL="2057400" indent="-228600">
              <a:buFont typeface="Wingdings" panose="05000000000000000000" pitchFamily="2" charset="2"/>
              <a:buChar char="§"/>
              <a:defRPr sz="2100"/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49" y="463922"/>
            <a:ext cx="698874" cy="88244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/>
          <p:nvPr userDrawn="1"/>
        </p:nvSpPr>
        <p:spPr>
          <a:xfrm>
            <a:off x="0" y="6543674"/>
            <a:ext cx="12192000" cy="314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noProof="0" dirty="0">
              <a:latin typeface="+mj-lt"/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116892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4059" y="6528818"/>
            <a:ext cx="2455179" cy="301756"/>
          </a:xfrm>
          <a:prstGeom prst="rect">
            <a:avLst/>
          </a:prstGeom>
        </p:spPr>
        <p:txBody>
          <a:bodyPr/>
          <a:lstStyle>
            <a:lvl1pPr algn="r">
              <a:defRPr sz="1500" b="1">
                <a:solidFill>
                  <a:schemeClr val="bg1"/>
                </a:solidFill>
                <a:latin typeface="+mj-lt"/>
              </a:defRPr>
            </a:lvl1pPr>
          </a:lstStyle>
          <a:p>
            <a:fld id="{4A049AED-3374-48A9-8B6A-934E096E598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15"/>
          <p:cNvCxnSpPr/>
          <p:nvPr userDrawn="1"/>
        </p:nvCxnSpPr>
        <p:spPr>
          <a:xfrm>
            <a:off x="-314775" y="1473200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/>
          <p:cNvCxnSpPr/>
          <p:nvPr userDrawn="1"/>
        </p:nvCxnSpPr>
        <p:spPr>
          <a:xfrm>
            <a:off x="-314775" y="2071672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5"/>
          <p:cNvCxnSpPr/>
          <p:nvPr userDrawn="1"/>
        </p:nvCxnSpPr>
        <p:spPr>
          <a:xfrm>
            <a:off x="-314775" y="6179432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12763" y="6533227"/>
            <a:ext cx="2743200" cy="301756"/>
          </a:xfrm>
          <a:prstGeom prst="rect">
            <a:avLst/>
          </a:prstGeom>
        </p:spPr>
        <p:txBody>
          <a:bodyPr/>
          <a:lstStyle>
            <a:lvl1pPr>
              <a:defRPr sz="15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© Digital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Fineprint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17449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2" r:id="rId4"/>
    <p:sldLayoutId id="2147483665" r:id="rId5"/>
    <p:sldLayoutId id="2147483667" r:id="rId6"/>
    <p:sldLayoutId id="2147483661" r:id="rId7"/>
    <p:sldLayoutId id="214748366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jp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73" y="2514698"/>
            <a:ext cx="1417206" cy="1789461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25432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260816" y="3817941"/>
            <a:ext cx="7385050" cy="554323"/>
          </a:xfrm>
        </p:spPr>
        <p:txBody>
          <a:bodyPr>
            <a:noAutofit/>
          </a:bodyPr>
          <a:lstStyle/>
          <a:p>
            <a:r>
              <a:rPr lang="en-GB" sz="3000" b="1" spc="-9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Arial" pitchFamily="34" charset="0"/>
              </a:rPr>
              <a:t>TURNING SOCIAL DATA INTO INSURANCE DATA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 l="18498" t="22028" b="25471"/>
          <a:stretch>
            <a:fillRect/>
          </a:stretch>
        </p:blipFill>
        <p:spPr bwMode="auto">
          <a:xfrm>
            <a:off x="3394941" y="2712404"/>
            <a:ext cx="7127009" cy="103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ubtitle 9"/>
          <p:cNvSpPr txBox="1">
            <a:spLocks/>
          </p:cNvSpPr>
          <p:nvPr/>
        </p:nvSpPr>
        <p:spPr>
          <a:xfrm>
            <a:off x="508000" y="5369220"/>
            <a:ext cx="11161486" cy="6740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Information Memorandum </a:t>
            </a:r>
            <a:br>
              <a:rPr lang="en-GB" sz="21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GB" sz="21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8" name="Rechteck 17"/>
          <p:cNvSpPr/>
          <p:nvPr/>
        </p:nvSpPr>
        <p:spPr>
          <a:xfrm>
            <a:off x="12437835" y="1"/>
            <a:ext cx="1858736" cy="528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b="1" dirty="0">
                <a:solidFill>
                  <a:schemeClr val="bg1"/>
                </a:solidFill>
              </a:rPr>
              <a:t>Text</a:t>
            </a:r>
            <a:endParaRPr lang="de-DE" sz="1500" b="1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2437835" y="1928814"/>
            <a:ext cx="1858736" cy="28527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Sticker </a:t>
            </a:r>
            <a:r>
              <a:rPr lang="en-US" sz="1500" dirty="0" err="1">
                <a:solidFill>
                  <a:schemeClr val="tx1"/>
                </a:solidFill>
              </a:rPr>
              <a:t>zur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Kommentierung</a:t>
            </a:r>
            <a:r>
              <a:rPr lang="en-US" sz="1500" dirty="0">
                <a:solidFill>
                  <a:schemeClr val="tx1"/>
                </a:solidFill>
              </a:rPr>
              <a:t>/ </a:t>
            </a:r>
            <a:r>
              <a:rPr lang="en-US" sz="1500" dirty="0" err="1">
                <a:solidFill>
                  <a:schemeClr val="tx1"/>
                </a:solidFill>
              </a:rPr>
              <a:t>Bearbeitung</a:t>
            </a:r>
            <a:endParaRPr lang="de-DE" sz="1500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2437835" y="642939"/>
            <a:ext cx="1858736" cy="528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Text</a:t>
            </a:r>
            <a:endParaRPr lang="de-DE" sz="1500" dirty="0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2437835" y="1285877"/>
            <a:ext cx="1858736" cy="5286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Text</a:t>
            </a:r>
            <a:endParaRPr lang="de-DE" sz="15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22" y="-2096144"/>
            <a:ext cx="1190544" cy="1789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19056"/>
          <a:stretch/>
        </p:blipFill>
        <p:spPr>
          <a:xfrm>
            <a:off x="10987088" y="-1703387"/>
            <a:ext cx="1114425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5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49AED-3374-48A9-8B6A-934E096E598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Our revenue pipeline indicates significant industry interest in our product</a:t>
            </a:r>
          </a:p>
        </p:txBody>
      </p:sp>
      <p:sp>
        <p:nvSpPr>
          <p:cNvPr id="6" name="Rectangle 5"/>
          <p:cNvSpPr/>
          <p:nvPr/>
        </p:nvSpPr>
        <p:spPr>
          <a:xfrm>
            <a:off x="9154280" y="4515933"/>
            <a:ext cx="2517719" cy="521308"/>
          </a:xfrm>
          <a:prstGeom prst="rect">
            <a:avLst/>
          </a:prstGeom>
          <a:solidFill>
            <a:schemeClr val="bg1"/>
          </a:solidFill>
          <a:ln>
            <a:solidFill>
              <a:srgbClr val="044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Recurring revenue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07286" y="4515933"/>
            <a:ext cx="2517719" cy="521308"/>
          </a:xfrm>
          <a:prstGeom prst="rect">
            <a:avLst/>
          </a:prstGeom>
          <a:solidFill>
            <a:schemeClr val="bg1"/>
          </a:solidFill>
          <a:ln>
            <a:solidFill>
              <a:srgbClr val="044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Early revenue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(Pilot/first invoices)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0017" y="4515933"/>
            <a:ext cx="2517719" cy="521308"/>
          </a:xfrm>
          <a:prstGeom prst="rect">
            <a:avLst/>
          </a:prstGeom>
          <a:solidFill>
            <a:schemeClr val="bg1"/>
          </a:solidFill>
          <a:ln>
            <a:solidFill>
              <a:srgbClr val="044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Late negotiations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(&gt;3 meetings)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474" y="4515933"/>
            <a:ext cx="2517719" cy="521308"/>
          </a:xfrm>
          <a:prstGeom prst="rect">
            <a:avLst/>
          </a:prstGeom>
          <a:solidFill>
            <a:schemeClr val="bg1"/>
          </a:solidFill>
          <a:ln>
            <a:solidFill>
              <a:srgbClr val="044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Early negotiations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(&lt;3 meetings)</a:t>
            </a:r>
          </a:p>
        </p:txBody>
      </p:sp>
      <p:sp>
        <p:nvSpPr>
          <p:cNvPr id="10" name="AutoShape 22" descr="Image result for axa"/>
          <p:cNvSpPr>
            <a:spLocks noChangeAspect="1" noChangeArrowheads="1"/>
          </p:cNvSpPr>
          <p:nvPr/>
        </p:nvSpPr>
        <p:spPr bwMode="auto">
          <a:xfrm>
            <a:off x="5943600" y="1939096"/>
            <a:ext cx="304800" cy="30480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33446" y="3102222"/>
            <a:ext cx="2253006" cy="518475"/>
          </a:xfrm>
          <a:prstGeom prst="rect">
            <a:avLst/>
          </a:prstGeom>
          <a:solidFill>
            <a:srgbClr val="3690F7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Insurer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33446" y="2359015"/>
            <a:ext cx="2253006" cy="518475"/>
          </a:xfrm>
          <a:prstGeom prst="rect">
            <a:avLst/>
          </a:prstGeom>
          <a:solidFill>
            <a:srgbClr val="3690F7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Insurer 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7841" y="3103127"/>
            <a:ext cx="2253006" cy="5184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Insurer 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7841" y="3847237"/>
            <a:ext cx="2253006" cy="5184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Insurer 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6179" y="3102222"/>
            <a:ext cx="2253006" cy="518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Insurer </a:t>
            </a:r>
            <a:r>
              <a:rPr lang="en-GB" dirty="0">
                <a:solidFill>
                  <a:prstClr val="white"/>
                </a:solidFill>
                <a:latin typeface="Calibri Light"/>
              </a:rPr>
              <a:t>11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67406" y="2378943"/>
            <a:ext cx="2253006" cy="518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Insurer 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67406" y="3123959"/>
            <a:ext cx="2253006" cy="518475"/>
          </a:xfrm>
          <a:prstGeom prst="rect">
            <a:avLst/>
          </a:prstGeom>
          <a:solidFill>
            <a:srgbClr val="03264E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Insurer 7*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34943" y="3847293"/>
            <a:ext cx="2253006" cy="518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Insurer 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7841" y="2359015"/>
            <a:ext cx="2253006" cy="518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Insurer 10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67406" y="3847236"/>
            <a:ext cx="2253006" cy="518475"/>
          </a:xfrm>
          <a:prstGeom prst="rect">
            <a:avLst/>
          </a:prstGeom>
          <a:solidFill>
            <a:srgbClr val="03264E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Insurer 8*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6179" y="3847236"/>
            <a:ext cx="2253006" cy="518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Insurer 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6179" y="1614001"/>
            <a:ext cx="2253006" cy="518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Insurer 12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67406" y="1633927"/>
            <a:ext cx="2253006" cy="518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Insurer 12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89" y="5345817"/>
            <a:ext cx="1125274" cy="2557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64" y="5840972"/>
            <a:ext cx="875600" cy="4596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973" y="5244397"/>
            <a:ext cx="848013" cy="414583"/>
          </a:xfrm>
          <a:prstGeom prst="rect">
            <a:avLst/>
          </a:prstGeom>
        </p:spPr>
      </p:pic>
      <p:pic>
        <p:nvPicPr>
          <p:cNvPr id="29" name="Picture 8" descr="See original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r="11402" b="20891"/>
          <a:stretch/>
        </p:blipFill>
        <p:spPr bwMode="auto">
          <a:xfrm>
            <a:off x="1796633" y="5891673"/>
            <a:ext cx="1285302" cy="48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mage result for munich 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207" y="5195193"/>
            <a:ext cx="1220603" cy="58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mage result for worry and pea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03" y="5451689"/>
            <a:ext cx="1400612" cy="12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74" descr="Image result for metlife log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4" b="29465"/>
          <a:stretch/>
        </p:blipFill>
        <p:spPr bwMode="auto">
          <a:xfrm>
            <a:off x="4748447" y="5915621"/>
            <a:ext cx="1204526" cy="36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Image result for northwestern mutual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8" b="40965"/>
          <a:stretch/>
        </p:blipFill>
        <p:spPr bwMode="auto">
          <a:xfrm>
            <a:off x="2403133" y="5304951"/>
            <a:ext cx="1405054" cy="33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/>
          <a:srcRect l="4363" t="9166" r="43330" b="17840"/>
          <a:stretch/>
        </p:blipFill>
        <p:spPr>
          <a:xfrm>
            <a:off x="3567406" y="6019713"/>
            <a:ext cx="577951" cy="283035"/>
          </a:xfrm>
          <a:prstGeom prst="rect">
            <a:avLst/>
          </a:prstGeom>
        </p:spPr>
      </p:pic>
      <p:pic>
        <p:nvPicPr>
          <p:cNvPr id="35" name="Picture 2" descr="Image result for fwd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620" y="5993894"/>
            <a:ext cx="789077" cy="4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53505" y="5275284"/>
            <a:ext cx="440740" cy="4348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1080" y="5158127"/>
            <a:ext cx="637948" cy="63794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82404" y="5885291"/>
            <a:ext cx="1023944" cy="5880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9129" y="5925281"/>
            <a:ext cx="421475" cy="42147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121719" y="5351265"/>
            <a:ext cx="1625759" cy="9233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*Dark blue box indicates Asian connection</a:t>
            </a:r>
          </a:p>
        </p:txBody>
      </p:sp>
    </p:spTree>
    <p:extLst>
      <p:ext uri="{BB962C8B-B14F-4D97-AF65-F5344CB8AC3E}">
        <p14:creationId xmlns:p14="http://schemas.microsoft.com/office/powerpoint/2010/main" val="242750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23268 -0.001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2345 4.81481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23125 -0.1085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5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46654 0.1085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49AED-3374-48A9-8B6A-934E096E598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Our management team consists of experienced industry experts and entrepreneurs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Management team combines industry expertise with deep technical know-how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2437835" y="1"/>
            <a:ext cx="1858736" cy="528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b="1" dirty="0">
                <a:solidFill>
                  <a:schemeClr val="bg1"/>
                </a:solidFill>
              </a:rPr>
              <a:t>Text</a:t>
            </a:r>
            <a:endParaRPr lang="de-DE" sz="1500" b="1" dirty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437835" y="1928814"/>
            <a:ext cx="1858736" cy="28527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Sticker </a:t>
            </a:r>
            <a:r>
              <a:rPr lang="en-US" sz="1500" dirty="0" err="1">
                <a:solidFill>
                  <a:schemeClr val="tx1"/>
                </a:solidFill>
              </a:rPr>
              <a:t>zur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Kommentierung</a:t>
            </a:r>
            <a:r>
              <a:rPr lang="en-US" sz="1500" dirty="0">
                <a:solidFill>
                  <a:schemeClr val="tx1"/>
                </a:solidFill>
              </a:rPr>
              <a:t>/ </a:t>
            </a:r>
            <a:r>
              <a:rPr lang="en-US" sz="1500" dirty="0" err="1">
                <a:solidFill>
                  <a:schemeClr val="tx1"/>
                </a:solidFill>
              </a:rPr>
              <a:t>Bearbeitung</a:t>
            </a:r>
            <a:endParaRPr lang="de-DE" sz="15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437835" y="642939"/>
            <a:ext cx="1858736" cy="528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Text</a:t>
            </a:r>
            <a:endParaRPr lang="de-DE" sz="15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2437835" y="1285877"/>
            <a:ext cx="1858736" cy="5286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Text</a:t>
            </a:r>
            <a:endParaRPr lang="de-DE" sz="1500" dirty="0">
              <a:solidFill>
                <a:schemeClr val="tx1"/>
              </a:solidFill>
            </a:endParaRPr>
          </a:p>
        </p:txBody>
      </p:sp>
      <p:pic>
        <p:nvPicPr>
          <p:cNvPr id="8200" name="Picture 8" descr="C:\Users\T440\Desktop\Digital Fineprint – Turning Social Data Into Insurance Data_files\Austin-1-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9956" y="2032587"/>
            <a:ext cx="2103120" cy="210312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8201" name="Picture 9" descr="C:\Users\T440\Desktop\Digital Fineprint – Turning Social Data Into Insurance Data_files\erik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074" y="2032587"/>
            <a:ext cx="2103120" cy="210312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8202" name="Picture 10" descr="C:\Users\T440\Desktop\Digital Fineprint – Turning Social Data Into Insurance Data_files\James-1.jpg"/>
          <p:cNvPicPr>
            <a:picLocks noChangeAspect="1" noChangeArrowheads="1"/>
          </p:cNvPicPr>
          <p:nvPr/>
        </p:nvPicPr>
        <p:blipFill>
          <a:blip r:embed="rId4"/>
          <a:srcRect r="7866" b="7923"/>
          <a:stretch>
            <a:fillRect/>
          </a:stretch>
        </p:blipFill>
        <p:spPr bwMode="auto">
          <a:xfrm>
            <a:off x="6485864" y="2032587"/>
            <a:ext cx="2104430" cy="210312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8203" name="Picture 11" descr="C:\Users\T440\Desktop\Digital Fineprint – Turning Social Data Into Insurance Data_files\Jin_sm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3265" y="2032587"/>
            <a:ext cx="2103120" cy="210312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13474" y="4162650"/>
            <a:ext cx="2560320" cy="2066207"/>
          </a:xfrm>
          <a:ln>
            <a:noFill/>
          </a:ln>
        </p:spPr>
        <p:txBody>
          <a:bodyPr wrap="square" lIns="0" rIns="0">
            <a:spAutoFit/>
          </a:bodyPr>
          <a:lstStyle/>
          <a:p>
            <a:pPr marL="0" indent="0" algn="ctr">
              <a:buNone/>
            </a:pPr>
            <a:r>
              <a:rPr lang="en-US" dirty="0"/>
              <a:t>ERIK ABRAHAMSSON</a:t>
            </a:r>
          </a:p>
          <a:p>
            <a:pPr marL="0" indent="0" algn="ctr">
              <a:buNone/>
            </a:pPr>
            <a:r>
              <a:rPr lang="en-US" dirty="0"/>
              <a:t>Founder &amp; CEO</a:t>
            </a:r>
          </a:p>
          <a:p>
            <a:pPr marL="0" indent="0">
              <a:buNone/>
            </a:pPr>
            <a:r>
              <a:rPr lang="en-US" sz="1500" dirty="0"/>
              <a:t>Previously at </a:t>
            </a:r>
            <a:r>
              <a:rPr lang="en-US" sz="1500" b="1" dirty="0"/>
              <a:t>Twitter</a:t>
            </a:r>
            <a:r>
              <a:rPr lang="en-US" sz="1500" dirty="0"/>
              <a:t> and </a:t>
            </a:r>
            <a:r>
              <a:rPr lang="en-US" sz="1500" b="1" dirty="0"/>
              <a:t>P&amp;G</a:t>
            </a:r>
            <a:r>
              <a:rPr lang="en-US" sz="1500" dirty="0"/>
              <a:t>,</a:t>
            </a:r>
            <a:br>
              <a:rPr lang="en-US" sz="1500" dirty="0"/>
            </a:br>
            <a:r>
              <a:rPr lang="en-US" sz="1500" dirty="0"/>
              <a:t>Erik brings </a:t>
            </a:r>
            <a:r>
              <a:rPr lang="en-US" sz="1500" b="1" dirty="0"/>
              <a:t>social media </a:t>
            </a:r>
            <a:r>
              <a:rPr lang="en-US" sz="1500" dirty="0"/>
              <a:t>expertise and </a:t>
            </a:r>
            <a:r>
              <a:rPr lang="en-US" sz="1500" b="1" dirty="0"/>
              <a:t>entrepreneurial</a:t>
            </a:r>
            <a:r>
              <a:rPr lang="en-US" sz="1500" dirty="0"/>
              <a:t> drive. After winning a full scholarship to </a:t>
            </a:r>
            <a:r>
              <a:rPr lang="en-US" sz="1500" b="1" dirty="0"/>
              <a:t>Oxford</a:t>
            </a:r>
            <a:r>
              <a:rPr lang="en-US" sz="1500" dirty="0"/>
              <a:t> on </a:t>
            </a:r>
            <a:r>
              <a:rPr lang="en-US" sz="1500" b="1" dirty="0"/>
              <a:t>academic merit</a:t>
            </a:r>
            <a:r>
              <a:rPr lang="en-US" sz="1500" dirty="0"/>
              <a:t>, he founded Digital </a:t>
            </a:r>
            <a:r>
              <a:rPr lang="en-US" sz="1500" dirty="0" err="1"/>
              <a:t>Fineprint</a:t>
            </a:r>
            <a:r>
              <a:rPr lang="en-US" sz="1500" dirty="0"/>
              <a:t>.</a:t>
            </a:r>
            <a:endParaRPr lang="de-DE" sz="1500" dirty="0"/>
          </a:p>
        </p:txBody>
      </p:sp>
      <p:sp>
        <p:nvSpPr>
          <p:cNvPr id="42" name="Textplatzhalter 6"/>
          <p:cNvSpPr txBox="1">
            <a:spLocks/>
          </p:cNvSpPr>
          <p:nvPr/>
        </p:nvSpPr>
        <p:spPr>
          <a:xfrm>
            <a:off x="3386101" y="4162650"/>
            <a:ext cx="2560320" cy="2066207"/>
          </a:xfrm>
          <a:prstGeom prst="rect">
            <a:avLst/>
          </a:prstGeom>
          <a:ln>
            <a:noFill/>
          </a:ln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JIN CHEN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700" dirty="0"/>
              <a:t>CTO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500" dirty="0"/>
              <a:t>A </a:t>
            </a:r>
            <a:r>
              <a:rPr lang="en-US" sz="1500" b="1" dirty="0"/>
              <a:t>LSE data scientist </a:t>
            </a:r>
            <a:r>
              <a:rPr lang="en-US" sz="1500" dirty="0"/>
              <a:t>with over </a:t>
            </a:r>
            <a:r>
              <a:rPr lang="en-US" sz="1500" b="1" dirty="0"/>
              <a:t>8 years </a:t>
            </a:r>
            <a:r>
              <a:rPr lang="en-US" sz="1500" dirty="0"/>
              <a:t>of experience delivering </a:t>
            </a:r>
            <a:r>
              <a:rPr lang="en-US" sz="1500" b="1" dirty="0"/>
              <a:t>data analytics</a:t>
            </a:r>
            <a:r>
              <a:rPr lang="en-US" sz="1500" dirty="0"/>
              <a:t> driven strategy projects </a:t>
            </a:r>
            <a:r>
              <a:rPr lang="en-US" sz="1500" b="1" dirty="0"/>
              <a:t>across industries </a:t>
            </a:r>
            <a:r>
              <a:rPr lang="en-US" sz="1500" dirty="0"/>
              <a:t>at </a:t>
            </a:r>
            <a:r>
              <a:rPr lang="en-US" sz="1500" dirty="0" err="1"/>
              <a:t>Strategy&amp;’s</a:t>
            </a:r>
            <a:r>
              <a:rPr lang="en-US" sz="1500" dirty="0"/>
              <a:t> consulting and insurance practice. 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Textplatzhalter 6"/>
          <p:cNvSpPr txBox="1">
            <a:spLocks/>
          </p:cNvSpPr>
          <p:nvPr/>
        </p:nvSpPr>
        <p:spPr>
          <a:xfrm>
            <a:off x="6258728" y="4162650"/>
            <a:ext cx="2560320" cy="2273956"/>
          </a:xfrm>
          <a:prstGeom prst="rect">
            <a:avLst/>
          </a:prstGeom>
          <a:ln>
            <a:noFill/>
          </a:ln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JAMES CLARKE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700" dirty="0"/>
              <a:t>Head of Sales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500" dirty="0"/>
              <a:t>James brings </a:t>
            </a:r>
            <a:r>
              <a:rPr lang="en-US" sz="1500" b="1" dirty="0"/>
              <a:t>10 years of insurance </a:t>
            </a:r>
            <a:r>
              <a:rPr lang="en-US" sz="1500" dirty="0"/>
              <a:t>expertise and a degree from </a:t>
            </a:r>
            <a:r>
              <a:rPr lang="en-US" sz="1500" b="1" dirty="0"/>
              <a:t>LSE</a:t>
            </a:r>
            <a:r>
              <a:rPr lang="en-US" sz="1500" dirty="0"/>
              <a:t>. Having worked with </a:t>
            </a:r>
            <a:r>
              <a:rPr lang="en-US" sz="1500" b="1" dirty="0" err="1"/>
              <a:t>Hiscox</a:t>
            </a:r>
            <a:r>
              <a:rPr lang="en-US" sz="1500" dirty="0"/>
              <a:t> and several </a:t>
            </a:r>
            <a:r>
              <a:rPr lang="en-US" sz="1500" b="1" dirty="0"/>
              <a:t>international insurance groups</a:t>
            </a:r>
            <a:r>
              <a:rPr lang="en-US" sz="1500" dirty="0"/>
              <a:t> in the Nether-lands and Japan, his </a:t>
            </a:r>
            <a:r>
              <a:rPr lang="en-US" sz="1500" b="1" dirty="0"/>
              <a:t>network </a:t>
            </a:r>
            <a:r>
              <a:rPr lang="en-US" sz="1500" dirty="0"/>
              <a:t>helps us grow exponentially.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Textplatzhalter 6"/>
          <p:cNvSpPr txBox="1">
            <a:spLocks/>
          </p:cNvSpPr>
          <p:nvPr/>
        </p:nvSpPr>
        <p:spPr>
          <a:xfrm>
            <a:off x="9131356" y="4162650"/>
            <a:ext cx="2560320" cy="2273956"/>
          </a:xfrm>
          <a:prstGeom prst="rect">
            <a:avLst/>
          </a:prstGeom>
          <a:ln>
            <a:noFill/>
          </a:ln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AUSTIN WELLBELOVE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700" dirty="0"/>
              <a:t>Head of Development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500" dirty="0"/>
              <a:t>Austin brings </a:t>
            </a:r>
            <a:r>
              <a:rPr lang="en-US" sz="1500" b="1" dirty="0"/>
              <a:t>6 years of full-stack development</a:t>
            </a:r>
            <a:r>
              <a:rPr lang="en-US" sz="1500" dirty="0"/>
              <a:t> expertise and a degree from </a:t>
            </a:r>
            <a:r>
              <a:rPr lang="en-US" sz="1500" b="1" dirty="0"/>
              <a:t>Oxford</a:t>
            </a:r>
            <a:r>
              <a:rPr lang="en-US" sz="1500" dirty="0"/>
              <a:t> University. He leads the development of outstanding </a:t>
            </a:r>
            <a:r>
              <a:rPr lang="en-US" sz="1500" b="1" dirty="0"/>
              <a:t>front-end and back-end solutions</a:t>
            </a:r>
            <a:r>
              <a:rPr lang="en-US" sz="1500" dirty="0"/>
              <a:t> for ourselves and our clients.</a:t>
            </a:r>
          </a:p>
        </p:txBody>
      </p:sp>
      <p:cxnSp>
        <p:nvCxnSpPr>
          <p:cNvPr id="45" name="Straight Connector 15"/>
          <p:cNvCxnSpPr/>
          <p:nvPr/>
        </p:nvCxnSpPr>
        <p:spPr>
          <a:xfrm>
            <a:off x="512763" y="4519611"/>
            <a:ext cx="11166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66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Image result for accenture"/>
          <p:cNvPicPr>
            <a:picLocks noChangeAspect="1" noChangeArrowheads="1"/>
          </p:cNvPicPr>
          <p:nvPr/>
        </p:nvPicPr>
        <p:blipFill>
          <a:blip r:embed="rId2"/>
          <a:srcRect l="10106" t="18577" r="10552" b="37800"/>
          <a:stretch>
            <a:fillRect/>
          </a:stretch>
        </p:blipFill>
        <p:spPr bwMode="auto">
          <a:xfrm>
            <a:off x="7198794" y="5890833"/>
            <a:ext cx="1496328" cy="457427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49AED-3374-48A9-8B6A-934E096E598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dirty="0"/>
              <a:t>We are a VC-funded, accelerated </a:t>
            </a:r>
            <a:r>
              <a:rPr lang="en-US" sz="3600" dirty="0" err="1"/>
              <a:t>InsurTech</a:t>
            </a:r>
            <a:r>
              <a:rPr lang="en-US" sz="3600" dirty="0"/>
              <a:t> that uses social analytics to help insurers sell online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514350" y="2123899"/>
            <a:ext cx="5457235" cy="42566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London-based </a:t>
            </a:r>
            <a:r>
              <a:rPr lang="en-US" b="1" dirty="0" err="1"/>
              <a:t>InsurTech</a:t>
            </a:r>
            <a:r>
              <a:rPr lang="en-US" dirty="0"/>
              <a:t> startup using </a:t>
            </a:r>
            <a:r>
              <a:rPr lang="en-US" b="1" dirty="0"/>
              <a:t>social media analytics </a:t>
            </a:r>
            <a:r>
              <a:rPr lang="en-US" dirty="0"/>
              <a:t>to </a:t>
            </a:r>
            <a:r>
              <a:rPr lang="en-US" b="1" dirty="0"/>
              <a:t>help insurers sell </a:t>
            </a:r>
            <a:r>
              <a:rPr lang="en-US" dirty="0"/>
              <a:t>more effectively </a:t>
            </a:r>
            <a:r>
              <a:rPr lang="en-US" b="1" dirty="0"/>
              <a:t>online</a:t>
            </a:r>
          </a:p>
          <a:p>
            <a:r>
              <a:rPr lang="en-US" dirty="0"/>
              <a:t>Started out of </a:t>
            </a:r>
            <a:r>
              <a:rPr lang="en-US" b="1" dirty="0"/>
              <a:t>Oxford University </a:t>
            </a:r>
            <a:r>
              <a:rPr lang="en-US" dirty="0"/>
              <a:t>in 2016, built on patent pending technology (UK patent number: 1701560.3)</a:t>
            </a:r>
            <a:endParaRPr lang="en-US" b="1" dirty="0"/>
          </a:p>
          <a:p>
            <a:r>
              <a:rPr lang="en-US" b="1" dirty="0"/>
              <a:t>Post-product</a:t>
            </a:r>
            <a:r>
              <a:rPr lang="en-US" dirty="0"/>
              <a:t> and </a:t>
            </a:r>
            <a:r>
              <a:rPr lang="en-US" b="1" dirty="0"/>
              <a:t>post-revenue</a:t>
            </a:r>
            <a:r>
              <a:rPr lang="en-US" dirty="0"/>
              <a:t>, active </a:t>
            </a:r>
            <a:r>
              <a:rPr lang="en-US" b="1" dirty="0"/>
              <a:t>pilots</a:t>
            </a:r>
            <a:r>
              <a:rPr lang="en-US" dirty="0"/>
              <a:t> with </a:t>
            </a:r>
            <a:r>
              <a:rPr lang="en-US" b="1" dirty="0"/>
              <a:t>MetLife, </a:t>
            </a:r>
            <a:r>
              <a:rPr lang="en-US" b="1" dirty="0" err="1"/>
              <a:t>Hiscox</a:t>
            </a:r>
            <a:r>
              <a:rPr lang="en-US" dirty="0"/>
              <a:t> and </a:t>
            </a:r>
            <a:r>
              <a:rPr lang="en-US" b="1" dirty="0"/>
              <a:t>Allianz</a:t>
            </a:r>
            <a:r>
              <a:rPr lang="en-US" dirty="0"/>
              <a:t>, currently </a:t>
            </a:r>
            <a:r>
              <a:rPr lang="en-US" b="1" dirty="0"/>
              <a:t>scaling</a:t>
            </a:r>
            <a:r>
              <a:rPr lang="en-US" dirty="0"/>
              <a:t> to </a:t>
            </a:r>
            <a:r>
              <a:rPr lang="en-US" b="1" dirty="0"/>
              <a:t>more insurers </a:t>
            </a:r>
            <a:r>
              <a:rPr lang="en-US" dirty="0"/>
              <a:t>and </a:t>
            </a:r>
            <a:r>
              <a:rPr lang="en-US" b="1" dirty="0"/>
              <a:t>new products</a:t>
            </a:r>
          </a:p>
          <a:p>
            <a:r>
              <a:rPr lang="en-US" dirty="0"/>
              <a:t>Winner of </a:t>
            </a:r>
            <a:r>
              <a:rPr lang="en-US" b="1" dirty="0"/>
              <a:t>Accenture’s </a:t>
            </a:r>
            <a:r>
              <a:rPr lang="en-US" b="1" dirty="0" err="1"/>
              <a:t>FinTech</a:t>
            </a:r>
            <a:r>
              <a:rPr lang="en-US" b="1" dirty="0"/>
              <a:t> Innovation Lab </a:t>
            </a:r>
            <a:r>
              <a:rPr lang="en-US" dirty="0"/>
              <a:t>(out of 300 seed-stage applicants)</a:t>
            </a:r>
          </a:p>
          <a:p>
            <a:r>
              <a:rPr lang="en-US" b="1" dirty="0"/>
              <a:t>8-person team; management team </a:t>
            </a:r>
            <a:r>
              <a:rPr lang="en-US" dirty="0"/>
              <a:t>with expertise in finance, insurance and social media (Twitter, Strategy&amp;, </a:t>
            </a:r>
            <a:r>
              <a:rPr lang="en-US" dirty="0" err="1"/>
              <a:t>Hiscox</a:t>
            </a:r>
            <a:r>
              <a:rPr lang="en-US" dirty="0"/>
              <a:t>)</a:t>
            </a:r>
          </a:p>
          <a:p>
            <a:r>
              <a:rPr lang="en-US" b="1" dirty="0"/>
              <a:t>$400k angel round </a:t>
            </a:r>
            <a:r>
              <a:rPr lang="en-US" dirty="0"/>
              <a:t>closed in Q4 2016 (lead investor was early stage VC </a:t>
            </a:r>
            <a:r>
              <a:rPr lang="en-US" b="1" dirty="0"/>
              <a:t>Eos Venture Partners</a:t>
            </a:r>
            <a:r>
              <a:rPr lang="en-US" dirty="0"/>
              <a:t>)</a:t>
            </a:r>
            <a:endParaRPr lang="en-US" b="1" dirty="0"/>
          </a:p>
        </p:txBody>
      </p:sp>
      <p:pic>
        <p:nvPicPr>
          <p:cNvPr id="57346" name="Picture 2" descr="Image result for accelerateur allianz"/>
          <p:cNvPicPr>
            <a:picLocks noChangeAspect="1" noChangeArrowheads="1"/>
          </p:cNvPicPr>
          <p:nvPr/>
        </p:nvPicPr>
        <p:blipFill>
          <a:blip r:embed="rId3"/>
          <a:srcRect t="21333" b="21667"/>
          <a:stretch>
            <a:fillRect/>
          </a:stretch>
        </p:blipFill>
        <p:spPr bwMode="auto">
          <a:xfrm>
            <a:off x="6658348" y="5229520"/>
            <a:ext cx="1263652" cy="720282"/>
          </a:xfrm>
          <a:prstGeom prst="rect">
            <a:avLst/>
          </a:prstGeom>
          <a:noFill/>
        </p:spPr>
      </p:pic>
      <p:pic>
        <p:nvPicPr>
          <p:cNvPr id="57348" name="Picture 4" descr="Visit the FinTech Innovation Lab. This opens a new window."/>
          <p:cNvPicPr>
            <a:picLocks noChangeAspect="1" noChangeArrowheads="1"/>
          </p:cNvPicPr>
          <p:nvPr/>
        </p:nvPicPr>
        <p:blipFill>
          <a:blip r:embed="rId4"/>
          <a:srcRect l="7220" r="6141" b="2628"/>
          <a:stretch>
            <a:fillRect/>
          </a:stretch>
        </p:blipFill>
        <p:spPr bwMode="auto">
          <a:xfrm>
            <a:off x="8108428" y="5229520"/>
            <a:ext cx="974321" cy="615950"/>
          </a:xfrm>
          <a:prstGeom prst="rect">
            <a:avLst/>
          </a:prstGeom>
          <a:noFill/>
        </p:spPr>
      </p:pic>
      <p:pic>
        <p:nvPicPr>
          <p:cNvPr id="27" name="Picture 2" descr="Eos Venture Partn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445" y="5896457"/>
            <a:ext cx="609601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10581575" y="5927597"/>
            <a:ext cx="1049655" cy="5473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and other investors</a:t>
            </a:r>
          </a:p>
        </p:txBody>
      </p:sp>
      <p:sp>
        <p:nvSpPr>
          <p:cNvPr id="25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9205691" y="4465487"/>
            <a:ext cx="2452909" cy="5473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Angel round successfully closed in Q4/2016</a:t>
            </a:r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588011" y="4465487"/>
            <a:ext cx="2450592" cy="5473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Supercharged by powerful accelerators</a:t>
            </a:r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9414915" y="5067149"/>
            <a:ext cx="2102615" cy="82867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5700" dirty="0">
                <a:solidFill>
                  <a:schemeClr val="accent1"/>
                </a:solidFill>
              </a:rPr>
              <a:t>$400k</a:t>
            </a:r>
          </a:p>
        </p:txBody>
      </p:sp>
      <p:sp>
        <p:nvSpPr>
          <p:cNvPr id="29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9289035" y="5927597"/>
            <a:ext cx="605790" cy="547320"/>
          </a:xfrm>
          <a:prstGeom prst="rect">
            <a:avLst/>
          </a:prstGeom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from</a:t>
            </a:r>
          </a:p>
        </p:txBody>
      </p:sp>
      <p:cxnSp>
        <p:nvCxnSpPr>
          <p:cNvPr id="36" name="Straight Connector 15"/>
          <p:cNvCxnSpPr>
            <a:cxnSpLocks/>
          </p:cNvCxnSpPr>
          <p:nvPr/>
        </p:nvCxnSpPr>
        <p:spPr>
          <a:xfrm>
            <a:off x="6674974" y="5001382"/>
            <a:ext cx="238025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5"/>
          <p:cNvCxnSpPr>
            <a:cxnSpLocks/>
          </p:cNvCxnSpPr>
          <p:nvPr/>
        </p:nvCxnSpPr>
        <p:spPr>
          <a:xfrm flipV="1">
            <a:off x="9205691" y="5004603"/>
            <a:ext cx="2261962" cy="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6512" t="31006" r="8398"/>
          <a:stretch/>
        </p:blipFill>
        <p:spPr>
          <a:xfrm>
            <a:off x="6691659" y="1552882"/>
            <a:ext cx="4775994" cy="290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5226552" y="3902050"/>
            <a:ext cx="386905" cy="1576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12764" y="7964280"/>
            <a:ext cx="11166474" cy="9902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49AED-3374-48A9-8B6A-934E096E598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2764" y="350838"/>
            <a:ext cx="10367272" cy="1003009"/>
          </a:xfrm>
        </p:spPr>
        <p:txBody>
          <a:bodyPr/>
          <a:lstStyle/>
          <a:p>
            <a:r>
              <a:rPr lang="en-US" sz="3600" dirty="0"/>
              <a:t>Our solution uses social media APIs and data analytics to connect insurers with consumers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4" y="2512171"/>
            <a:ext cx="479544" cy="1389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9" y="2615584"/>
            <a:ext cx="1286465" cy="1286465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1166649" y="2698587"/>
            <a:ext cx="4022066" cy="607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Right Arrow 27"/>
          <p:cNvSpPr/>
          <p:nvPr/>
        </p:nvSpPr>
        <p:spPr>
          <a:xfrm>
            <a:off x="6384704" y="2711146"/>
            <a:ext cx="3941380" cy="594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07" y="2671291"/>
            <a:ext cx="449516" cy="567589"/>
          </a:xfrm>
          <a:prstGeom prst="rect">
            <a:avLst/>
          </a:prstGeom>
        </p:spPr>
      </p:pic>
      <p:sp>
        <p:nvSpPr>
          <p:cNvPr id="36" name="Up Arrow 35"/>
          <p:cNvSpPr/>
          <p:nvPr/>
        </p:nvSpPr>
        <p:spPr>
          <a:xfrm>
            <a:off x="383939" y="3932502"/>
            <a:ext cx="706472" cy="1546349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87104" y="5151507"/>
            <a:ext cx="4639703" cy="327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4333461" y="7594948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Our solution meets three key needs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3336" y="8057042"/>
            <a:ext cx="2534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User-friendly process for consumers purchasing insurance policies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746972" y="8050758"/>
            <a:ext cx="2622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/>
              <a:t>Way to facilitate insurers’ digital transition for online sales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890607" y="8050757"/>
            <a:ext cx="2534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/>
              <a:t>Access to new consumer data for improved analytics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02034" y="3904322"/>
            <a:ext cx="388800" cy="1574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96958" y="5151506"/>
            <a:ext cx="4639703" cy="3273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/>
          </a:p>
        </p:txBody>
      </p:sp>
      <p:sp>
        <p:nvSpPr>
          <p:cNvPr id="32" name="Up Arrow 35"/>
          <p:cNvSpPr/>
          <p:nvPr/>
        </p:nvSpPr>
        <p:spPr>
          <a:xfrm>
            <a:off x="10617439" y="3929336"/>
            <a:ext cx="782710" cy="1544077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53021" y="7608584"/>
            <a:ext cx="1802214" cy="1308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1. Autofill</a:t>
            </a:r>
          </a:p>
        </p:txBody>
      </p:sp>
      <p:sp>
        <p:nvSpPr>
          <p:cNvPr id="35" name="Oval 34"/>
          <p:cNvSpPr/>
          <p:nvPr/>
        </p:nvSpPr>
        <p:spPr>
          <a:xfrm>
            <a:off x="4717859" y="7624692"/>
            <a:ext cx="1802214" cy="1308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2. Analytics</a:t>
            </a:r>
          </a:p>
        </p:txBody>
      </p:sp>
      <p:sp>
        <p:nvSpPr>
          <p:cNvPr id="39" name="Oval 38"/>
          <p:cNvSpPr/>
          <p:nvPr/>
        </p:nvSpPr>
        <p:spPr>
          <a:xfrm>
            <a:off x="8355394" y="7629598"/>
            <a:ext cx="1802214" cy="1308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3. Partner Sales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8987" y="3853771"/>
            <a:ext cx="3686098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2. Digital </a:t>
            </a:r>
            <a:r>
              <a:rPr lang="en-US" sz="1600" dirty="0" err="1"/>
              <a:t>Fineprint</a:t>
            </a:r>
            <a:r>
              <a:rPr lang="en-US" sz="1600" dirty="0"/>
              <a:t> auto-populates insurance application form with social media data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40127" y="1808877"/>
            <a:ext cx="3686098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3. Digital </a:t>
            </a:r>
            <a:r>
              <a:rPr lang="en-US" sz="1600" dirty="0" err="1"/>
              <a:t>Fineprint</a:t>
            </a:r>
            <a:r>
              <a:rPr lang="en-US" sz="1600" dirty="0"/>
              <a:t> then analyzes customer’s social data and provides insurer with 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440127" y="3853771"/>
            <a:ext cx="3686098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4. Digital </a:t>
            </a:r>
            <a:r>
              <a:rPr lang="en-US" sz="1600" dirty="0" err="1"/>
              <a:t>Fineprint</a:t>
            </a:r>
            <a:r>
              <a:rPr lang="en-US" sz="1600" dirty="0"/>
              <a:t> independently targets and acquires customers on behalf of insurers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0438090" y="2705776"/>
            <a:ext cx="1494121" cy="616374"/>
            <a:chOff x="7534536" y="2313592"/>
            <a:chExt cx="1494121" cy="678011"/>
          </a:xfrm>
        </p:grpSpPr>
        <p:sp>
          <p:nvSpPr>
            <p:cNvPr id="60" name="Rectangle 22"/>
            <p:cNvSpPr/>
            <p:nvPr/>
          </p:nvSpPr>
          <p:spPr>
            <a:xfrm>
              <a:off x="7534536" y="2313592"/>
              <a:ext cx="1494121" cy="6780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900" dirty="0">
                  <a:solidFill>
                    <a:schemeClr val="accent1"/>
                  </a:solidFill>
                </a:rPr>
                <a:t>Insurers</a:t>
              </a:r>
            </a:p>
          </p:txBody>
        </p:sp>
        <p:sp>
          <p:nvSpPr>
            <p:cNvPr id="61" name="Freeform 5"/>
            <p:cNvSpPr>
              <a:spLocks noChangeAspect="1" noEditPoints="1"/>
            </p:cNvSpPr>
            <p:nvPr/>
          </p:nvSpPr>
          <p:spPr bwMode="auto">
            <a:xfrm>
              <a:off x="8639042" y="2385724"/>
              <a:ext cx="289669" cy="302565"/>
            </a:xfrm>
            <a:custGeom>
              <a:avLst/>
              <a:gdLst>
                <a:gd name="T0" fmla="*/ 96 w 1915"/>
                <a:gd name="T1" fmla="*/ 838 h 2000"/>
                <a:gd name="T2" fmla="*/ 137 w 1915"/>
                <a:gd name="T3" fmla="*/ 826 h 2000"/>
                <a:gd name="T4" fmla="*/ 272 w 1915"/>
                <a:gd name="T5" fmla="*/ 809 h 2000"/>
                <a:gd name="T6" fmla="*/ 457 w 1915"/>
                <a:gd name="T7" fmla="*/ 842 h 2000"/>
                <a:gd name="T8" fmla="*/ 564 w 1915"/>
                <a:gd name="T9" fmla="*/ 906 h 2000"/>
                <a:gd name="T10" fmla="*/ 709 w 1915"/>
                <a:gd name="T11" fmla="*/ 841 h 2000"/>
                <a:gd name="T12" fmla="*/ 959 w 1915"/>
                <a:gd name="T13" fmla="*/ 809 h 2000"/>
                <a:gd name="T14" fmla="*/ 1209 w 1915"/>
                <a:gd name="T15" fmla="*/ 841 h 2000"/>
                <a:gd name="T16" fmla="*/ 1354 w 1915"/>
                <a:gd name="T17" fmla="*/ 906 h 2000"/>
                <a:gd name="T18" fmla="*/ 1461 w 1915"/>
                <a:gd name="T19" fmla="*/ 842 h 2000"/>
                <a:gd name="T20" fmla="*/ 1647 w 1915"/>
                <a:gd name="T21" fmla="*/ 809 h 2000"/>
                <a:gd name="T22" fmla="*/ 1781 w 1915"/>
                <a:gd name="T23" fmla="*/ 826 h 2000"/>
                <a:gd name="T24" fmla="*/ 1822 w 1915"/>
                <a:gd name="T25" fmla="*/ 838 h 2000"/>
                <a:gd name="T26" fmla="*/ 963 w 1915"/>
                <a:gd name="T27" fmla="*/ 240 h 2000"/>
                <a:gd name="T28" fmla="*/ 96 w 1915"/>
                <a:gd name="T29" fmla="*/ 838 h 2000"/>
                <a:gd name="T30" fmla="*/ 923 w 1915"/>
                <a:gd name="T31" fmla="*/ 40 h 2000"/>
                <a:gd name="T32" fmla="*/ 963 w 1915"/>
                <a:gd name="T33" fmla="*/ 0 h 2000"/>
                <a:gd name="T34" fmla="*/ 1003 w 1915"/>
                <a:gd name="T35" fmla="*/ 40 h 2000"/>
                <a:gd name="T36" fmla="*/ 1003 w 1915"/>
                <a:gd name="T37" fmla="*/ 160 h 2000"/>
                <a:gd name="T38" fmla="*/ 1915 w 1915"/>
                <a:gd name="T39" fmla="*/ 902 h 2000"/>
                <a:gd name="T40" fmla="*/ 1909 w 1915"/>
                <a:gd name="T41" fmla="*/ 930 h 2000"/>
                <a:gd name="T42" fmla="*/ 1854 w 1915"/>
                <a:gd name="T43" fmla="*/ 942 h 2000"/>
                <a:gd name="T44" fmla="*/ 1761 w 1915"/>
                <a:gd name="T45" fmla="*/ 903 h 2000"/>
                <a:gd name="T46" fmla="*/ 1647 w 1915"/>
                <a:gd name="T47" fmla="*/ 889 h 2000"/>
                <a:gd name="T48" fmla="*/ 1490 w 1915"/>
                <a:gd name="T49" fmla="*/ 917 h 2000"/>
                <a:gd name="T50" fmla="*/ 1390 w 1915"/>
                <a:gd name="T51" fmla="*/ 984 h 2000"/>
                <a:gd name="T52" fmla="*/ 1331 w 1915"/>
                <a:gd name="T53" fmla="*/ 989 h 2000"/>
                <a:gd name="T54" fmla="*/ 1188 w 1915"/>
                <a:gd name="T55" fmla="*/ 918 h 2000"/>
                <a:gd name="T56" fmla="*/ 959 w 1915"/>
                <a:gd name="T57" fmla="*/ 889 h 2000"/>
                <a:gd name="T58" fmla="*/ 730 w 1915"/>
                <a:gd name="T59" fmla="*/ 918 h 2000"/>
                <a:gd name="T60" fmla="*/ 585 w 1915"/>
                <a:gd name="T61" fmla="*/ 991 h 2000"/>
                <a:gd name="T62" fmla="*/ 529 w 1915"/>
                <a:gd name="T63" fmla="*/ 985 h 2000"/>
                <a:gd name="T64" fmla="*/ 428 w 1915"/>
                <a:gd name="T65" fmla="*/ 917 h 2000"/>
                <a:gd name="T66" fmla="*/ 272 w 1915"/>
                <a:gd name="T67" fmla="*/ 889 h 2000"/>
                <a:gd name="T68" fmla="*/ 157 w 1915"/>
                <a:gd name="T69" fmla="*/ 903 h 2000"/>
                <a:gd name="T70" fmla="*/ 66 w 1915"/>
                <a:gd name="T71" fmla="*/ 941 h 2000"/>
                <a:gd name="T72" fmla="*/ 37 w 1915"/>
                <a:gd name="T73" fmla="*/ 948 h 2000"/>
                <a:gd name="T74" fmla="*/ 3 w 1915"/>
                <a:gd name="T75" fmla="*/ 902 h 2000"/>
                <a:gd name="T76" fmla="*/ 923 w 1915"/>
                <a:gd name="T77" fmla="*/ 160 h 2000"/>
                <a:gd name="T78" fmla="*/ 923 w 1915"/>
                <a:gd name="T79" fmla="*/ 40 h 2000"/>
                <a:gd name="T80" fmla="*/ 1003 w 1915"/>
                <a:gd name="T81" fmla="*/ 960 h 2000"/>
                <a:gd name="T82" fmla="*/ 1003 w 1915"/>
                <a:gd name="T83" fmla="*/ 1600 h 2000"/>
                <a:gd name="T84" fmla="*/ 923 w 1915"/>
                <a:gd name="T85" fmla="*/ 1600 h 2000"/>
                <a:gd name="T86" fmla="*/ 923 w 1915"/>
                <a:gd name="T87" fmla="*/ 960 h 2000"/>
                <a:gd name="T88" fmla="*/ 1003 w 1915"/>
                <a:gd name="T89" fmla="*/ 960 h 2000"/>
                <a:gd name="T90" fmla="*/ 1003 w 1915"/>
                <a:gd name="T91" fmla="*/ 1680 h 2000"/>
                <a:gd name="T92" fmla="*/ 1003 w 1915"/>
                <a:gd name="T93" fmla="*/ 1800 h 2000"/>
                <a:gd name="T94" fmla="*/ 1123 w 1915"/>
                <a:gd name="T95" fmla="*/ 1920 h 2000"/>
                <a:gd name="T96" fmla="*/ 1243 w 1915"/>
                <a:gd name="T97" fmla="*/ 1800 h 2000"/>
                <a:gd name="T98" fmla="*/ 1243 w 1915"/>
                <a:gd name="T99" fmla="*/ 1760 h 2000"/>
                <a:gd name="T100" fmla="*/ 1323 w 1915"/>
                <a:gd name="T101" fmla="*/ 1760 h 2000"/>
                <a:gd name="T102" fmla="*/ 1323 w 1915"/>
                <a:gd name="T103" fmla="*/ 1800 h 2000"/>
                <a:gd name="T104" fmla="*/ 1123 w 1915"/>
                <a:gd name="T105" fmla="*/ 2000 h 2000"/>
                <a:gd name="T106" fmla="*/ 923 w 1915"/>
                <a:gd name="T107" fmla="*/ 1800 h 2000"/>
                <a:gd name="T108" fmla="*/ 923 w 1915"/>
                <a:gd name="T109" fmla="*/ 1680 h 2000"/>
                <a:gd name="T110" fmla="*/ 1003 w 1915"/>
                <a:gd name="T111" fmla="*/ 168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15" h="2000">
                  <a:moveTo>
                    <a:pt x="96" y="838"/>
                  </a:moveTo>
                  <a:cubicBezTo>
                    <a:pt x="110" y="834"/>
                    <a:pt x="123" y="830"/>
                    <a:pt x="137" y="826"/>
                  </a:cubicBezTo>
                  <a:cubicBezTo>
                    <a:pt x="182" y="814"/>
                    <a:pt x="228" y="809"/>
                    <a:pt x="272" y="809"/>
                  </a:cubicBezTo>
                  <a:cubicBezTo>
                    <a:pt x="329" y="809"/>
                    <a:pt x="396" y="819"/>
                    <a:pt x="457" y="842"/>
                  </a:cubicBezTo>
                  <a:cubicBezTo>
                    <a:pt x="496" y="858"/>
                    <a:pt x="533" y="878"/>
                    <a:pt x="564" y="906"/>
                  </a:cubicBezTo>
                  <a:cubicBezTo>
                    <a:pt x="605" y="877"/>
                    <a:pt x="656" y="856"/>
                    <a:pt x="709" y="841"/>
                  </a:cubicBezTo>
                  <a:cubicBezTo>
                    <a:pt x="795" y="817"/>
                    <a:pt x="889" y="809"/>
                    <a:pt x="959" y="809"/>
                  </a:cubicBezTo>
                  <a:cubicBezTo>
                    <a:pt x="1029" y="809"/>
                    <a:pt x="1123" y="817"/>
                    <a:pt x="1209" y="841"/>
                  </a:cubicBezTo>
                  <a:cubicBezTo>
                    <a:pt x="1263" y="856"/>
                    <a:pt x="1313" y="877"/>
                    <a:pt x="1354" y="906"/>
                  </a:cubicBezTo>
                  <a:cubicBezTo>
                    <a:pt x="1385" y="878"/>
                    <a:pt x="1422" y="858"/>
                    <a:pt x="1461" y="842"/>
                  </a:cubicBezTo>
                  <a:cubicBezTo>
                    <a:pt x="1522" y="819"/>
                    <a:pt x="1589" y="809"/>
                    <a:pt x="1647" y="809"/>
                  </a:cubicBezTo>
                  <a:cubicBezTo>
                    <a:pt x="1690" y="809"/>
                    <a:pt x="1736" y="814"/>
                    <a:pt x="1781" y="826"/>
                  </a:cubicBezTo>
                  <a:cubicBezTo>
                    <a:pt x="1795" y="830"/>
                    <a:pt x="1808" y="834"/>
                    <a:pt x="1822" y="838"/>
                  </a:cubicBezTo>
                  <a:cubicBezTo>
                    <a:pt x="1727" y="418"/>
                    <a:pt x="1374" y="240"/>
                    <a:pt x="963" y="240"/>
                  </a:cubicBezTo>
                  <a:cubicBezTo>
                    <a:pt x="553" y="240"/>
                    <a:pt x="193" y="413"/>
                    <a:pt x="96" y="838"/>
                  </a:cubicBezTo>
                  <a:close/>
                  <a:moveTo>
                    <a:pt x="923" y="40"/>
                  </a:moveTo>
                  <a:cubicBezTo>
                    <a:pt x="923" y="18"/>
                    <a:pt x="941" y="0"/>
                    <a:pt x="963" y="0"/>
                  </a:cubicBezTo>
                  <a:cubicBezTo>
                    <a:pt x="985" y="0"/>
                    <a:pt x="1003" y="18"/>
                    <a:pt x="1003" y="40"/>
                  </a:cubicBezTo>
                  <a:cubicBezTo>
                    <a:pt x="1003" y="160"/>
                    <a:pt x="1003" y="160"/>
                    <a:pt x="1003" y="160"/>
                  </a:cubicBezTo>
                  <a:cubicBezTo>
                    <a:pt x="1474" y="174"/>
                    <a:pt x="1845" y="414"/>
                    <a:pt x="1915" y="902"/>
                  </a:cubicBezTo>
                  <a:cubicBezTo>
                    <a:pt x="1915" y="902"/>
                    <a:pt x="1910" y="928"/>
                    <a:pt x="1909" y="930"/>
                  </a:cubicBezTo>
                  <a:cubicBezTo>
                    <a:pt x="1897" y="948"/>
                    <a:pt x="1873" y="954"/>
                    <a:pt x="1854" y="942"/>
                  </a:cubicBezTo>
                  <a:cubicBezTo>
                    <a:pt x="1826" y="924"/>
                    <a:pt x="1794" y="912"/>
                    <a:pt x="1761" y="903"/>
                  </a:cubicBezTo>
                  <a:cubicBezTo>
                    <a:pt x="1723" y="894"/>
                    <a:pt x="1684" y="889"/>
                    <a:pt x="1647" y="889"/>
                  </a:cubicBezTo>
                  <a:cubicBezTo>
                    <a:pt x="1597" y="889"/>
                    <a:pt x="1540" y="897"/>
                    <a:pt x="1490" y="917"/>
                  </a:cubicBezTo>
                  <a:cubicBezTo>
                    <a:pt x="1451" y="932"/>
                    <a:pt x="1415" y="954"/>
                    <a:pt x="1390" y="984"/>
                  </a:cubicBezTo>
                  <a:cubicBezTo>
                    <a:pt x="1376" y="1003"/>
                    <a:pt x="1348" y="1006"/>
                    <a:pt x="1331" y="989"/>
                  </a:cubicBezTo>
                  <a:cubicBezTo>
                    <a:pt x="1296" y="957"/>
                    <a:pt x="1244" y="934"/>
                    <a:pt x="1188" y="918"/>
                  </a:cubicBezTo>
                  <a:cubicBezTo>
                    <a:pt x="1110" y="896"/>
                    <a:pt x="1024" y="889"/>
                    <a:pt x="959" y="889"/>
                  </a:cubicBezTo>
                  <a:cubicBezTo>
                    <a:pt x="894" y="889"/>
                    <a:pt x="808" y="896"/>
                    <a:pt x="730" y="918"/>
                  </a:cubicBezTo>
                  <a:cubicBezTo>
                    <a:pt x="671" y="935"/>
                    <a:pt x="633" y="952"/>
                    <a:pt x="585" y="991"/>
                  </a:cubicBezTo>
                  <a:cubicBezTo>
                    <a:pt x="568" y="1005"/>
                    <a:pt x="543" y="1002"/>
                    <a:pt x="529" y="985"/>
                  </a:cubicBezTo>
                  <a:cubicBezTo>
                    <a:pt x="504" y="954"/>
                    <a:pt x="468" y="932"/>
                    <a:pt x="428" y="917"/>
                  </a:cubicBezTo>
                  <a:cubicBezTo>
                    <a:pt x="378" y="897"/>
                    <a:pt x="321" y="889"/>
                    <a:pt x="272" y="889"/>
                  </a:cubicBezTo>
                  <a:cubicBezTo>
                    <a:pt x="234" y="889"/>
                    <a:pt x="195" y="894"/>
                    <a:pt x="157" y="903"/>
                  </a:cubicBezTo>
                  <a:cubicBezTo>
                    <a:pt x="125" y="912"/>
                    <a:pt x="93" y="924"/>
                    <a:pt x="66" y="941"/>
                  </a:cubicBezTo>
                  <a:cubicBezTo>
                    <a:pt x="58" y="946"/>
                    <a:pt x="48" y="949"/>
                    <a:pt x="37" y="948"/>
                  </a:cubicBezTo>
                  <a:cubicBezTo>
                    <a:pt x="15" y="945"/>
                    <a:pt x="0" y="924"/>
                    <a:pt x="3" y="902"/>
                  </a:cubicBezTo>
                  <a:cubicBezTo>
                    <a:pt x="74" y="410"/>
                    <a:pt x="449" y="173"/>
                    <a:pt x="923" y="160"/>
                  </a:cubicBezTo>
                  <a:lnTo>
                    <a:pt x="923" y="40"/>
                  </a:lnTo>
                  <a:close/>
                  <a:moveTo>
                    <a:pt x="1003" y="960"/>
                  </a:moveTo>
                  <a:cubicBezTo>
                    <a:pt x="1003" y="1600"/>
                    <a:pt x="1003" y="1600"/>
                    <a:pt x="1003" y="1600"/>
                  </a:cubicBezTo>
                  <a:cubicBezTo>
                    <a:pt x="923" y="1600"/>
                    <a:pt x="923" y="1600"/>
                    <a:pt x="923" y="1600"/>
                  </a:cubicBezTo>
                  <a:cubicBezTo>
                    <a:pt x="923" y="960"/>
                    <a:pt x="923" y="960"/>
                    <a:pt x="923" y="960"/>
                  </a:cubicBezTo>
                  <a:lnTo>
                    <a:pt x="1003" y="960"/>
                  </a:lnTo>
                  <a:close/>
                  <a:moveTo>
                    <a:pt x="1003" y="1680"/>
                  </a:moveTo>
                  <a:cubicBezTo>
                    <a:pt x="1003" y="1800"/>
                    <a:pt x="1003" y="1800"/>
                    <a:pt x="1003" y="1800"/>
                  </a:cubicBezTo>
                  <a:cubicBezTo>
                    <a:pt x="1003" y="1866"/>
                    <a:pt x="1057" y="1920"/>
                    <a:pt x="1123" y="1920"/>
                  </a:cubicBezTo>
                  <a:cubicBezTo>
                    <a:pt x="1189" y="1920"/>
                    <a:pt x="1243" y="1866"/>
                    <a:pt x="1243" y="1800"/>
                  </a:cubicBezTo>
                  <a:cubicBezTo>
                    <a:pt x="1243" y="1760"/>
                    <a:pt x="1243" y="1760"/>
                    <a:pt x="1243" y="1760"/>
                  </a:cubicBezTo>
                  <a:cubicBezTo>
                    <a:pt x="1323" y="1760"/>
                    <a:pt x="1323" y="1760"/>
                    <a:pt x="1323" y="1760"/>
                  </a:cubicBezTo>
                  <a:cubicBezTo>
                    <a:pt x="1323" y="1800"/>
                    <a:pt x="1323" y="1800"/>
                    <a:pt x="1323" y="1800"/>
                  </a:cubicBezTo>
                  <a:cubicBezTo>
                    <a:pt x="1323" y="1910"/>
                    <a:pt x="1233" y="2000"/>
                    <a:pt x="1123" y="2000"/>
                  </a:cubicBezTo>
                  <a:cubicBezTo>
                    <a:pt x="1013" y="2000"/>
                    <a:pt x="923" y="1910"/>
                    <a:pt x="923" y="1800"/>
                  </a:cubicBezTo>
                  <a:cubicBezTo>
                    <a:pt x="923" y="1680"/>
                    <a:pt x="923" y="1680"/>
                    <a:pt x="923" y="1680"/>
                  </a:cubicBezTo>
                  <a:lnTo>
                    <a:pt x="1003" y="16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sym typeface="+mn-lt"/>
              </a:endParaRPr>
            </a:p>
          </p:txBody>
        </p:sp>
        <p:sp>
          <p:nvSpPr>
            <p:cNvPr id="62" name="Freeform 9"/>
            <p:cNvSpPr>
              <a:spLocks noEditPoints="1"/>
            </p:cNvSpPr>
            <p:nvPr/>
          </p:nvSpPr>
          <p:spPr bwMode="auto">
            <a:xfrm>
              <a:off x="8547320" y="2568300"/>
              <a:ext cx="202818" cy="351422"/>
            </a:xfrm>
            <a:custGeom>
              <a:avLst/>
              <a:gdLst>
                <a:gd name="T0" fmla="*/ 139 w 1040"/>
                <a:gd name="T1" fmla="*/ 555 h 1802"/>
                <a:gd name="T2" fmla="*/ 347 w 1040"/>
                <a:gd name="T3" fmla="*/ 624 h 1802"/>
                <a:gd name="T4" fmla="*/ 208 w 1040"/>
                <a:gd name="T5" fmla="*/ 832 h 1802"/>
                <a:gd name="T6" fmla="*/ 416 w 1040"/>
                <a:gd name="T7" fmla="*/ 832 h 1802"/>
                <a:gd name="T8" fmla="*/ 624 w 1040"/>
                <a:gd name="T9" fmla="*/ 555 h 1802"/>
                <a:gd name="T10" fmla="*/ 485 w 1040"/>
                <a:gd name="T11" fmla="*/ 624 h 1802"/>
                <a:gd name="T12" fmla="*/ 416 w 1040"/>
                <a:gd name="T13" fmla="*/ 832 h 1802"/>
                <a:gd name="T14" fmla="*/ 693 w 1040"/>
                <a:gd name="T15" fmla="*/ 555 h 1802"/>
                <a:gd name="T16" fmla="*/ 901 w 1040"/>
                <a:gd name="T17" fmla="*/ 624 h 1802"/>
                <a:gd name="T18" fmla="*/ 762 w 1040"/>
                <a:gd name="T19" fmla="*/ 763 h 1802"/>
                <a:gd name="T20" fmla="*/ 139 w 1040"/>
                <a:gd name="T21" fmla="*/ 1248 h 1802"/>
                <a:gd name="T22" fmla="*/ 347 w 1040"/>
                <a:gd name="T23" fmla="*/ 970 h 1802"/>
                <a:gd name="T24" fmla="*/ 208 w 1040"/>
                <a:gd name="T25" fmla="*/ 1040 h 1802"/>
                <a:gd name="T26" fmla="*/ 139 w 1040"/>
                <a:gd name="T27" fmla="*/ 1248 h 1802"/>
                <a:gd name="T28" fmla="*/ 416 w 1040"/>
                <a:gd name="T29" fmla="*/ 970 h 1802"/>
                <a:gd name="T30" fmla="*/ 554 w 1040"/>
                <a:gd name="T31" fmla="*/ 1040 h 1802"/>
                <a:gd name="T32" fmla="*/ 485 w 1040"/>
                <a:gd name="T33" fmla="*/ 1248 h 1802"/>
                <a:gd name="T34" fmla="*/ 139 w 1040"/>
                <a:gd name="T35" fmla="*/ 1663 h 1802"/>
                <a:gd name="T36" fmla="*/ 347 w 1040"/>
                <a:gd name="T37" fmla="*/ 1386 h 1802"/>
                <a:gd name="T38" fmla="*/ 208 w 1040"/>
                <a:gd name="T39" fmla="*/ 1456 h 1802"/>
                <a:gd name="T40" fmla="*/ 139 w 1040"/>
                <a:gd name="T41" fmla="*/ 1663 h 1802"/>
                <a:gd name="T42" fmla="*/ 416 w 1040"/>
                <a:gd name="T43" fmla="*/ 1386 h 1802"/>
                <a:gd name="T44" fmla="*/ 554 w 1040"/>
                <a:gd name="T45" fmla="*/ 1456 h 1802"/>
                <a:gd name="T46" fmla="*/ 485 w 1040"/>
                <a:gd name="T47" fmla="*/ 1663 h 1802"/>
                <a:gd name="T48" fmla="*/ 1040 w 1040"/>
                <a:gd name="T49" fmla="*/ 0 h 1802"/>
                <a:gd name="T50" fmla="*/ 970 w 1040"/>
                <a:gd name="T51" fmla="*/ 763 h 1802"/>
                <a:gd name="T52" fmla="*/ 69 w 1040"/>
                <a:gd name="T53" fmla="*/ 70 h 1802"/>
                <a:gd name="T54" fmla="*/ 554 w 1040"/>
                <a:gd name="T55" fmla="*/ 1733 h 1802"/>
                <a:gd name="T56" fmla="*/ 0 w 1040"/>
                <a:gd name="T57" fmla="*/ 1802 h 1802"/>
                <a:gd name="T58" fmla="*/ 1040 w 1040"/>
                <a:gd name="T59" fmla="*/ 0 h 1802"/>
                <a:gd name="T60" fmla="*/ 139 w 1040"/>
                <a:gd name="T61" fmla="*/ 139 h 1802"/>
                <a:gd name="T62" fmla="*/ 347 w 1040"/>
                <a:gd name="T63" fmla="*/ 208 h 1802"/>
                <a:gd name="T64" fmla="*/ 208 w 1040"/>
                <a:gd name="T65" fmla="*/ 416 h 1802"/>
                <a:gd name="T66" fmla="*/ 416 w 1040"/>
                <a:gd name="T67" fmla="*/ 416 h 1802"/>
                <a:gd name="T68" fmla="*/ 624 w 1040"/>
                <a:gd name="T69" fmla="*/ 139 h 1802"/>
                <a:gd name="T70" fmla="*/ 485 w 1040"/>
                <a:gd name="T71" fmla="*/ 208 h 1802"/>
                <a:gd name="T72" fmla="*/ 416 w 1040"/>
                <a:gd name="T73" fmla="*/ 416 h 1802"/>
                <a:gd name="T74" fmla="*/ 693 w 1040"/>
                <a:gd name="T75" fmla="*/ 139 h 1802"/>
                <a:gd name="T76" fmla="*/ 901 w 1040"/>
                <a:gd name="T77" fmla="*/ 208 h 1802"/>
                <a:gd name="T78" fmla="*/ 762 w 1040"/>
                <a:gd name="T79" fmla="*/ 416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0" h="1802">
                  <a:moveTo>
                    <a:pt x="139" y="832"/>
                  </a:moveTo>
                  <a:lnTo>
                    <a:pt x="139" y="555"/>
                  </a:lnTo>
                  <a:lnTo>
                    <a:pt x="347" y="555"/>
                  </a:lnTo>
                  <a:lnTo>
                    <a:pt x="347" y="624"/>
                  </a:lnTo>
                  <a:lnTo>
                    <a:pt x="208" y="624"/>
                  </a:lnTo>
                  <a:lnTo>
                    <a:pt x="208" y="832"/>
                  </a:lnTo>
                  <a:lnTo>
                    <a:pt x="139" y="832"/>
                  </a:lnTo>
                  <a:close/>
                  <a:moveTo>
                    <a:pt x="416" y="832"/>
                  </a:moveTo>
                  <a:lnTo>
                    <a:pt x="416" y="555"/>
                  </a:lnTo>
                  <a:lnTo>
                    <a:pt x="624" y="555"/>
                  </a:lnTo>
                  <a:lnTo>
                    <a:pt x="624" y="624"/>
                  </a:lnTo>
                  <a:lnTo>
                    <a:pt x="485" y="624"/>
                  </a:lnTo>
                  <a:lnTo>
                    <a:pt x="485" y="832"/>
                  </a:lnTo>
                  <a:lnTo>
                    <a:pt x="416" y="832"/>
                  </a:lnTo>
                  <a:close/>
                  <a:moveTo>
                    <a:pt x="693" y="763"/>
                  </a:moveTo>
                  <a:lnTo>
                    <a:pt x="693" y="555"/>
                  </a:lnTo>
                  <a:lnTo>
                    <a:pt x="901" y="555"/>
                  </a:lnTo>
                  <a:lnTo>
                    <a:pt x="901" y="624"/>
                  </a:lnTo>
                  <a:lnTo>
                    <a:pt x="762" y="624"/>
                  </a:lnTo>
                  <a:lnTo>
                    <a:pt x="762" y="763"/>
                  </a:lnTo>
                  <a:lnTo>
                    <a:pt x="693" y="763"/>
                  </a:lnTo>
                  <a:close/>
                  <a:moveTo>
                    <a:pt x="139" y="1248"/>
                  </a:moveTo>
                  <a:lnTo>
                    <a:pt x="139" y="970"/>
                  </a:lnTo>
                  <a:lnTo>
                    <a:pt x="347" y="970"/>
                  </a:lnTo>
                  <a:lnTo>
                    <a:pt x="347" y="1040"/>
                  </a:lnTo>
                  <a:lnTo>
                    <a:pt x="208" y="1040"/>
                  </a:lnTo>
                  <a:lnTo>
                    <a:pt x="208" y="1248"/>
                  </a:lnTo>
                  <a:lnTo>
                    <a:pt x="139" y="1248"/>
                  </a:lnTo>
                  <a:close/>
                  <a:moveTo>
                    <a:pt x="416" y="1248"/>
                  </a:moveTo>
                  <a:lnTo>
                    <a:pt x="416" y="970"/>
                  </a:lnTo>
                  <a:lnTo>
                    <a:pt x="554" y="970"/>
                  </a:lnTo>
                  <a:lnTo>
                    <a:pt x="554" y="1040"/>
                  </a:lnTo>
                  <a:lnTo>
                    <a:pt x="485" y="1040"/>
                  </a:lnTo>
                  <a:lnTo>
                    <a:pt x="485" y="1248"/>
                  </a:lnTo>
                  <a:lnTo>
                    <a:pt x="416" y="1248"/>
                  </a:lnTo>
                  <a:close/>
                  <a:moveTo>
                    <a:pt x="139" y="1663"/>
                  </a:moveTo>
                  <a:lnTo>
                    <a:pt x="139" y="1386"/>
                  </a:lnTo>
                  <a:lnTo>
                    <a:pt x="347" y="1386"/>
                  </a:lnTo>
                  <a:lnTo>
                    <a:pt x="347" y="1456"/>
                  </a:lnTo>
                  <a:lnTo>
                    <a:pt x="208" y="1456"/>
                  </a:lnTo>
                  <a:lnTo>
                    <a:pt x="208" y="1663"/>
                  </a:lnTo>
                  <a:lnTo>
                    <a:pt x="139" y="1663"/>
                  </a:lnTo>
                  <a:close/>
                  <a:moveTo>
                    <a:pt x="416" y="1663"/>
                  </a:moveTo>
                  <a:lnTo>
                    <a:pt x="416" y="1386"/>
                  </a:lnTo>
                  <a:lnTo>
                    <a:pt x="554" y="1386"/>
                  </a:lnTo>
                  <a:lnTo>
                    <a:pt x="554" y="1456"/>
                  </a:lnTo>
                  <a:lnTo>
                    <a:pt x="485" y="1456"/>
                  </a:lnTo>
                  <a:lnTo>
                    <a:pt x="485" y="1663"/>
                  </a:lnTo>
                  <a:lnTo>
                    <a:pt x="416" y="1663"/>
                  </a:lnTo>
                  <a:close/>
                  <a:moveTo>
                    <a:pt x="1040" y="0"/>
                  </a:moveTo>
                  <a:lnTo>
                    <a:pt x="1040" y="763"/>
                  </a:lnTo>
                  <a:lnTo>
                    <a:pt x="970" y="763"/>
                  </a:lnTo>
                  <a:lnTo>
                    <a:pt x="970" y="70"/>
                  </a:lnTo>
                  <a:lnTo>
                    <a:pt x="69" y="70"/>
                  </a:lnTo>
                  <a:lnTo>
                    <a:pt x="69" y="1733"/>
                  </a:lnTo>
                  <a:lnTo>
                    <a:pt x="554" y="1733"/>
                  </a:lnTo>
                  <a:lnTo>
                    <a:pt x="554" y="1802"/>
                  </a:lnTo>
                  <a:lnTo>
                    <a:pt x="0" y="1802"/>
                  </a:lnTo>
                  <a:lnTo>
                    <a:pt x="0" y="0"/>
                  </a:lnTo>
                  <a:lnTo>
                    <a:pt x="1040" y="0"/>
                  </a:lnTo>
                  <a:close/>
                  <a:moveTo>
                    <a:pt x="139" y="416"/>
                  </a:moveTo>
                  <a:lnTo>
                    <a:pt x="139" y="139"/>
                  </a:lnTo>
                  <a:lnTo>
                    <a:pt x="347" y="139"/>
                  </a:lnTo>
                  <a:lnTo>
                    <a:pt x="347" y="208"/>
                  </a:lnTo>
                  <a:lnTo>
                    <a:pt x="208" y="208"/>
                  </a:lnTo>
                  <a:lnTo>
                    <a:pt x="208" y="416"/>
                  </a:lnTo>
                  <a:lnTo>
                    <a:pt x="139" y="416"/>
                  </a:lnTo>
                  <a:close/>
                  <a:moveTo>
                    <a:pt x="416" y="416"/>
                  </a:moveTo>
                  <a:lnTo>
                    <a:pt x="416" y="139"/>
                  </a:lnTo>
                  <a:lnTo>
                    <a:pt x="624" y="139"/>
                  </a:lnTo>
                  <a:lnTo>
                    <a:pt x="624" y="208"/>
                  </a:lnTo>
                  <a:lnTo>
                    <a:pt x="485" y="208"/>
                  </a:lnTo>
                  <a:lnTo>
                    <a:pt x="485" y="416"/>
                  </a:lnTo>
                  <a:lnTo>
                    <a:pt x="416" y="416"/>
                  </a:lnTo>
                  <a:close/>
                  <a:moveTo>
                    <a:pt x="693" y="416"/>
                  </a:moveTo>
                  <a:lnTo>
                    <a:pt x="693" y="139"/>
                  </a:lnTo>
                  <a:lnTo>
                    <a:pt x="901" y="139"/>
                  </a:lnTo>
                  <a:lnTo>
                    <a:pt x="901" y="208"/>
                  </a:lnTo>
                  <a:lnTo>
                    <a:pt x="762" y="208"/>
                  </a:lnTo>
                  <a:lnTo>
                    <a:pt x="762" y="416"/>
                  </a:lnTo>
                  <a:lnTo>
                    <a:pt x="693" y="4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sym typeface="+mn-lt"/>
              </a:endParaRPr>
            </a:p>
          </p:txBody>
        </p:sp>
        <p:sp>
          <p:nvSpPr>
            <p:cNvPr id="63" name="Freeform 10"/>
            <p:cNvSpPr>
              <a:spLocks noEditPoints="1"/>
            </p:cNvSpPr>
            <p:nvPr/>
          </p:nvSpPr>
          <p:spPr bwMode="auto">
            <a:xfrm>
              <a:off x="8669011" y="2730555"/>
              <a:ext cx="229731" cy="189167"/>
            </a:xfrm>
            <a:custGeom>
              <a:avLst/>
              <a:gdLst>
                <a:gd name="T0" fmla="*/ 1360 w 1360"/>
                <a:gd name="T1" fmla="*/ 0 h 1120"/>
                <a:gd name="T2" fmla="*/ 1360 w 1360"/>
                <a:gd name="T3" fmla="*/ 1120 h 1120"/>
                <a:gd name="T4" fmla="*/ 0 w 1360"/>
                <a:gd name="T5" fmla="*/ 1120 h 1120"/>
                <a:gd name="T6" fmla="*/ 0 w 1360"/>
                <a:gd name="T7" fmla="*/ 0 h 1120"/>
                <a:gd name="T8" fmla="*/ 1360 w 1360"/>
                <a:gd name="T9" fmla="*/ 0 h 1120"/>
                <a:gd name="T10" fmla="*/ 840 w 1360"/>
                <a:gd name="T11" fmla="*/ 1040 h 1120"/>
                <a:gd name="T12" fmla="*/ 840 w 1360"/>
                <a:gd name="T13" fmla="*/ 720 h 1120"/>
                <a:gd name="T14" fmla="*/ 520 w 1360"/>
                <a:gd name="T15" fmla="*/ 720 h 1120"/>
                <a:gd name="T16" fmla="*/ 520 w 1360"/>
                <a:gd name="T17" fmla="*/ 1040 h 1120"/>
                <a:gd name="T18" fmla="*/ 840 w 1360"/>
                <a:gd name="T19" fmla="*/ 1040 h 1120"/>
                <a:gd name="T20" fmla="*/ 960 w 1360"/>
                <a:gd name="T21" fmla="*/ 480 h 1120"/>
                <a:gd name="T22" fmla="*/ 960 w 1360"/>
                <a:gd name="T23" fmla="*/ 160 h 1120"/>
                <a:gd name="T24" fmla="*/ 1200 w 1360"/>
                <a:gd name="T25" fmla="*/ 160 h 1120"/>
                <a:gd name="T26" fmla="*/ 1200 w 1360"/>
                <a:gd name="T27" fmla="*/ 240 h 1120"/>
                <a:gd name="T28" fmla="*/ 1040 w 1360"/>
                <a:gd name="T29" fmla="*/ 240 h 1120"/>
                <a:gd name="T30" fmla="*/ 1040 w 1360"/>
                <a:gd name="T31" fmla="*/ 480 h 1120"/>
                <a:gd name="T32" fmla="*/ 960 w 1360"/>
                <a:gd name="T33" fmla="*/ 480 h 1120"/>
                <a:gd name="T34" fmla="*/ 560 w 1360"/>
                <a:gd name="T35" fmla="*/ 480 h 1120"/>
                <a:gd name="T36" fmla="*/ 560 w 1360"/>
                <a:gd name="T37" fmla="*/ 160 h 1120"/>
                <a:gd name="T38" fmla="*/ 800 w 1360"/>
                <a:gd name="T39" fmla="*/ 160 h 1120"/>
                <a:gd name="T40" fmla="*/ 800 w 1360"/>
                <a:gd name="T41" fmla="*/ 240 h 1120"/>
                <a:gd name="T42" fmla="*/ 640 w 1360"/>
                <a:gd name="T43" fmla="*/ 240 h 1120"/>
                <a:gd name="T44" fmla="*/ 640 w 1360"/>
                <a:gd name="T45" fmla="*/ 480 h 1120"/>
                <a:gd name="T46" fmla="*/ 560 w 1360"/>
                <a:gd name="T47" fmla="*/ 480 h 1120"/>
                <a:gd name="T48" fmla="*/ 160 w 1360"/>
                <a:gd name="T49" fmla="*/ 480 h 1120"/>
                <a:gd name="T50" fmla="*/ 160 w 1360"/>
                <a:gd name="T51" fmla="*/ 160 h 1120"/>
                <a:gd name="T52" fmla="*/ 400 w 1360"/>
                <a:gd name="T53" fmla="*/ 160 h 1120"/>
                <a:gd name="T54" fmla="*/ 400 w 1360"/>
                <a:gd name="T55" fmla="*/ 240 h 1120"/>
                <a:gd name="T56" fmla="*/ 240 w 1360"/>
                <a:gd name="T57" fmla="*/ 240 h 1120"/>
                <a:gd name="T58" fmla="*/ 240 w 1360"/>
                <a:gd name="T59" fmla="*/ 480 h 1120"/>
                <a:gd name="T60" fmla="*/ 160 w 1360"/>
                <a:gd name="T61" fmla="*/ 480 h 1120"/>
                <a:gd name="T62" fmla="*/ 1280 w 1360"/>
                <a:gd name="T63" fmla="*/ 80 h 1120"/>
                <a:gd name="T64" fmla="*/ 80 w 1360"/>
                <a:gd name="T65" fmla="*/ 80 h 1120"/>
                <a:gd name="T66" fmla="*/ 80 w 1360"/>
                <a:gd name="T67" fmla="*/ 1040 h 1120"/>
                <a:gd name="T68" fmla="*/ 440 w 1360"/>
                <a:gd name="T69" fmla="*/ 1040 h 1120"/>
                <a:gd name="T70" fmla="*/ 440 w 1360"/>
                <a:gd name="T71" fmla="*/ 640 h 1120"/>
                <a:gd name="T72" fmla="*/ 920 w 1360"/>
                <a:gd name="T73" fmla="*/ 640 h 1120"/>
                <a:gd name="T74" fmla="*/ 920 w 1360"/>
                <a:gd name="T75" fmla="*/ 1040 h 1120"/>
                <a:gd name="T76" fmla="*/ 1280 w 1360"/>
                <a:gd name="T77" fmla="*/ 1040 h 1120"/>
                <a:gd name="T78" fmla="*/ 1280 w 1360"/>
                <a:gd name="T79" fmla="*/ 8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0" h="1120">
                  <a:moveTo>
                    <a:pt x="1360" y="0"/>
                  </a:moveTo>
                  <a:cubicBezTo>
                    <a:pt x="1360" y="1120"/>
                    <a:pt x="1360" y="1120"/>
                    <a:pt x="1360" y="1120"/>
                  </a:cubicBezTo>
                  <a:cubicBezTo>
                    <a:pt x="907" y="1120"/>
                    <a:pt x="453" y="1120"/>
                    <a:pt x="0" y="112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360" y="0"/>
                  </a:lnTo>
                  <a:close/>
                  <a:moveTo>
                    <a:pt x="840" y="1040"/>
                  </a:moveTo>
                  <a:cubicBezTo>
                    <a:pt x="840" y="720"/>
                    <a:pt x="840" y="720"/>
                    <a:pt x="840" y="720"/>
                  </a:cubicBezTo>
                  <a:cubicBezTo>
                    <a:pt x="520" y="720"/>
                    <a:pt x="520" y="720"/>
                    <a:pt x="520" y="720"/>
                  </a:cubicBezTo>
                  <a:cubicBezTo>
                    <a:pt x="520" y="1040"/>
                    <a:pt x="520" y="1040"/>
                    <a:pt x="520" y="1040"/>
                  </a:cubicBezTo>
                  <a:lnTo>
                    <a:pt x="840" y="1040"/>
                  </a:lnTo>
                  <a:close/>
                  <a:moveTo>
                    <a:pt x="960" y="480"/>
                  </a:moveTo>
                  <a:cubicBezTo>
                    <a:pt x="960" y="160"/>
                    <a:pt x="960" y="160"/>
                    <a:pt x="960" y="160"/>
                  </a:cubicBezTo>
                  <a:cubicBezTo>
                    <a:pt x="1200" y="160"/>
                    <a:pt x="1200" y="160"/>
                    <a:pt x="1200" y="160"/>
                  </a:cubicBezTo>
                  <a:cubicBezTo>
                    <a:pt x="1200" y="240"/>
                    <a:pt x="1200" y="240"/>
                    <a:pt x="1200" y="240"/>
                  </a:cubicBezTo>
                  <a:cubicBezTo>
                    <a:pt x="1040" y="240"/>
                    <a:pt x="1040" y="240"/>
                    <a:pt x="1040" y="240"/>
                  </a:cubicBezTo>
                  <a:cubicBezTo>
                    <a:pt x="1040" y="480"/>
                    <a:pt x="1040" y="480"/>
                    <a:pt x="1040" y="480"/>
                  </a:cubicBezTo>
                  <a:lnTo>
                    <a:pt x="960" y="480"/>
                  </a:lnTo>
                  <a:close/>
                  <a:moveTo>
                    <a:pt x="560" y="480"/>
                  </a:moveTo>
                  <a:cubicBezTo>
                    <a:pt x="560" y="160"/>
                    <a:pt x="560" y="160"/>
                    <a:pt x="560" y="160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800" y="240"/>
                    <a:pt x="800" y="240"/>
                    <a:pt x="800" y="240"/>
                  </a:cubicBezTo>
                  <a:cubicBezTo>
                    <a:pt x="640" y="240"/>
                    <a:pt x="640" y="240"/>
                    <a:pt x="640" y="240"/>
                  </a:cubicBezTo>
                  <a:cubicBezTo>
                    <a:pt x="640" y="480"/>
                    <a:pt x="640" y="480"/>
                    <a:pt x="640" y="480"/>
                  </a:cubicBezTo>
                  <a:lnTo>
                    <a:pt x="560" y="480"/>
                  </a:lnTo>
                  <a:close/>
                  <a:moveTo>
                    <a:pt x="160" y="480"/>
                  </a:moveTo>
                  <a:cubicBezTo>
                    <a:pt x="160" y="160"/>
                    <a:pt x="160" y="160"/>
                    <a:pt x="160" y="160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400" y="240"/>
                    <a:pt x="400" y="240"/>
                    <a:pt x="40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480"/>
                    <a:pt x="240" y="480"/>
                    <a:pt x="240" y="480"/>
                  </a:cubicBezTo>
                  <a:lnTo>
                    <a:pt x="160" y="480"/>
                  </a:lnTo>
                  <a:close/>
                  <a:moveTo>
                    <a:pt x="1280" y="80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1040"/>
                    <a:pt x="80" y="1040"/>
                    <a:pt x="80" y="1040"/>
                  </a:cubicBezTo>
                  <a:cubicBezTo>
                    <a:pt x="440" y="1040"/>
                    <a:pt x="440" y="1040"/>
                    <a:pt x="440" y="1040"/>
                  </a:cubicBezTo>
                  <a:cubicBezTo>
                    <a:pt x="440" y="640"/>
                    <a:pt x="440" y="640"/>
                    <a:pt x="440" y="640"/>
                  </a:cubicBezTo>
                  <a:cubicBezTo>
                    <a:pt x="920" y="640"/>
                    <a:pt x="920" y="640"/>
                    <a:pt x="920" y="640"/>
                  </a:cubicBezTo>
                  <a:cubicBezTo>
                    <a:pt x="920" y="1040"/>
                    <a:pt x="920" y="1040"/>
                    <a:pt x="920" y="1040"/>
                  </a:cubicBezTo>
                  <a:cubicBezTo>
                    <a:pt x="1280" y="1040"/>
                    <a:pt x="1280" y="1040"/>
                    <a:pt x="1280" y="1040"/>
                  </a:cubicBezTo>
                  <a:lnTo>
                    <a:pt x="1280" y="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sym typeface="+mn-lt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278987" y="1808877"/>
            <a:ext cx="3686098" cy="5847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1. Digital </a:t>
            </a:r>
            <a:r>
              <a:rPr lang="en-US" sz="1600" dirty="0" err="1"/>
              <a:t>Fineprint</a:t>
            </a:r>
            <a:r>
              <a:rPr lang="en-US" sz="1600" dirty="0"/>
              <a:t> lets customer use social media to log into insurance application</a:t>
            </a:r>
          </a:p>
        </p:txBody>
      </p:sp>
    </p:spTree>
    <p:extLst>
      <p:ext uri="{BB962C8B-B14F-4D97-AF65-F5344CB8AC3E}">
        <p14:creationId xmlns:p14="http://schemas.microsoft.com/office/powerpoint/2010/main" val="195484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49AED-3374-48A9-8B6A-934E096E598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500" dirty="0"/>
              <a:t>Our business model is tied to our two-phase go-to-market strategy, enabling fast growth</a:t>
            </a:r>
            <a:endParaRPr lang="en-US" sz="3500" dirty="0"/>
          </a:p>
        </p:txBody>
      </p:sp>
      <p:sp>
        <p:nvSpPr>
          <p:cNvPr id="8" name="Rechteck 7"/>
          <p:cNvSpPr/>
          <p:nvPr/>
        </p:nvSpPr>
        <p:spPr>
          <a:xfrm>
            <a:off x="12437835" y="1"/>
            <a:ext cx="1858736" cy="528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b="1" dirty="0">
                <a:solidFill>
                  <a:schemeClr val="bg1"/>
                </a:solidFill>
              </a:rPr>
              <a:t>Text</a:t>
            </a:r>
            <a:endParaRPr lang="de-DE" sz="1500" b="1" dirty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437835" y="1928814"/>
            <a:ext cx="1858736" cy="28527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Sticker </a:t>
            </a:r>
            <a:r>
              <a:rPr lang="en-US" sz="1500" dirty="0" err="1">
                <a:solidFill>
                  <a:schemeClr val="tx1"/>
                </a:solidFill>
              </a:rPr>
              <a:t>zur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Kommentierung</a:t>
            </a:r>
            <a:r>
              <a:rPr lang="en-US" sz="1500" dirty="0">
                <a:solidFill>
                  <a:schemeClr val="tx1"/>
                </a:solidFill>
              </a:rPr>
              <a:t>/ </a:t>
            </a:r>
            <a:r>
              <a:rPr lang="en-US" sz="1500" dirty="0" err="1">
                <a:solidFill>
                  <a:schemeClr val="tx1"/>
                </a:solidFill>
              </a:rPr>
              <a:t>Bearbeitung</a:t>
            </a:r>
            <a:endParaRPr lang="de-DE" sz="15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437835" y="642939"/>
            <a:ext cx="1858736" cy="528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Text</a:t>
            </a:r>
            <a:endParaRPr lang="de-DE" sz="15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2437835" y="1285877"/>
            <a:ext cx="1858736" cy="5286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Text</a:t>
            </a:r>
            <a:endParaRPr lang="de-DE" sz="15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8203" y="1517402"/>
            <a:ext cx="3442386" cy="790503"/>
          </a:xfrm>
          <a:prstGeom prst="rect">
            <a:avLst/>
          </a:prstGeom>
          <a:solidFill>
            <a:srgbClr val="04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  <a:b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Autofill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74807" y="1509089"/>
            <a:ext cx="3442386" cy="790503"/>
          </a:xfrm>
          <a:prstGeom prst="rect">
            <a:avLst/>
          </a:prstGeom>
          <a:solidFill>
            <a:srgbClr val="04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8203" y="4994578"/>
            <a:ext cx="3442386" cy="305712"/>
          </a:xfrm>
          <a:prstGeom prst="rect">
            <a:avLst/>
          </a:prstGeom>
          <a:solidFill>
            <a:srgbClr val="A8B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rgbClr val="054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</a:t>
            </a:r>
            <a:r>
              <a:rPr lang="fr-FR" sz="2400" b="1" dirty="0">
                <a:solidFill>
                  <a:srgbClr val="054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2016</a:t>
            </a:r>
            <a:endParaRPr lang="fr-FR" sz="3200" b="1" dirty="0">
              <a:solidFill>
                <a:srgbClr val="054D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74807" y="4994578"/>
            <a:ext cx="3442386" cy="305712"/>
          </a:xfrm>
          <a:prstGeom prst="rect">
            <a:avLst/>
          </a:prstGeom>
          <a:solidFill>
            <a:srgbClr val="A8B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54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fr-FR" sz="3200" b="1" dirty="0">
              <a:solidFill>
                <a:srgbClr val="054D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1876462459"/>
              </p:ext>
            </p:extLst>
          </p:nvPr>
        </p:nvGraphicFramePr>
        <p:xfrm>
          <a:off x="4580385" y="2843867"/>
          <a:ext cx="3035007" cy="138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1392274" y="2507530"/>
            <a:ext cx="1334243" cy="2019844"/>
            <a:chOff x="8355830" y="976225"/>
            <a:chExt cx="1728950" cy="3483722"/>
          </a:xfrm>
        </p:grpSpPr>
        <p:grpSp>
          <p:nvGrpSpPr>
            <p:cNvPr id="50" name="Group 49"/>
            <p:cNvGrpSpPr/>
            <p:nvPr/>
          </p:nvGrpSpPr>
          <p:grpSpPr>
            <a:xfrm>
              <a:off x="8355830" y="976225"/>
              <a:ext cx="1728950" cy="3483722"/>
              <a:chOff x="5495332" y="701714"/>
              <a:chExt cx="1946477" cy="3926557"/>
            </a:xfrm>
          </p:grpSpPr>
          <p:sp>
            <p:nvSpPr>
              <p:cNvPr id="52" name="Shape 323"/>
              <p:cNvSpPr/>
              <p:nvPr/>
            </p:nvSpPr>
            <p:spPr>
              <a:xfrm>
                <a:off x="5495332" y="701714"/>
                <a:ext cx="1946477" cy="3926557"/>
              </a:xfrm>
              <a:custGeom>
                <a:avLst/>
                <a:gdLst/>
                <a:ahLst/>
                <a:cxnLst/>
                <a:rect l="0" t="0" r="0" b="0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 sz="1600" dirty="0"/>
              </a:p>
            </p:txBody>
          </p:sp>
          <p:sp>
            <p:nvSpPr>
              <p:cNvPr id="53" name="Shape 324"/>
              <p:cNvSpPr/>
              <p:nvPr/>
            </p:nvSpPr>
            <p:spPr>
              <a:xfrm>
                <a:off x="5643207" y="1246593"/>
                <a:ext cx="1670660" cy="28256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/>
                <a:endParaRPr lang="en" sz="900" dirty="0">
                  <a:solidFill>
                    <a:srgbClr val="999999"/>
                  </a:solidFill>
                </a:endParaRP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52" b="9809"/>
            <a:stretch/>
          </p:blipFill>
          <p:spPr>
            <a:xfrm>
              <a:off x="8563276" y="2386936"/>
              <a:ext cx="1327484" cy="303687"/>
            </a:xfrm>
            <a:prstGeom prst="rect">
              <a:avLst/>
            </a:prstGeom>
          </p:spPr>
        </p:pic>
      </p:grpSp>
      <p:sp>
        <p:nvSpPr>
          <p:cNvPr id="56" name="Rectangle 55"/>
          <p:cNvSpPr/>
          <p:nvPr/>
        </p:nvSpPr>
        <p:spPr>
          <a:xfrm>
            <a:off x="338203" y="5400774"/>
            <a:ext cx="3442386" cy="305712"/>
          </a:xfrm>
          <a:prstGeom prst="rect">
            <a:avLst/>
          </a:prstGeom>
          <a:solidFill>
            <a:srgbClr val="04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Pilots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374807" y="5400774"/>
            <a:ext cx="3442386" cy="305712"/>
          </a:xfrm>
          <a:prstGeom prst="rect">
            <a:avLst/>
          </a:prstGeom>
          <a:solidFill>
            <a:srgbClr val="04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Subscription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530" y="1353847"/>
            <a:ext cx="3882887" cy="48614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5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49AED-3374-48A9-8B6A-934E096E598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500" dirty="0"/>
              <a:t>In Phase 1, we provide insurers with a social login button on their website along with an autofill option</a:t>
            </a:r>
            <a:endParaRPr lang="en-US" sz="3500" dirty="0"/>
          </a:p>
        </p:txBody>
      </p:sp>
      <p:sp>
        <p:nvSpPr>
          <p:cNvPr id="8" name="Rechteck 7"/>
          <p:cNvSpPr/>
          <p:nvPr/>
        </p:nvSpPr>
        <p:spPr>
          <a:xfrm>
            <a:off x="12437835" y="1"/>
            <a:ext cx="1858736" cy="528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b="1" dirty="0">
                <a:solidFill>
                  <a:schemeClr val="bg1"/>
                </a:solidFill>
              </a:rPr>
              <a:t>Text</a:t>
            </a:r>
            <a:endParaRPr lang="de-DE" sz="1500" b="1" dirty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437835" y="1928814"/>
            <a:ext cx="1858736" cy="28527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Sticker </a:t>
            </a:r>
            <a:r>
              <a:rPr lang="en-US" sz="1500" dirty="0" err="1">
                <a:solidFill>
                  <a:schemeClr val="tx1"/>
                </a:solidFill>
              </a:rPr>
              <a:t>zur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Kommentierung</a:t>
            </a:r>
            <a:r>
              <a:rPr lang="en-US" sz="1500" dirty="0">
                <a:solidFill>
                  <a:schemeClr val="tx1"/>
                </a:solidFill>
              </a:rPr>
              <a:t>/ </a:t>
            </a:r>
            <a:r>
              <a:rPr lang="en-US" sz="1500" dirty="0" err="1">
                <a:solidFill>
                  <a:schemeClr val="tx1"/>
                </a:solidFill>
              </a:rPr>
              <a:t>Bearbeitung</a:t>
            </a:r>
            <a:endParaRPr lang="de-DE" sz="15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437835" y="642939"/>
            <a:ext cx="1858736" cy="528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Text</a:t>
            </a:r>
            <a:endParaRPr lang="de-DE" sz="15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2437835" y="1285877"/>
            <a:ext cx="1858736" cy="5286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Text</a:t>
            </a:r>
            <a:endParaRPr lang="de-DE" sz="1500" dirty="0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43" y="1814515"/>
            <a:ext cx="2243181" cy="45521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317" y="4572782"/>
            <a:ext cx="4046018" cy="18287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317" y="1600237"/>
            <a:ext cx="4099379" cy="27261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703" y="1814515"/>
            <a:ext cx="2243181" cy="45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5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49AED-3374-48A9-8B6A-934E096E598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2764" y="350838"/>
            <a:ext cx="10255642" cy="1003009"/>
          </a:xfrm>
        </p:spPr>
        <p:txBody>
          <a:bodyPr/>
          <a:lstStyle/>
          <a:p>
            <a:r>
              <a:rPr lang="en-GB" sz="3600" dirty="0"/>
              <a:t>Social login and autofill has had high levels of success in other industries, including insurance in China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999514" y="1814604"/>
            <a:ext cx="4684485" cy="4263430"/>
          </a:xfrm>
        </p:spPr>
        <p:txBody>
          <a:bodyPr/>
          <a:lstStyle/>
          <a:p>
            <a:r>
              <a:rPr lang="en-GB" sz="2000" dirty="0"/>
              <a:t>Research* indicates that:</a:t>
            </a:r>
          </a:p>
          <a:p>
            <a:pPr lvl="1"/>
            <a:r>
              <a:rPr lang="en-GB" sz="2000" b="1" dirty="0"/>
              <a:t>92% </a:t>
            </a:r>
            <a:r>
              <a:rPr lang="en-GB" sz="2000" dirty="0"/>
              <a:t>of users will leave a site instead of resetting or recovering login info.</a:t>
            </a:r>
          </a:p>
          <a:p>
            <a:pPr lvl="1"/>
            <a:r>
              <a:rPr lang="en-GB" sz="2000" b="1" dirty="0"/>
              <a:t>88%</a:t>
            </a:r>
            <a:r>
              <a:rPr lang="en-GB" sz="2000" dirty="0"/>
              <a:t> of users admit to entering incomplete or incorrect data on registration forms.</a:t>
            </a:r>
          </a:p>
          <a:p>
            <a:pPr lvl="1"/>
            <a:r>
              <a:rPr lang="en-GB" sz="2000" b="1" dirty="0"/>
              <a:t>77%</a:t>
            </a:r>
            <a:r>
              <a:rPr lang="en-GB" sz="2000" dirty="0"/>
              <a:t> of users believe social login is a good registration solution.</a:t>
            </a:r>
          </a:p>
          <a:p>
            <a:pPr lvl="1"/>
            <a:endParaRPr lang="en-GB" sz="2000" dirty="0"/>
          </a:p>
          <a:p>
            <a:r>
              <a:rPr lang="en-GB" sz="2000" dirty="0" err="1"/>
              <a:t>Zhong</a:t>
            </a:r>
            <a:r>
              <a:rPr lang="en-GB" sz="2000" dirty="0"/>
              <a:t> An Insurance in China sold over </a:t>
            </a:r>
            <a:r>
              <a:rPr lang="en-GB" sz="2000" b="1" dirty="0"/>
              <a:t>2bn policies</a:t>
            </a:r>
            <a:r>
              <a:rPr lang="en-GB" sz="2000" dirty="0"/>
              <a:t> in 2015 by allowing their customers to purchase and manage policies through Chinese social media WeChat. 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08708" y="1894115"/>
            <a:ext cx="5441722" cy="2460171"/>
            <a:chOff x="512764" y="1982602"/>
            <a:chExt cx="8599690" cy="4001678"/>
          </a:xfrm>
        </p:grpSpPr>
        <p:pic>
          <p:nvPicPr>
            <p:cNvPr id="8" name="Picture 2" descr="Image result for login with facebook spotif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" t="2590" r="2994" b="3204"/>
            <a:stretch/>
          </p:blipFill>
          <p:spPr bwMode="auto">
            <a:xfrm>
              <a:off x="512764" y="1982602"/>
              <a:ext cx="2618741" cy="4001678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8490" b="20397"/>
            <a:stretch/>
          </p:blipFill>
          <p:spPr>
            <a:xfrm>
              <a:off x="3297661" y="1982602"/>
              <a:ext cx="2972232" cy="4001678"/>
            </a:xfrm>
            <a:prstGeom prst="rect">
              <a:avLst/>
            </a:prstGeom>
            <a:ln w="38100">
              <a:solidFill>
                <a:schemeClr val="bg2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9804" y="1983339"/>
              <a:ext cx="2672650" cy="4000941"/>
            </a:xfrm>
            <a:prstGeom prst="rect">
              <a:avLst/>
            </a:prstGeom>
            <a:ln w="38100">
              <a:solidFill>
                <a:schemeClr val="bg2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310154" y="2592371"/>
              <a:ext cx="2947248" cy="18853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634953" y="2243580"/>
              <a:ext cx="216818" cy="22050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732" y="4517682"/>
            <a:ext cx="3993184" cy="18795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08371" y="6302829"/>
            <a:ext cx="4757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* </a:t>
            </a:r>
            <a:r>
              <a:rPr lang="en-GB" sz="800" dirty="0" err="1"/>
              <a:t>WebHostBuzz</a:t>
            </a:r>
            <a:r>
              <a:rPr lang="en-GB" sz="800" dirty="0"/>
              <a:t>: http://www.webhostingbuzz.com/blog/2013/03/21/whos-sharing-what/</a:t>
            </a:r>
          </a:p>
        </p:txBody>
      </p:sp>
    </p:spTree>
    <p:extLst>
      <p:ext uri="{BB962C8B-B14F-4D97-AF65-F5344CB8AC3E}">
        <p14:creationId xmlns:p14="http://schemas.microsoft.com/office/powerpoint/2010/main" val="232604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49AED-3374-48A9-8B6A-934E096E598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Our autofill option enables 4 times sales with identical marketing investment</a:t>
            </a:r>
            <a:endParaRPr lang="en-GB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0907" y="2223150"/>
            <a:ext cx="3625273" cy="342549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784" y="2223150"/>
            <a:ext cx="3620123" cy="342549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8229" y="1880565"/>
            <a:ext cx="2347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Without using our solution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8770" y="1880565"/>
            <a:ext cx="1657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Using our solution</a:t>
            </a:r>
          </a:p>
        </p:txBody>
      </p:sp>
      <p:sp>
        <p:nvSpPr>
          <p:cNvPr id="4" name="Arrow: Up 3"/>
          <p:cNvSpPr/>
          <p:nvPr/>
        </p:nvSpPr>
        <p:spPr>
          <a:xfrm>
            <a:off x="7858013" y="1848816"/>
            <a:ext cx="3657059" cy="2087081"/>
          </a:xfrm>
          <a:prstGeom prst="upArrow">
            <a:avLst/>
          </a:prstGeom>
          <a:solidFill>
            <a:srgbClr val="044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Conversion rate increases from </a:t>
            </a:r>
            <a:r>
              <a:rPr lang="en-GB" b="1" dirty="0"/>
              <a:t>3.7%</a:t>
            </a:r>
            <a:r>
              <a:rPr lang="en-GB" dirty="0"/>
              <a:t> to </a:t>
            </a:r>
            <a:r>
              <a:rPr lang="en-GB" b="1" dirty="0"/>
              <a:t>15.9%</a:t>
            </a:r>
          </a:p>
        </p:txBody>
      </p:sp>
      <p:sp>
        <p:nvSpPr>
          <p:cNvPr id="14" name="Arrow: Down 13"/>
          <p:cNvSpPr/>
          <p:nvPr/>
        </p:nvSpPr>
        <p:spPr>
          <a:xfrm>
            <a:off x="7858013" y="4184054"/>
            <a:ext cx="3657059" cy="2087081"/>
          </a:xfrm>
          <a:prstGeom prst="downArrow">
            <a:avLst/>
          </a:prstGeom>
          <a:solidFill>
            <a:srgbClr val="044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Time spent on site decreased from </a:t>
            </a:r>
            <a:r>
              <a:rPr lang="en-GB" b="1" dirty="0"/>
              <a:t>2.3 minutes to 1.2 minutes</a:t>
            </a:r>
          </a:p>
        </p:txBody>
      </p:sp>
    </p:spTree>
    <p:extLst>
      <p:ext uri="{BB962C8B-B14F-4D97-AF65-F5344CB8AC3E}">
        <p14:creationId xmlns:p14="http://schemas.microsoft.com/office/powerpoint/2010/main" val="382549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49AED-3374-48A9-8B6A-934E096E598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We are currently developing our analytics product for Phase 2</a:t>
            </a:r>
            <a:endParaRPr lang="en-US" sz="3600" dirty="0"/>
          </a:p>
        </p:txBody>
      </p:sp>
      <p:sp>
        <p:nvSpPr>
          <p:cNvPr id="8" name="Rechteck 7"/>
          <p:cNvSpPr/>
          <p:nvPr/>
        </p:nvSpPr>
        <p:spPr>
          <a:xfrm>
            <a:off x="12437835" y="1"/>
            <a:ext cx="1858736" cy="528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b="1" dirty="0">
                <a:solidFill>
                  <a:schemeClr val="bg1"/>
                </a:solidFill>
              </a:rPr>
              <a:t>Text</a:t>
            </a:r>
            <a:endParaRPr lang="de-DE" sz="1500" b="1" dirty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437835" y="1928814"/>
            <a:ext cx="1858736" cy="28527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Sticker </a:t>
            </a:r>
            <a:r>
              <a:rPr lang="en-US" sz="1500" dirty="0" err="1">
                <a:solidFill>
                  <a:schemeClr val="tx1"/>
                </a:solidFill>
              </a:rPr>
              <a:t>zur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Kommentierung</a:t>
            </a:r>
            <a:r>
              <a:rPr lang="en-US" sz="1500" dirty="0">
                <a:solidFill>
                  <a:schemeClr val="tx1"/>
                </a:solidFill>
              </a:rPr>
              <a:t>/ </a:t>
            </a:r>
            <a:r>
              <a:rPr lang="en-US" sz="1500" dirty="0" err="1">
                <a:solidFill>
                  <a:schemeClr val="tx1"/>
                </a:solidFill>
              </a:rPr>
              <a:t>Bearbeitung</a:t>
            </a:r>
            <a:endParaRPr lang="de-DE" sz="15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437835" y="642939"/>
            <a:ext cx="1858736" cy="528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Text</a:t>
            </a:r>
            <a:endParaRPr lang="de-DE" sz="15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2437835" y="1285877"/>
            <a:ext cx="1858736" cy="5286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Text</a:t>
            </a:r>
            <a:endParaRPr lang="de-DE" sz="15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8203" y="1517402"/>
            <a:ext cx="3442386" cy="790503"/>
          </a:xfrm>
          <a:prstGeom prst="rect">
            <a:avLst/>
          </a:prstGeom>
          <a:solidFill>
            <a:srgbClr val="04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  <a:b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Autofill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74807" y="1509089"/>
            <a:ext cx="3442386" cy="790503"/>
          </a:xfrm>
          <a:prstGeom prst="rect">
            <a:avLst/>
          </a:prstGeom>
          <a:solidFill>
            <a:srgbClr val="04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8203" y="4994578"/>
            <a:ext cx="3442386" cy="305712"/>
          </a:xfrm>
          <a:prstGeom prst="rect">
            <a:avLst/>
          </a:prstGeom>
          <a:solidFill>
            <a:srgbClr val="A8B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rgbClr val="054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</a:t>
            </a:r>
            <a:r>
              <a:rPr lang="fr-FR" sz="2400" b="1" dirty="0">
                <a:solidFill>
                  <a:srgbClr val="054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2016</a:t>
            </a:r>
            <a:endParaRPr lang="fr-FR" sz="3200" b="1" dirty="0">
              <a:solidFill>
                <a:srgbClr val="054D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74807" y="4994578"/>
            <a:ext cx="3442386" cy="305712"/>
          </a:xfrm>
          <a:prstGeom prst="rect">
            <a:avLst/>
          </a:prstGeom>
          <a:solidFill>
            <a:srgbClr val="A8B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54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fr-FR" sz="3200" b="1" dirty="0">
              <a:solidFill>
                <a:srgbClr val="054D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Chart 44"/>
          <p:cNvGraphicFramePr/>
          <p:nvPr>
            <p:extLst/>
          </p:nvPr>
        </p:nvGraphicFramePr>
        <p:xfrm>
          <a:off x="4580385" y="2843867"/>
          <a:ext cx="3035007" cy="138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1392274" y="2507530"/>
            <a:ext cx="1334243" cy="2019844"/>
            <a:chOff x="8355830" y="976225"/>
            <a:chExt cx="1728950" cy="3483722"/>
          </a:xfrm>
        </p:grpSpPr>
        <p:grpSp>
          <p:nvGrpSpPr>
            <p:cNvPr id="50" name="Group 49"/>
            <p:cNvGrpSpPr/>
            <p:nvPr/>
          </p:nvGrpSpPr>
          <p:grpSpPr>
            <a:xfrm>
              <a:off x="8355830" y="976225"/>
              <a:ext cx="1728950" cy="3483722"/>
              <a:chOff x="5495332" y="701714"/>
              <a:chExt cx="1946477" cy="3926557"/>
            </a:xfrm>
          </p:grpSpPr>
          <p:sp>
            <p:nvSpPr>
              <p:cNvPr id="52" name="Shape 323"/>
              <p:cNvSpPr/>
              <p:nvPr/>
            </p:nvSpPr>
            <p:spPr>
              <a:xfrm>
                <a:off x="5495332" y="701714"/>
                <a:ext cx="1946477" cy="3926557"/>
              </a:xfrm>
              <a:custGeom>
                <a:avLst/>
                <a:gdLst/>
                <a:ahLst/>
                <a:cxnLst/>
                <a:rect l="0" t="0" r="0" b="0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 sz="1600" dirty="0"/>
              </a:p>
            </p:txBody>
          </p:sp>
          <p:sp>
            <p:nvSpPr>
              <p:cNvPr id="53" name="Shape 324"/>
              <p:cNvSpPr/>
              <p:nvPr/>
            </p:nvSpPr>
            <p:spPr>
              <a:xfrm>
                <a:off x="5643207" y="1246593"/>
                <a:ext cx="1670660" cy="28256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/>
                <a:endParaRPr lang="en" sz="900" dirty="0">
                  <a:solidFill>
                    <a:srgbClr val="999999"/>
                  </a:solidFill>
                </a:endParaRP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52" b="9809"/>
            <a:stretch/>
          </p:blipFill>
          <p:spPr>
            <a:xfrm>
              <a:off x="8563276" y="2386936"/>
              <a:ext cx="1327484" cy="303687"/>
            </a:xfrm>
            <a:prstGeom prst="rect">
              <a:avLst/>
            </a:prstGeom>
          </p:spPr>
        </p:pic>
      </p:grpSp>
      <p:sp>
        <p:nvSpPr>
          <p:cNvPr id="56" name="Rectangle 55"/>
          <p:cNvSpPr/>
          <p:nvPr/>
        </p:nvSpPr>
        <p:spPr>
          <a:xfrm>
            <a:off x="338203" y="5400774"/>
            <a:ext cx="3442386" cy="305712"/>
          </a:xfrm>
          <a:prstGeom prst="rect">
            <a:avLst/>
          </a:prstGeom>
          <a:solidFill>
            <a:srgbClr val="04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Pilots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374807" y="5400774"/>
            <a:ext cx="3442386" cy="305712"/>
          </a:xfrm>
          <a:prstGeom prst="rect">
            <a:avLst/>
          </a:prstGeom>
          <a:solidFill>
            <a:srgbClr val="04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Subscription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4438" y="1353847"/>
            <a:ext cx="3882887" cy="48614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8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49AED-3374-48A9-8B6A-934E096E598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2763" y="350838"/>
            <a:ext cx="10503579" cy="1003009"/>
          </a:xfrm>
        </p:spPr>
        <p:txBody>
          <a:bodyPr/>
          <a:lstStyle/>
          <a:p>
            <a:r>
              <a:rPr lang="en-US" sz="3600" dirty="0"/>
              <a:t>This product will analyze social media data for insights and create risk profiles for insurers after the social login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14350" y="2382825"/>
            <a:ext cx="4495463" cy="3362547"/>
          </a:xfrm>
        </p:spPr>
        <p:txBody>
          <a:bodyPr/>
          <a:lstStyle/>
          <a:p>
            <a:r>
              <a:rPr lang="en-US" sz="1800" dirty="0"/>
              <a:t>Predictive </a:t>
            </a:r>
            <a:r>
              <a:rPr lang="en-US" sz="1800" b="1" dirty="0"/>
              <a:t>risk</a:t>
            </a:r>
            <a:r>
              <a:rPr lang="en-US" sz="1800" dirty="0"/>
              <a:t> metrics</a:t>
            </a:r>
          </a:p>
          <a:p>
            <a:r>
              <a:rPr lang="en-US" sz="1800" dirty="0"/>
              <a:t>Connected platforms to incorporate </a:t>
            </a:r>
            <a:r>
              <a:rPr lang="en-US" sz="1800" b="1" dirty="0"/>
              <a:t>fitness and lifestyle</a:t>
            </a:r>
            <a:r>
              <a:rPr lang="en-US" sz="1800" dirty="0"/>
              <a:t> habits</a:t>
            </a:r>
          </a:p>
          <a:p>
            <a:r>
              <a:rPr lang="en-US" sz="1800" b="1" dirty="0"/>
              <a:t>Social data </a:t>
            </a:r>
            <a:r>
              <a:rPr lang="en-US" sz="1800" dirty="0"/>
              <a:t>to improve marketing and customer engagement</a:t>
            </a:r>
          </a:p>
          <a:p>
            <a:r>
              <a:rPr lang="en-US" sz="1800" dirty="0"/>
              <a:t>Bespoke analytics according to client requests</a:t>
            </a:r>
          </a:p>
          <a:p>
            <a:r>
              <a:rPr lang="en-US" sz="1800" dirty="0"/>
              <a:t>Easy-to-use </a:t>
            </a:r>
            <a:r>
              <a:rPr lang="en-US" sz="1800" b="1" dirty="0"/>
              <a:t>dashboard</a:t>
            </a:r>
            <a:r>
              <a:rPr lang="en-US" sz="1800" dirty="0"/>
              <a:t> provided for the client to access information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12437835" y="1"/>
            <a:ext cx="1858736" cy="528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b="1" dirty="0">
                <a:solidFill>
                  <a:schemeClr val="bg1"/>
                </a:solidFill>
              </a:rPr>
              <a:t>Text</a:t>
            </a:r>
            <a:endParaRPr lang="de-DE" sz="1500" b="1" dirty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437835" y="1928814"/>
            <a:ext cx="1858736" cy="28527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Sticker </a:t>
            </a:r>
            <a:r>
              <a:rPr lang="en-US" sz="1500" dirty="0" err="1">
                <a:solidFill>
                  <a:schemeClr val="tx1"/>
                </a:solidFill>
              </a:rPr>
              <a:t>zur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Kommentierung</a:t>
            </a:r>
            <a:r>
              <a:rPr lang="en-US" sz="1500" dirty="0">
                <a:solidFill>
                  <a:schemeClr val="tx1"/>
                </a:solidFill>
              </a:rPr>
              <a:t>/ </a:t>
            </a:r>
            <a:r>
              <a:rPr lang="en-US" sz="1500" dirty="0" err="1">
                <a:solidFill>
                  <a:schemeClr val="tx1"/>
                </a:solidFill>
              </a:rPr>
              <a:t>Bearbeitung</a:t>
            </a:r>
            <a:endParaRPr lang="de-DE" sz="15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437835" y="642939"/>
            <a:ext cx="1858736" cy="528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Text</a:t>
            </a:r>
            <a:endParaRPr lang="de-DE" sz="15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2437835" y="1285877"/>
            <a:ext cx="1858736" cy="5286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Text</a:t>
            </a:r>
            <a:endParaRPr lang="de-DE" sz="1500" dirty="0">
              <a:solidFill>
                <a:schemeClr val="tx1"/>
              </a:solidFill>
            </a:endParaRPr>
          </a:p>
        </p:txBody>
      </p:sp>
      <p:sp>
        <p:nvSpPr>
          <p:cNvPr id="22" name="Textplatzhalter 11"/>
          <p:cNvSpPr txBox="1">
            <a:spLocks/>
          </p:cNvSpPr>
          <p:nvPr/>
        </p:nvSpPr>
        <p:spPr>
          <a:xfrm>
            <a:off x="512762" y="1730950"/>
            <a:ext cx="4483308" cy="547320"/>
          </a:xfrm>
          <a:prstGeom prst="rect">
            <a:avLst/>
          </a:prstGeom>
        </p:spPr>
        <p:txBody>
          <a:bodyPr lIns="0" tIns="0" rIns="0" bIns="9144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500" b="1" dirty="0">
                <a:solidFill>
                  <a:schemeClr val="accent3"/>
                </a:solidFill>
              </a:rPr>
              <a:t>Our analytics product for insurers</a:t>
            </a: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813" y="1636867"/>
            <a:ext cx="6716568" cy="471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137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DFP1">
      <a:dk1>
        <a:sysClr val="windowText" lastClr="000000"/>
      </a:dk1>
      <a:lt1>
        <a:sysClr val="window" lastClr="FFFFFF"/>
      </a:lt1>
      <a:dk2>
        <a:srgbClr val="44546A"/>
      </a:dk2>
      <a:lt2>
        <a:srgbClr val="E6E6E6"/>
      </a:lt2>
      <a:accent1>
        <a:srgbClr val="0071BD"/>
      </a:accent1>
      <a:accent2>
        <a:srgbClr val="D2D2D2"/>
      </a:accent2>
      <a:accent3>
        <a:srgbClr val="064C9C"/>
      </a:accent3>
      <a:accent4>
        <a:srgbClr val="787878"/>
      </a:accent4>
      <a:accent5>
        <a:srgbClr val="41AFFE"/>
      </a:accent5>
      <a:accent6>
        <a:srgbClr val="BB7F9D"/>
      </a:accent6>
      <a:hlink>
        <a:srgbClr val="0563C1"/>
      </a:hlink>
      <a:folHlink>
        <a:srgbClr val="894969"/>
      </a:folHlink>
    </a:clrScheme>
    <a:fontScheme name="DFP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50165</TotalTime>
  <Words>797</Words>
  <Application>Microsoft Office PowerPoint</Application>
  <PresentationFormat>Widescreen</PresentationFormat>
  <Paragraphs>134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think-cell Slide</vt:lpstr>
      <vt:lpstr>PowerPoint Presentation</vt:lpstr>
      <vt:lpstr>We are a VC-funded, accelerated InsurTech that uses social analytics to help insurers sell online</vt:lpstr>
      <vt:lpstr>Our solution uses social media APIs and data analytics to connect insurers with consumers</vt:lpstr>
      <vt:lpstr>Our business model is tied to our two-phase go-to-market strategy, enabling fast growth</vt:lpstr>
      <vt:lpstr>In Phase 1, we provide insurers with a social login button on their website along with an autofill option</vt:lpstr>
      <vt:lpstr>Social login and autofill has had high levels of success in other industries, including insurance in China</vt:lpstr>
      <vt:lpstr>Our autofill option enables 4 times sales with identical marketing investment</vt:lpstr>
      <vt:lpstr>We are currently developing our analytics product for Phase 2</vt:lpstr>
      <vt:lpstr>This product will analyze social media data for insights and create risk profiles for insurers after the social login</vt:lpstr>
      <vt:lpstr>Our revenue pipeline indicates significant industry interest in our product</vt:lpstr>
      <vt:lpstr>Our management team consists of experienced industry experts and entrepreneurs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Bo-Erik Abrahamsson</dc:creator>
  <cp:lastModifiedBy>tanner_strickland</cp:lastModifiedBy>
  <cp:revision>742</cp:revision>
  <dcterms:created xsi:type="dcterms:W3CDTF">2016-06-04T11:31:19Z</dcterms:created>
  <dcterms:modified xsi:type="dcterms:W3CDTF">2017-06-23T13:32:43Z</dcterms:modified>
</cp:coreProperties>
</file>