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1"/>
  </p:sldMasterIdLst>
  <p:notesMasterIdLst>
    <p:notesMasterId r:id="rId14"/>
  </p:notesMasterIdLst>
  <p:handoutMasterIdLst>
    <p:handoutMasterId r:id="rId15"/>
  </p:handoutMasterIdLst>
  <p:sldIdLst>
    <p:sldId id="330" r:id="rId2"/>
    <p:sldId id="318" r:id="rId3"/>
    <p:sldId id="319" r:id="rId4"/>
    <p:sldId id="320" r:id="rId5"/>
    <p:sldId id="264" r:id="rId6"/>
    <p:sldId id="321" r:id="rId7"/>
    <p:sldId id="337" r:id="rId8"/>
    <p:sldId id="333" r:id="rId9"/>
    <p:sldId id="334" r:id="rId10"/>
    <p:sldId id="335" r:id="rId11"/>
    <p:sldId id="336" r:id="rId12"/>
    <p:sldId id="331" r:id="rId13"/>
  </p:sldIdLst>
  <p:sldSz cx="9144000" cy="5143500" type="screen16x9"/>
  <p:notesSz cx="10234613" cy="70993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W Chee" initials="C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5AA2"/>
    <a:srgbClr val="00B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CCD2EF-6B80-4F61-9D94-B286CC49FBDA}">
  <a:tblStyle styleId="{E3CCD2EF-6B80-4F61-9D94-B286CC49FBDA}" styleName="Table_0"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/>
        <a:fill>
          <a:solidFill>
            <a:srgbClr val="000000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06" autoAdjust="0"/>
  </p:normalViewPr>
  <p:slideViewPr>
    <p:cSldViewPr snapToGrid="0">
      <p:cViewPr>
        <p:scale>
          <a:sx n="125" d="100"/>
          <a:sy n="125" d="100"/>
        </p:scale>
        <p:origin x="-344" y="-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15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84DCA-402C-CF4F-9B2A-EDA2B707D8F5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</dgm:pt>
    <dgm:pt modelId="{8FF2F1EC-7EEC-3949-9063-7B0D6D8D03DA}">
      <dgm:prSet phldrT="[Text]" custT="1"/>
      <dgm:spPr>
        <a:solidFill>
          <a:srgbClr val="845AA2"/>
        </a:solidFill>
      </dgm:spPr>
      <dgm:t>
        <a:bodyPr/>
        <a:lstStyle/>
        <a:p>
          <a:r>
            <a:rPr lang="en-GB" sz="1200" dirty="0">
              <a:solidFill>
                <a:srgbClr val="FFFFFF"/>
              </a:solidFill>
              <a:latin typeface="Calibri"/>
              <a:cs typeface="Calibri"/>
            </a:rPr>
            <a:t>Profit</a:t>
          </a:r>
          <a:endParaRPr lang="en-GB" sz="1400" dirty="0">
            <a:solidFill>
              <a:srgbClr val="FFFFFF"/>
            </a:solidFill>
            <a:latin typeface="Calibri"/>
            <a:cs typeface="Calibri"/>
          </a:endParaRPr>
        </a:p>
      </dgm:t>
    </dgm:pt>
    <dgm:pt modelId="{25A6A44E-02EC-2045-B2FB-CAD76933D50D}" type="parTrans" cxnId="{75B7CB81-13A5-FE45-99EB-D28E5E64DA9F}">
      <dgm:prSet/>
      <dgm:spPr/>
      <dgm:t>
        <a:bodyPr/>
        <a:lstStyle/>
        <a:p>
          <a:endParaRPr lang="en-GB"/>
        </a:p>
      </dgm:t>
    </dgm:pt>
    <dgm:pt modelId="{D44D6004-1E81-644C-A488-CED5AED8CDF8}" type="sibTrans" cxnId="{75B7CB81-13A5-FE45-99EB-D28E5E64DA9F}">
      <dgm:prSet/>
      <dgm:spPr/>
      <dgm:t>
        <a:bodyPr/>
        <a:lstStyle/>
        <a:p>
          <a:endParaRPr lang="en-GB"/>
        </a:p>
      </dgm:t>
    </dgm:pt>
    <dgm:pt modelId="{A5561C5D-CF30-DB41-A4E5-D8D03B08717D}">
      <dgm:prSet phldrT="[Text]" custT="1"/>
      <dgm:spPr>
        <a:solidFill>
          <a:srgbClr val="00B07C"/>
        </a:solidFill>
      </dgm:spPr>
      <dgm:t>
        <a:bodyPr/>
        <a:lstStyle/>
        <a:p>
          <a:r>
            <a:rPr lang="en-GB" sz="1200" dirty="0">
              <a:solidFill>
                <a:srgbClr val="FFFFFF"/>
              </a:solidFill>
              <a:latin typeface="Calibri"/>
              <a:cs typeface="Calibri"/>
            </a:rPr>
            <a:t>Expenses</a:t>
          </a:r>
        </a:p>
      </dgm:t>
    </dgm:pt>
    <dgm:pt modelId="{A3CD1144-E203-B142-B065-F65FDC248765}" type="parTrans" cxnId="{970EA1E2-3E82-DA45-B97C-8FD2658781BC}">
      <dgm:prSet/>
      <dgm:spPr/>
      <dgm:t>
        <a:bodyPr/>
        <a:lstStyle/>
        <a:p>
          <a:endParaRPr lang="en-GB"/>
        </a:p>
      </dgm:t>
    </dgm:pt>
    <dgm:pt modelId="{7AC1B36A-3B7B-2F4D-AABE-E84A88AB4C7D}" type="sibTrans" cxnId="{970EA1E2-3E82-DA45-B97C-8FD2658781BC}">
      <dgm:prSet/>
      <dgm:spPr/>
      <dgm:t>
        <a:bodyPr/>
        <a:lstStyle/>
        <a:p>
          <a:endParaRPr lang="en-GB"/>
        </a:p>
      </dgm:t>
    </dgm:pt>
    <dgm:pt modelId="{C7C6FB15-27B5-A345-9C7E-0C947B1BA74E}">
      <dgm:prSet phldrT="[Text]" custT="1"/>
      <dgm:spPr>
        <a:solidFill>
          <a:srgbClr val="66CCFF"/>
        </a:solidFill>
        <a:effectLst/>
      </dgm:spPr>
      <dgm:t>
        <a:bodyPr/>
        <a:lstStyle/>
        <a:p>
          <a:r>
            <a:rPr lang="en-GB" sz="1200" dirty="0">
              <a:solidFill>
                <a:schemeClr val="bg1"/>
              </a:solidFill>
              <a:latin typeface="Calibri"/>
              <a:cs typeface="Calibri"/>
            </a:rPr>
            <a:t>Payout</a:t>
          </a:r>
          <a:endParaRPr lang="en-GB" sz="1400" dirty="0">
            <a:solidFill>
              <a:schemeClr val="bg1"/>
            </a:solidFill>
            <a:latin typeface="Calibri"/>
            <a:cs typeface="Calibri"/>
          </a:endParaRPr>
        </a:p>
      </dgm:t>
    </dgm:pt>
    <dgm:pt modelId="{B2710642-CF10-2A4F-83F0-77002139BDD0}" type="parTrans" cxnId="{29246561-D770-EC4E-A07C-210DC9675D55}">
      <dgm:prSet/>
      <dgm:spPr/>
      <dgm:t>
        <a:bodyPr/>
        <a:lstStyle/>
        <a:p>
          <a:endParaRPr lang="en-GB"/>
        </a:p>
      </dgm:t>
    </dgm:pt>
    <dgm:pt modelId="{9E0D7B70-DD8C-2C42-B676-4E22C764F55A}" type="sibTrans" cxnId="{29246561-D770-EC4E-A07C-210DC9675D55}">
      <dgm:prSet/>
      <dgm:spPr/>
      <dgm:t>
        <a:bodyPr/>
        <a:lstStyle/>
        <a:p>
          <a:endParaRPr lang="en-GB"/>
        </a:p>
      </dgm:t>
    </dgm:pt>
    <dgm:pt modelId="{5638A57A-65A8-914F-BBEE-A718FA8B997D}" type="pres">
      <dgm:prSet presAssocID="{39A84DCA-402C-CF4F-9B2A-EDA2B707D8F5}" presName="Name0" presStyleCnt="0">
        <dgm:presLayoutVars>
          <dgm:dir/>
          <dgm:animLvl val="lvl"/>
          <dgm:resizeHandles val="exact"/>
        </dgm:presLayoutVars>
      </dgm:prSet>
      <dgm:spPr/>
    </dgm:pt>
    <dgm:pt modelId="{FB7B97B0-5BDF-3D4D-B4CE-4191F8712DFA}" type="pres">
      <dgm:prSet presAssocID="{8FF2F1EC-7EEC-3949-9063-7B0D6D8D03DA}" presName="Name8" presStyleCnt="0"/>
      <dgm:spPr/>
    </dgm:pt>
    <dgm:pt modelId="{0002FB13-3F88-9947-BB7B-4221925619BE}" type="pres">
      <dgm:prSet presAssocID="{8FF2F1EC-7EEC-3949-9063-7B0D6D8D03DA}" presName="level" presStyleLbl="node1" presStyleIdx="0" presStyleCnt="3" custLinFactNeighborY="21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208A8-36FC-C94A-8840-BD7B5C83F0EA}" type="pres">
      <dgm:prSet presAssocID="{8FF2F1EC-7EEC-3949-9063-7B0D6D8D03D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3AC49-02B8-5248-9428-A3D6158199CA}" type="pres">
      <dgm:prSet presAssocID="{A5561C5D-CF30-DB41-A4E5-D8D03B08717D}" presName="Name8" presStyleCnt="0"/>
      <dgm:spPr/>
    </dgm:pt>
    <dgm:pt modelId="{ABD07099-52D0-424A-9118-EACAAE2121AC}" type="pres">
      <dgm:prSet presAssocID="{A5561C5D-CF30-DB41-A4E5-D8D03B08717D}" presName="level" presStyleLbl="node1" presStyleIdx="1" presStyleCnt="3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77149-FAD4-4548-8895-798340D5670D}" type="pres">
      <dgm:prSet presAssocID="{A5561C5D-CF30-DB41-A4E5-D8D03B0871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8504F-54C9-374D-A405-127E03E3C564}" type="pres">
      <dgm:prSet presAssocID="{C7C6FB15-27B5-A345-9C7E-0C947B1BA74E}" presName="Name8" presStyleCnt="0"/>
      <dgm:spPr/>
    </dgm:pt>
    <dgm:pt modelId="{C295D3B1-7EAD-2040-B916-C1481C363D5A}" type="pres">
      <dgm:prSet presAssocID="{C7C6FB15-27B5-A345-9C7E-0C947B1BA74E}" presName="level" presStyleLbl="node1" presStyleIdx="2" presStyleCnt="3" custLinFactNeighborY="20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4C01E-E0EC-ED4E-819D-E32D69557218}" type="pres">
      <dgm:prSet presAssocID="{C7C6FB15-27B5-A345-9C7E-0C947B1BA7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31AFA9-7E0F-4445-9E3C-7A2501AD6DF1}" type="presOf" srcId="{39A84DCA-402C-CF4F-9B2A-EDA2B707D8F5}" destId="{5638A57A-65A8-914F-BBEE-A718FA8B997D}" srcOrd="0" destOrd="0" presId="urn:microsoft.com/office/officeart/2005/8/layout/pyramid1"/>
    <dgm:cxn modelId="{970EA1E2-3E82-DA45-B97C-8FD2658781BC}" srcId="{39A84DCA-402C-CF4F-9B2A-EDA2B707D8F5}" destId="{A5561C5D-CF30-DB41-A4E5-D8D03B08717D}" srcOrd="1" destOrd="0" parTransId="{A3CD1144-E203-B142-B065-F65FDC248765}" sibTransId="{7AC1B36A-3B7B-2F4D-AABE-E84A88AB4C7D}"/>
    <dgm:cxn modelId="{29246561-D770-EC4E-A07C-210DC9675D55}" srcId="{39A84DCA-402C-CF4F-9B2A-EDA2B707D8F5}" destId="{C7C6FB15-27B5-A345-9C7E-0C947B1BA74E}" srcOrd="2" destOrd="0" parTransId="{B2710642-CF10-2A4F-83F0-77002139BDD0}" sibTransId="{9E0D7B70-DD8C-2C42-B676-4E22C764F55A}"/>
    <dgm:cxn modelId="{5FB0C19A-E795-FC44-BB5F-A336198244CE}" type="presOf" srcId="{A5561C5D-CF30-DB41-A4E5-D8D03B08717D}" destId="{ABD07099-52D0-424A-9118-EACAAE2121AC}" srcOrd="0" destOrd="0" presId="urn:microsoft.com/office/officeart/2005/8/layout/pyramid1"/>
    <dgm:cxn modelId="{82B43E3F-2BCF-6F4C-882E-62605FD98F76}" type="presOf" srcId="{C7C6FB15-27B5-A345-9C7E-0C947B1BA74E}" destId="{7154C01E-E0EC-ED4E-819D-E32D69557218}" srcOrd="1" destOrd="0" presId="urn:microsoft.com/office/officeart/2005/8/layout/pyramid1"/>
    <dgm:cxn modelId="{5D2A68D3-68BA-9445-8D47-37EB8C8A66B9}" type="presOf" srcId="{8FF2F1EC-7EEC-3949-9063-7B0D6D8D03DA}" destId="{0002FB13-3F88-9947-BB7B-4221925619BE}" srcOrd="0" destOrd="0" presId="urn:microsoft.com/office/officeart/2005/8/layout/pyramid1"/>
    <dgm:cxn modelId="{2A32EC60-8F98-6D41-AF16-0DADB1D12E44}" type="presOf" srcId="{A5561C5D-CF30-DB41-A4E5-D8D03B08717D}" destId="{B6977149-FAD4-4548-8895-798340D5670D}" srcOrd="1" destOrd="0" presId="urn:microsoft.com/office/officeart/2005/8/layout/pyramid1"/>
    <dgm:cxn modelId="{75B7CB81-13A5-FE45-99EB-D28E5E64DA9F}" srcId="{39A84DCA-402C-CF4F-9B2A-EDA2B707D8F5}" destId="{8FF2F1EC-7EEC-3949-9063-7B0D6D8D03DA}" srcOrd="0" destOrd="0" parTransId="{25A6A44E-02EC-2045-B2FB-CAD76933D50D}" sibTransId="{D44D6004-1E81-644C-A488-CED5AED8CDF8}"/>
    <dgm:cxn modelId="{779A8A1A-BF18-F049-9CF2-3E94E6D257BD}" type="presOf" srcId="{C7C6FB15-27B5-A345-9C7E-0C947B1BA74E}" destId="{C295D3B1-7EAD-2040-B916-C1481C363D5A}" srcOrd="0" destOrd="0" presId="urn:microsoft.com/office/officeart/2005/8/layout/pyramid1"/>
    <dgm:cxn modelId="{081BABA4-40DD-5D40-A5C6-FEF0CBDFD4D7}" type="presOf" srcId="{8FF2F1EC-7EEC-3949-9063-7B0D6D8D03DA}" destId="{086208A8-36FC-C94A-8840-BD7B5C83F0EA}" srcOrd="1" destOrd="0" presId="urn:microsoft.com/office/officeart/2005/8/layout/pyramid1"/>
    <dgm:cxn modelId="{CA8B4EA3-E7F7-0C47-B09A-150585C52650}" type="presParOf" srcId="{5638A57A-65A8-914F-BBEE-A718FA8B997D}" destId="{FB7B97B0-5BDF-3D4D-B4CE-4191F8712DFA}" srcOrd="0" destOrd="0" presId="urn:microsoft.com/office/officeart/2005/8/layout/pyramid1"/>
    <dgm:cxn modelId="{2795F000-F49D-0C43-AC8F-0BA63976DC50}" type="presParOf" srcId="{FB7B97B0-5BDF-3D4D-B4CE-4191F8712DFA}" destId="{0002FB13-3F88-9947-BB7B-4221925619BE}" srcOrd="0" destOrd="0" presId="urn:microsoft.com/office/officeart/2005/8/layout/pyramid1"/>
    <dgm:cxn modelId="{E9AAA21B-8B34-2842-AD20-AE1C34230E42}" type="presParOf" srcId="{FB7B97B0-5BDF-3D4D-B4CE-4191F8712DFA}" destId="{086208A8-36FC-C94A-8840-BD7B5C83F0EA}" srcOrd="1" destOrd="0" presId="urn:microsoft.com/office/officeart/2005/8/layout/pyramid1"/>
    <dgm:cxn modelId="{32F106C9-D88D-BE40-901C-271DC021F80B}" type="presParOf" srcId="{5638A57A-65A8-914F-BBEE-A718FA8B997D}" destId="{9BA3AC49-02B8-5248-9428-A3D6158199CA}" srcOrd="1" destOrd="0" presId="urn:microsoft.com/office/officeart/2005/8/layout/pyramid1"/>
    <dgm:cxn modelId="{4ED5AFF9-0BDC-C246-837A-55D901EE6A63}" type="presParOf" srcId="{9BA3AC49-02B8-5248-9428-A3D6158199CA}" destId="{ABD07099-52D0-424A-9118-EACAAE2121AC}" srcOrd="0" destOrd="0" presId="urn:microsoft.com/office/officeart/2005/8/layout/pyramid1"/>
    <dgm:cxn modelId="{9F49C008-6678-1748-9787-6463905D3F3C}" type="presParOf" srcId="{9BA3AC49-02B8-5248-9428-A3D6158199CA}" destId="{B6977149-FAD4-4548-8895-798340D5670D}" srcOrd="1" destOrd="0" presId="urn:microsoft.com/office/officeart/2005/8/layout/pyramid1"/>
    <dgm:cxn modelId="{CCA2D975-7378-7F4D-BBF4-3719D6769E44}" type="presParOf" srcId="{5638A57A-65A8-914F-BBEE-A718FA8B997D}" destId="{42A8504F-54C9-374D-A405-127E03E3C564}" srcOrd="2" destOrd="0" presId="urn:microsoft.com/office/officeart/2005/8/layout/pyramid1"/>
    <dgm:cxn modelId="{AC20FCF6-68C7-D149-B71C-860263C94BF4}" type="presParOf" srcId="{42A8504F-54C9-374D-A405-127E03E3C564}" destId="{C295D3B1-7EAD-2040-B916-C1481C363D5A}" srcOrd="0" destOrd="0" presId="urn:microsoft.com/office/officeart/2005/8/layout/pyramid1"/>
    <dgm:cxn modelId="{FD386AE8-02FD-8646-BD8B-627B39776C77}" type="presParOf" srcId="{42A8504F-54C9-374D-A405-127E03E3C564}" destId="{7154C01E-E0EC-ED4E-819D-E32D6955721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2FB13-3F88-9947-BB7B-4221925619BE}">
      <dsp:nvSpPr>
        <dsp:cNvPr id="0" name=""/>
        <dsp:cNvSpPr/>
      </dsp:nvSpPr>
      <dsp:spPr>
        <a:xfrm>
          <a:off x="842024" y="11655"/>
          <a:ext cx="842024" cy="548472"/>
        </a:xfrm>
        <a:prstGeom prst="trapezoid">
          <a:avLst>
            <a:gd name="adj" fmla="val 76761"/>
          </a:avLst>
        </a:prstGeom>
        <a:solidFill>
          <a:srgbClr val="845A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>
              <a:solidFill>
                <a:srgbClr val="FFFFFF"/>
              </a:solidFill>
              <a:latin typeface="Calibri"/>
              <a:cs typeface="Calibri"/>
            </a:rPr>
            <a:t>Profit</a:t>
          </a:r>
          <a:endParaRPr lang="en-GB" sz="1400" kern="1200" dirty="0">
            <a:solidFill>
              <a:srgbClr val="FFFFFF"/>
            </a:solidFill>
            <a:latin typeface="Calibri"/>
            <a:cs typeface="Calibri"/>
          </a:endParaRPr>
        </a:p>
      </dsp:txBody>
      <dsp:txXfrm>
        <a:off x="842024" y="11655"/>
        <a:ext cx="842024" cy="548472"/>
      </dsp:txXfrm>
    </dsp:sp>
    <dsp:sp modelId="{ABD07099-52D0-424A-9118-EACAAE2121AC}">
      <dsp:nvSpPr>
        <dsp:cNvPr id="0" name=""/>
        <dsp:cNvSpPr/>
      </dsp:nvSpPr>
      <dsp:spPr>
        <a:xfrm>
          <a:off x="421012" y="548472"/>
          <a:ext cx="1684048" cy="548472"/>
        </a:xfrm>
        <a:prstGeom prst="trapezoid">
          <a:avLst>
            <a:gd name="adj" fmla="val 76761"/>
          </a:avLst>
        </a:prstGeom>
        <a:solidFill>
          <a:srgbClr val="00B07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>
              <a:solidFill>
                <a:srgbClr val="FFFFFF"/>
              </a:solidFill>
              <a:latin typeface="Calibri"/>
              <a:cs typeface="Calibri"/>
            </a:rPr>
            <a:t>Expenses</a:t>
          </a:r>
        </a:p>
      </dsp:txBody>
      <dsp:txXfrm>
        <a:off x="715720" y="548472"/>
        <a:ext cx="1094631" cy="548472"/>
      </dsp:txXfrm>
    </dsp:sp>
    <dsp:sp modelId="{C295D3B1-7EAD-2040-B916-C1481C363D5A}">
      <dsp:nvSpPr>
        <dsp:cNvPr id="0" name=""/>
        <dsp:cNvSpPr/>
      </dsp:nvSpPr>
      <dsp:spPr>
        <a:xfrm>
          <a:off x="0" y="1096945"/>
          <a:ext cx="2526072" cy="548472"/>
        </a:xfrm>
        <a:prstGeom prst="trapezoid">
          <a:avLst>
            <a:gd name="adj" fmla="val 76761"/>
          </a:avLst>
        </a:prstGeom>
        <a:solidFill>
          <a:srgbClr val="66CC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>
              <a:solidFill>
                <a:schemeClr val="bg1"/>
              </a:solidFill>
              <a:latin typeface="Calibri"/>
              <a:cs typeface="Calibri"/>
            </a:rPr>
            <a:t>Payout</a:t>
          </a:r>
          <a:endParaRPr lang="en-GB" sz="1400" kern="1200" dirty="0">
            <a:solidFill>
              <a:schemeClr val="bg1"/>
            </a:solidFill>
            <a:latin typeface="Calibri"/>
            <a:cs typeface="Calibri"/>
          </a:endParaRPr>
        </a:p>
      </dsp:txBody>
      <dsp:txXfrm>
        <a:off x="442062" y="1096945"/>
        <a:ext cx="1641946" cy="548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7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359F25E-1432-EE4F-BB57-AE3F0162F7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832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33400"/>
            <a:ext cx="4730750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1023462" y="3372167"/>
            <a:ext cx="8187690" cy="3194685"/>
          </a:xfrm>
          <a:prstGeom prst="rect">
            <a:avLst/>
          </a:prstGeom>
          <a:noFill/>
          <a:ln>
            <a:noFill/>
          </a:ln>
        </p:spPr>
        <p:txBody>
          <a:bodyPr lIns="99032" tIns="99032" rIns="99032" bIns="9903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6693360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3400"/>
            <a:ext cx="4729163" cy="2660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9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1813"/>
            <a:ext cx="4732337" cy="2662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93140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rgbClr val="00B07C"/>
              </a:buClr>
              <a:buSzPct val="50000"/>
              <a:buFont typeface="Wingdings" charset="2"/>
              <a:buChar char="Ø"/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37798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Regular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1164575"/>
            <a:ext cx="6062400" cy="3573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Font typeface="Calibri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buSzPct val="100000"/>
              <a:defRPr sz="1400"/>
            </a:lvl2pPr>
            <a:lvl3pPr lvl="2" algn="ctr">
              <a:spcBef>
                <a:spcPts val="0"/>
              </a:spcBef>
              <a:buSzPct val="100000"/>
              <a:defRPr sz="1400"/>
            </a:lvl3pPr>
            <a:lvl4pPr lvl="3" algn="ctr">
              <a:spcBef>
                <a:spcPts val="0"/>
              </a:spcBef>
              <a:buSzPct val="100000"/>
              <a:defRPr sz="1400"/>
            </a:lvl4pPr>
            <a:lvl5pPr lvl="4" algn="ctr">
              <a:spcBef>
                <a:spcPts val="0"/>
              </a:spcBef>
              <a:buSzPct val="100000"/>
              <a:defRPr sz="1400"/>
            </a:lvl5pPr>
            <a:lvl6pPr lvl="5" algn="ctr">
              <a:spcBef>
                <a:spcPts val="0"/>
              </a:spcBef>
              <a:buSzPct val="100000"/>
              <a:defRPr sz="1400"/>
            </a:lvl6pPr>
            <a:lvl7pPr lvl="6" algn="ctr">
              <a:spcBef>
                <a:spcPts val="0"/>
              </a:spcBef>
              <a:buSzPct val="100000"/>
              <a:defRPr sz="1400"/>
            </a:lvl7pPr>
            <a:lvl8pPr lvl="7" algn="ctr">
              <a:spcBef>
                <a:spcPts val="0"/>
              </a:spcBef>
              <a:buSzPct val="100000"/>
              <a:defRPr sz="1400"/>
            </a:lvl8pPr>
            <a:lvl9pPr lvl="8" algn="ctr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8760475" y="0"/>
            <a:ext cx="390000" cy="5156400"/>
          </a:xfrm>
          <a:prstGeom prst="rect">
            <a:avLst/>
          </a:prstGeom>
          <a:solidFill>
            <a:srgbClr val="00B07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200" dirty="0"/>
          </a:p>
        </p:txBody>
      </p:sp>
      <p:cxnSp>
        <p:nvCxnSpPr>
          <p:cNvPr id="19" name="Shape 19"/>
          <p:cNvCxnSpPr/>
          <p:nvPr/>
        </p:nvCxnSpPr>
        <p:spPr>
          <a:xfrm>
            <a:off x="2489400" y="571112"/>
            <a:ext cx="5950200" cy="0"/>
          </a:xfrm>
          <a:prstGeom prst="straightConnector1">
            <a:avLst/>
          </a:prstGeom>
          <a:noFill/>
          <a:ln w="19050" cap="flat" cmpd="sng">
            <a:solidFill>
              <a:srgbClr val="845AA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" name="Shape 20"/>
          <p:cNvSpPr txBox="1">
            <a:spLocks noGrp="1"/>
          </p:cNvSpPr>
          <p:nvPr>
            <p:ph type="title" idx="2"/>
          </p:nvPr>
        </p:nvSpPr>
        <p:spPr>
          <a:xfrm>
            <a:off x="5839125" y="245987"/>
            <a:ext cx="2600100" cy="385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Shape 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136" y="199774"/>
            <a:ext cx="1932488" cy="53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 userDrawn="1"/>
        </p:nvSpPr>
        <p:spPr>
          <a:xfrm rot="5400000">
            <a:off x="8067639" y="4034049"/>
            <a:ext cx="1786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Calibri"/>
                <a:cs typeface="Calibri"/>
              </a:rPr>
              <a:t>Private &amp; Confidential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D75CA60-C262-E04E-BB93-C8D5E17921C9}" type="datetimeFigureOut">
              <a:rPr lang="en-US" smtClean="0"/>
              <a:t>20/6/17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2612-D387-7C4F-8A53-AF0DDD88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9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D75CA60-C262-E04E-BB93-C8D5E17921C9}" type="datetimeFigureOut">
              <a:rPr lang="en-US" smtClean="0"/>
              <a:t>20/6/17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2612-D387-7C4F-8A53-AF0DDD88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7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20743" y="4868863"/>
            <a:ext cx="37194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GB" dirty="0"/>
              <a:t>(1)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92200"/>
              <a:ext cx="12192000" cy="5765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2446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27" y="430616"/>
            <a:ext cx="3034146" cy="1009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1123089"/>
            <a:ext cx="1872929" cy="39861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8160" y="1214125"/>
            <a:ext cx="5374640" cy="563875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 Medium" charset="0"/>
                <a:ea typeface="Poppins Medium" charset="0"/>
                <a:cs typeface="Poppins Medium" charset="0"/>
              </a:rPr>
              <a:t>Insurance powered by communities</a:t>
            </a:r>
          </a:p>
        </p:txBody>
      </p:sp>
    </p:spTree>
    <p:extLst>
      <p:ext uri="{BB962C8B-B14F-4D97-AF65-F5344CB8AC3E}">
        <p14:creationId xmlns:p14="http://schemas.microsoft.com/office/powerpoint/2010/main" val="259896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4520" y="4137659"/>
            <a:ext cx="2854960" cy="1005841"/>
          </a:xfrm>
        </p:spPr>
        <p:txBody>
          <a:bodyPr/>
          <a:lstStyle/>
          <a:p>
            <a:pPr algn="ctr"/>
            <a:r>
              <a:rPr lang="en-SG" sz="1800" b="1" dirty="0" smtClean="0">
                <a:solidFill>
                  <a:srgbClr val="00B07C"/>
                </a:solidFill>
              </a:rPr>
              <a:t>Interests of all stakeholders well aligned</a:t>
            </a:r>
            <a:endParaRPr lang="en-SG" sz="1800" b="1" dirty="0">
              <a:solidFill>
                <a:srgbClr val="00B07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SG" dirty="0" smtClean="0"/>
              <a:t>Automation of Claims Process</a:t>
            </a:r>
            <a:endParaRPr lang="en-SG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4163060" y="3474720"/>
            <a:ext cx="817880" cy="695960"/>
          </a:xfrm>
          <a:prstGeom prst="rightArrow">
            <a:avLst/>
          </a:prstGeom>
          <a:solidFill>
            <a:srgbClr val="845A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229190"/>
              </p:ext>
            </p:extLst>
          </p:nvPr>
        </p:nvGraphicFramePr>
        <p:xfrm>
          <a:off x="365760" y="721360"/>
          <a:ext cx="8056881" cy="2468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5627"/>
                <a:gridCol w="2685627"/>
                <a:gridCol w="2685627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1" u="sng" dirty="0" smtClean="0">
                          <a:solidFill>
                            <a:srgbClr val="8459A1"/>
                          </a:solidFill>
                          <a:latin typeface="Calibri"/>
                          <a:cs typeface="Calibri"/>
                        </a:rPr>
                        <a:t>Claims pay out themselves????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45AA2"/>
                          </a:solidFill>
                        </a:rPr>
                        <a:t>Effect on Customer Engagement</a:t>
                      </a:r>
                      <a:endParaRPr lang="en-US" dirty="0">
                        <a:solidFill>
                          <a:srgbClr val="845AA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45AA2"/>
                          </a:solidFill>
                        </a:rPr>
                        <a:t>Value</a:t>
                      </a:r>
                      <a:r>
                        <a:rPr lang="en-US" baseline="0" dirty="0" smtClean="0">
                          <a:solidFill>
                            <a:srgbClr val="845AA2"/>
                          </a:solidFill>
                        </a:rPr>
                        <a:t> to Insurers</a:t>
                      </a:r>
                    </a:p>
                    <a:p>
                      <a:endParaRPr lang="en-US" dirty="0">
                        <a:solidFill>
                          <a:srgbClr val="845AA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45AA2"/>
                          </a:solidFill>
                        </a:rPr>
                        <a:t>Value to</a:t>
                      </a:r>
                      <a:r>
                        <a:rPr lang="en-US" baseline="0" dirty="0" smtClean="0">
                          <a:solidFill>
                            <a:srgbClr val="845AA2"/>
                          </a:solidFill>
                        </a:rPr>
                        <a:t> distribution partner channels</a:t>
                      </a:r>
                      <a:endParaRPr lang="en-US" dirty="0">
                        <a:solidFill>
                          <a:srgbClr val="845AA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00B07C"/>
                          </a:solidFill>
                        </a:rPr>
                        <a:t>No more claim forms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00B07C"/>
                          </a:solidFill>
                        </a:rPr>
                        <a:t>Instant</a:t>
                      </a:r>
                      <a:r>
                        <a:rPr lang="en-US" baseline="0" dirty="0" smtClean="0">
                          <a:solidFill>
                            <a:srgbClr val="00B07C"/>
                          </a:solidFill>
                        </a:rPr>
                        <a:t> compensation of claims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>
                          <a:solidFill>
                            <a:srgbClr val="00B07C"/>
                          </a:solidFill>
                        </a:rPr>
                        <a:t>Happy claim experience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>
                          <a:solidFill>
                            <a:srgbClr val="00B07C"/>
                          </a:solidFill>
                        </a:rPr>
                        <a:t>Shift in negative mindset against insurers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00B07C"/>
                          </a:solidFill>
                        </a:rPr>
                        <a:t>Huge cost</a:t>
                      </a:r>
                      <a:r>
                        <a:rPr lang="en-US" baseline="0" dirty="0" smtClean="0">
                          <a:solidFill>
                            <a:srgbClr val="00B07C"/>
                          </a:solidFill>
                        </a:rPr>
                        <a:t> reduction: Less resources to administer claims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>
                          <a:solidFill>
                            <a:srgbClr val="00B07C"/>
                          </a:solidFill>
                        </a:rPr>
                        <a:t>Increase in sales and margins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>
                          <a:solidFill>
                            <a:srgbClr val="00B07C"/>
                          </a:solidFill>
                        </a:rPr>
                        <a:t>Goodwill</a:t>
                      </a:r>
                      <a:endParaRPr lang="en-US" dirty="0">
                        <a:solidFill>
                          <a:srgbClr val="00B07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00B07C"/>
                          </a:solidFill>
                        </a:rPr>
                        <a:t>Exciting innovative product</a:t>
                      </a:r>
                      <a:r>
                        <a:rPr lang="en-US" baseline="0" dirty="0" smtClean="0">
                          <a:solidFill>
                            <a:srgbClr val="00B07C"/>
                          </a:solidFill>
                        </a:rPr>
                        <a:t> pushes sales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>
                          <a:solidFill>
                            <a:srgbClr val="00B07C"/>
                          </a:solidFill>
                        </a:rPr>
                        <a:t>Higher tender bids to distribute such said products</a:t>
                      </a:r>
                      <a:endParaRPr lang="en-US" dirty="0">
                        <a:solidFill>
                          <a:srgbClr val="00B07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59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GB" sz="1400" dirty="0" smtClean="0"/>
              <a:t>Team</a:t>
            </a:r>
            <a:endParaRPr lang="en-GB" sz="1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821239"/>
              </p:ext>
            </p:extLst>
          </p:nvPr>
        </p:nvGraphicFramePr>
        <p:xfrm>
          <a:off x="1300480" y="865154"/>
          <a:ext cx="7284719" cy="4099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4719"/>
              </a:tblGrid>
              <a:tr h="669006">
                <a:tc>
                  <a:txBody>
                    <a:bodyPr/>
                    <a:lstStyle/>
                    <a:p>
                      <a:pPr algn="just"/>
                      <a:r>
                        <a:rPr lang="en-US" sz="950" b="1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Ashley Kee - Co-Founder &amp; CEO</a:t>
                      </a:r>
                    </a:p>
                    <a:p>
                      <a:pPr algn="just"/>
                      <a:r>
                        <a:rPr lang="en-US" sz="950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Ashley is a lawyer by training but has erstwhile spent his career in private equity. He has three years of experience in portfolio management and strategic business development.  At Bandboo, Ashley is</a:t>
                      </a:r>
                      <a:r>
                        <a:rPr lang="en-US" sz="950" baseline="0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in charge of corporate finance and </a:t>
                      </a:r>
                      <a:r>
                        <a:rPr lang="en-US" sz="950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leads the team to explore new products and venture into new markets.</a:t>
                      </a:r>
                    </a:p>
                  </a:txBody>
                  <a:tcPr/>
                </a:tc>
              </a:tr>
              <a:tr h="904240">
                <a:tc>
                  <a:txBody>
                    <a:bodyPr/>
                    <a:lstStyle/>
                    <a:p>
                      <a:r>
                        <a:rPr lang="en-US" sz="950" b="1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Ng </a:t>
                      </a:r>
                      <a:r>
                        <a:rPr lang="en-US" sz="950" b="1" dirty="0" err="1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Zhong</a:t>
                      </a:r>
                      <a:r>
                        <a:rPr lang="en-US" sz="950" b="1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Qin - Co-Founder &amp; CTO</a:t>
                      </a:r>
                    </a:p>
                    <a:p>
                      <a:pPr algn="just"/>
                      <a:r>
                        <a:rPr lang="en-US" sz="950" dirty="0" err="1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Zhong</a:t>
                      </a:r>
                      <a:r>
                        <a:rPr lang="en-US" sz="950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Qin was awarded IDA NIS scholarship to read Computer Engineering and has five years of experience developing internet-facing applications at a financial institution. He leads a team of engineers that builds and maintains the IT infrastructure. At Bandboo, </a:t>
                      </a:r>
                      <a:r>
                        <a:rPr lang="en-US" sz="950" dirty="0" err="1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Zhong</a:t>
                      </a:r>
                      <a:r>
                        <a:rPr lang="en-US" sz="950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Qin is the creator of the proprietary Community Assurance platform that runs on </a:t>
                      </a:r>
                      <a:r>
                        <a:rPr lang="en-US" sz="950" dirty="0" err="1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blockchain</a:t>
                      </a:r>
                      <a:r>
                        <a:rPr lang="en-US" sz="950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. </a:t>
                      </a:r>
                    </a:p>
                  </a:txBody>
                  <a:tcPr/>
                </a:tc>
              </a:tr>
              <a:tr h="782320">
                <a:tc>
                  <a:txBody>
                    <a:bodyPr/>
                    <a:lstStyle/>
                    <a:p>
                      <a:r>
                        <a:rPr lang="en-US" sz="950" b="1" dirty="0" err="1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lang="en-US" sz="950" b="1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950" b="1" dirty="0" err="1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Zhiqi</a:t>
                      </a:r>
                      <a:r>
                        <a:rPr lang="en-US" sz="950" b="1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- Co-Founder &amp; COO</a:t>
                      </a:r>
                    </a:p>
                    <a:p>
                      <a:pPr algn="just"/>
                      <a:r>
                        <a:rPr lang="en-US" sz="950" dirty="0" err="1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Zhiqi</a:t>
                      </a:r>
                      <a:r>
                        <a:rPr lang="en-US" sz="950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holds a degree in Economics. He taught Economics at a local institute for three years before joining as a founding member at a food technology start-up and subsequently an education technology start-up. At Bandboo, </a:t>
                      </a:r>
                      <a:r>
                        <a:rPr lang="en-US" sz="950" dirty="0" err="1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Zhiqi</a:t>
                      </a:r>
                      <a:r>
                        <a:rPr lang="en-US" sz="950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develops the forecasting framework for Community Assurance and devises marketing strategies..</a:t>
                      </a:r>
                    </a:p>
                  </a:txBody>
                  <a:tcPr/>
                </a:tc>
              </a:tr>
              <a:tr h="871407">
                <a:tc>
                  <a:txBody>
                    <a:bodyPr/>
                    <a:lstStyle/>
                    <a:p>
                      <a:pPr algn="just"/>
                      <a:r>
                        <a:rPr lang="en-US" sz="950" b="1" dirty="0" err="1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Chee</a:t>
                      </a:r>
                      <a:r>
                        <a:rPr lang="en-US" sz="950" b="1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Chun </a:t>
                      </a:r>
                      <a:r>
                        <a:rPr lang="en-US" sz="950" b="1" dirty="0" err="1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Woei</a:t>
                      </a:r>
                      <a:r>
                        <a:rPr lang="en-US" sz="950" b="1" baseline="0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mr-IN" sz="950" b="1" baseline="0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lang="en-US" sz="950" b="1" baseline="0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Chairman</a:t>
                      </a:r>
                      <a:endParaRPr lang="en-US" sz="950" b="1" dirty="0" smtClean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  <a:p>
                      <a:pPr algn="just"/>
                      <a:r>
                        <a:rPr lang="en-GB" sz="950" b="0" i="0" u="none" strike="noStrike" cap="none" baseline="0" dirty="0" smtClean="0">
                          <a:solidFill>
                            <a:srgbClr val="845AA2"/>
                          </a:solidFill>
                          <a:latin typeface="Calibri"/>
                          <a:ea typeface="+mn-ea"/>
                          <a:cs typeface="Calibri"/>
                          <a:sym typeface="Arial"/>
                        </a:rPr>
                        <a:t>Chun </a:t>
                      </a:r>
                      <a:r>
                        <a:rPr lang="en-GB" sz="950" b="0" i="0" u="none" strike="noStrike" cap="none" baseline="0" dirty="0" err="1" smtClean="0">
                          <a:solidFill>
                            <a:srgbClr val="845AA2"/>
                          </a:solidFill>
                          <a:latin typeface="Calibri"/>
                          <a:ea typeface="+mn-ea"/>
                          <a:cs typeface="Calibri"/>
                          <a:sym typeface="Arial"/>
                        </a:rPr>
                        <a:t>Woei</a:t>
                      </a:r>
                      <a:r>
                        <a:rPr lang="en-GB" sz="950" b="0" i="0" u="none" strike="noStrike" cap="none" baseline="0" dirty="0" smtClean="0">
                          <a:solidFill>
                            <a:srgbClr val="845AA2"/>
                          </a:solidFill>
                          <a:latin typeface="Calibri"/>
                          <a:ea typeface="+mn-ea"/>
                          <a:cs typeface="Calibri"/>
                          <a:sym typeface="Arial"/>
                        </a:rPr>
                        <a:t> brings to Bandboo two decades of start-up experience. While practising as an IP lawyer, he has co-founded and advised numerous start-ups. More recently, he co-founded Global IP Exchange, a platform that facilitates investment of intellectual property. At Bandboo, Chun </a:t>
                      </a:r>
                      <a:r>
                        <a:rPr lang="en-GB" sz="950" b="0" i="0" u="none" strike="noStrike" cap="none" baseline="0" dirty="0" err="1" smtClean="0">
                          <a:solidFill>
                            <a:srgbClr val="845AA2"/>
                          </a:solidFill>
                          <a:latin typeface="Calibri"/>
                          <a:ea typeface="+mn-ea"/>
                          <a:cs typeface="Calibri"/>
                          <a:sym typeface="Arial"/>
                        </a:rPr>
                        <a:t>Woei</a:t>
                      </a:r>
                      <a:r>
                        <a:rPr lang="en-GB" sz="950" b="0" i="0" u="none" strike="noStrike" cap="none" baseline="0" dirty="0" smtClean="0">
                          <a:solidFill>
                            <a:srgbClr val="845AA2"/>
                          </a:solidFill>
                          <a:latin typeface="Calibri"/>
                          <a:ea typeface="+mn-ea"/>
                          <a:cs typeface="Calibri"/>
                          <a:sym typeface="Arial"/>
                        </a:rPr>
                        <a:t> develops the business strategy and directs its execution. </a:t>
                      </a:r>
                      <a:endParaRPr lang="en-GB" sz="950" dirty="0" smtClean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871407">
                <a:tc>
                  <a:txBody>
                    <a:bodyPr/>
                    <a:lstStyle/>
                    <a:p>
                      <a:r>
                        <a:rPr lang="en-US" sz="950" b="1" dirty="0" err="1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Nizam</a:t>
                      </a:r>
                      <a:r>
                        <a:rPr lang="en-US" sz="950" b="1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Ismail </a:t>
                      </a:r>
                      <a:r>
                        <a:rPr lang="mr-IN" sz="950" b="1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lang="en-US" sz="950" b="1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Advisor</a:t>
                      </a:r>
                    </a:p>
                    <a:p>
                      <a:pPr algn="just"/>
                      <a:r>
                        <a:rPr lang="en-GB" sz="950" b="0" i="0" u="none" strike="noStrike" cap="none" baseline="0" dirty="0" err="1" smtClean="0">
                          <a:solidFill>
                            <a:srgbClr val="845AA2"/>
                          </a:solidFill>
                          <a:latin typeface="Calibri"/>
                          <a:ea typeface="+mn-ea"/>
                          <a:cs typeface="Calibri"/>
                          <a:sym typeface="Arial"/>
                        </a:rPr>
                        <a:t>Nizam</a:t>
                      </a:r>
                      <a:r>
                        <a:rPr lang="en-GB" sz="950" b="0" i="0" u="none" strike="noStrike" cap="none" baseline="0" dirty="0" smtClean="0">
                          <a:solidFill>
                            <a:srgbClr val="845AA2"/>
                          </a:solidFill>
                          <a:latin typeface="Calibri"/>
                          <a:ea typeface="+mn-ea"/>
                          <a:cs typeface="Calibri"/>
                          <a:sym typeface="Arial"/>
                        </a:rPr>
                        <a:t> is a partner of </a:t>
                      </a:r>
                      <a:r>
                        <a:rPr lang="en-GB" sz="950" b="0" i="0" u="none" strike="noStrike" cap="none" baseline="0" dirty="0" err="1" smtClean="0">
                          <a:solidFill>
                            <a:srgbClr val="845AA2"/>
                          </a:solidFill>
                          <a:latin typeface="Calibri"/>
                          <a:ea typeface="+mn-ea"/>
                          <a:cs typeface="Calibri"/>
                          <a:sym typeface="Arial"/>
                        </a:rPr>
                        <a:t>RHTLaw</a:t>
                      </a:r>
                      <a:r>
                        <a:rPr lang="en-GB" sz="950" b="0" i="0" u="none" strike="noStrike" cap="none" baseline="0" dirty="0" smtClean="0">
                          <a:solidFill>
                            <a:srgbClr val="845AA2"/>
                          </a:solidFill>
                          <a:latin typeface="Calibri"/>
                          <a:ea typeface="+mn-ea"/>
                          <a:cs typeface="Calibri"/>
                          <a:sym typeface="Arial"/>
                        </a:rPr>
                        <a:t> Taylor </a:t>
                      </a:r>
                      <a:r>
                        <a:rPr lang="en-GB" sz="950" b="0" i="0" u="none" strike="noStrike" cap="none" baseline="0" dirty="0" err="1" smtClean="0">
                          <a:solidFill>
                            <a:srgbClr val="845AA2"/>
                          </a:solidFill>
                          <a:latin typeface="Calibri"/>
                          <a:ea typeface="+mn-ea"/>
                          <a:cs typeface="Calibri"/>
                          <a:sym typeface="Arial"/>
                        </a:rPr>
                        <a:t>Wessing</a:t>
                      </a:r>
                      <a:r>
                        <a:rPr lang="en-GB" sz="950" b="0" i="0" u="none" strike="noStrike" cap="none" baseline="0" dirty="0" smtClean="0">
                          <a:solidFill>
                            <a:srgbClr val="845AA2"/>
                          </a:solidFill>
                          <a:latin typeface="Calibri"/>
                          <a:ea typeface="+mn-ea"/>
                          <a:cs typeface="Calibri"/>
                          <a:sym typeface="Arial"/>
                        </a:rPr>
                        <a:t> with 25 years of experience in financial services regulatory compliance and litigation. He also co-founded and currently spearheads RHT Compliance Solutions, a dedicated financial services compliance consultancy and solutions provider. At Bandboo, </a:t>
                      </a:r>
                      <a:r>
                        <a:rPr lang="en-GB" sz="950" b="0" i="0" u="none" strike="noStrike" cap="none" baseline="0" dirty="0" err="1" smtClean="0">
                          <a:solidFill>
                            <a:srgbClr val="845AA2"/>
                          </a:solidFill>
                          <a:latin typeface="Calibri"/>
                          <a:ea typeface="+mn-ea"/>
                          <a:cs typeface="Calibri"/>
                          <a:sym typeface="Arial"/>
                        </a:rPr>
                        <a:t>Nizam</a:t>
                      </a:r>
                      <a:r>
                        <a:rPr lang="en-GB" sz="950" b="0" i="0" u="none" strike="noStrike" cap="none" baseline="0" dirty="0" smtClean="0">
                          <a:solidFill>
                            <a:srgbClr val="845AA2"/>
                          </a:solidFill>
                          <a:latin typeface="Calibri"/>
                          <a:ea typeface="+mn-ea"/>
                          <a:cs typeface="Calibri"/>
                          <a:sym typeface="Arial"/>
                        </a:rPr>
                        <a:t> advises the team on regulatory issues in the region and helps Bandboo develop partnerships with organisations overseas. </a:t>
                      </a:r>
                      <a:endParaRPr lang="en-GB" sz="950" dirty="0" smtClean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68300" y="850900"/>
            <a:ext cx="698500" cy="3979000"/>
            <a:chOff x="368300" y="850900"/>
            <a:chExt cx="698500" cy="3979000"/>
          </a:xfrm>
        </p:grpSpPr>
        <p:pic>
          <p:nvPicPr>
            <p:cNvPr id="17" name="Picture 16" descr="IMG_2548-pp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" y="850900"/>
              <a:ext cx="693306" cy="619023"/>
            </a:xfrm>
            <a:prstGeom prst="ellipse">
              <a:avLst/>
            </a:prstGeom>
            <a:ln>
              <a:solidFill>
                <a:srgbClr val="00B07C"/>
              </a:solidFill>
            </a:ln>
          </p:spPr>
        </p:pic>
        <p:pic>
          <p:nvPicPr>
            <p:cNvPr id="18" name="Picture 17" descr="NZQ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8300" y="1549400"/>
              <a:ext cx="692227" cy="728723"/>
            </a:xfrm>
            <a:prstGeom prst="ellipse">
              <a:avLst/>
            </a:prstGeom>
            <a:ln>
              <a:solidFill>
                <a:srgbClr val="00B07C"/>
              </a:solidFill>
            </a:ln>
          </p:spPr>
        </p:pic>
        <p:pic>
          <p:nvPicPr>
            <p:cNvPr id="19" name="Picture 18" descr="Zhiqi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1" y="2400302"/>
              <a:ext cx="686204" cy="752230"/>
            </a:xfrm>
            <a:prstGeom prst="ellipse">
              <a:avLst/>
            </a:prstGeom>
            <a:ln>
              <a:solidFill>
                <a:srgbClr val="00B07C"/>
              </a:solidFill>
            </a:ln>
          </p:spPr>
        </p:pic>
        <p:pic>
          <p:nvPicPr>
            <p:cNvPr id="20" name="Picture 19" descr="CCW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1" y="3238500"/>
              <a:ext cx="689965" cy="687754"/>
            </a:xfrm>
            <a:prstGeom prst="rect">
              <a:avLst/>
            </a:prstGeom>
          </p:spPr>
        </p:pic>
        <p:pic>
          <p:nvPicPr>
            <p:cNvPr id="21" name="Picture 20" descr="Nizam Photo.jpe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3" t="7901" r="12537" b="47901"/>
            <a:stretch/>
          </p:blipFill>
          <p:spPr>
            <a:xfrm>
              <a:off x="368300" y="4076699"/>
              <a:ext cx="698500" cy="753201"/>
            </a:xfrm>
            <a:prstGeom prst="ellipse">
              <a:avLst/>
            </a:prstGeom>
            <a:ln>
              <a:solidFill>
                <a:srgbClr val="00B07C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49875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"/>
            <a:ext cx="9144000" cy="5169044"/>
            <a:chOff x="0" y="0"/>
            <a:chExt cx="12192000" cy="68920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82535"/>
              <a:ext cx="12192000" cy="460952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4236" y="766037"/>
            <a:ext cx="1787938" cy="36960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-</a:t>
            </a:r>
            <a:r>
              <a:rPr lang="en-US" dirty="0" smtClean="0">
                <a:solidFill>
                  <a:schemeClr val="bg1"/>
                </a:solidFill>
                <a:latin typeface="Poppins Medium" charset="0"/>
                <a:ea typeface="Poppins Medium" charset="0"/>
                <a:cs typeface="Poppins Medium" charset="0"/>
              </a:rPr>
              <a:t>  END  </a:t>
            </a:r>
            <a:r>
              <a:rPr lang="en-US" dirty="0" smtClean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-</a:t>
            </a:r>
            <a:endParaRPr lang="en-US" dirty="0">
              <a:solidFill>
                <a:schemeClr val="bg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39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SG" dirty="0"/>
              <a:t>A little bit about ourselves </a:t>
            </a:r>
          </a:p>
        </p:txBody>
      </p:sp>
      <p:pic>
        <p:nvPicPr>
          <p:cNvPr id="6" name="Picture 5" descr="Bandboo_extraillustrations_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95" y="3915484"/>
            <a:ext cx="1964113" cy="1080000"/>
          </a:xfrm>
          <a:prstGeom prst="rect">
            <a:avLst/>
          </a:prstGeom>
        </p:spPr>
      </p:pic>
      <p:pic>
        <p:nvPicPr>
          <p:cNvPr id="7" name="Picture 6" descr="Bandboo_extraillustrations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05" y="3911100"/>
            <a:ext cx="1964113" cy="1080000"/>
          </a:xfrm>
          <a:prstGeom prst="rect">
            <a:avLst/>
          </a:prstGeom>
        </p:spPr>
      </p:pic>
      <p:pic>
        <p:nvPicPr>
          <p:cNvPr id="8" name="Picture 7" descr="Bandboo_extraillustrations_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05" y="1882550"/>
            <a:ext cx="1964113" cy="1080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65760" y="941311"/>
            <a:ext cx="2880000" cy="1800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 smtClean="0">
                <a:solidFill>
                  <a:srgbClr val="8459A1"/>
                </a:solidFill>
                <a:latin typeface="Calibri"/>
                <a:ea typeface="Poppins Medium" charset="0"/>
                <a:cs typeface="Calibri"/>
              </a:rPr>
              <a:t>Who we are</a:t>
            </a:r>
            <a:endParaRPr lang="en-US" sz="1600" b="1" dirty="0">
              <a:solidFill>
                <a:srgbClr val="00B07C"/>
              </a:solidFill>
              <a:latin typeface="Calibri"/>
              <a:ea typeface="Verdana" charset="0"/>
              <a:cs typeface="Calibri"/>
            </a:endParaRPr>
          </a:p>
          <a:p>
            <a:pPr marL="171450" indent="-171450">
              <a:buClr>
                <a:srgbClr val="00B07C"/>
              </a:buClr>
              <a:buSzPct val="50000"/>
              <a:buFont typeface="Wingdings" charset="2"/>
              <a:buChar char=""/>
            </a:pPr>
            <a:r>
              <a:rPr lang="en-US" sz="1200" dirty="0" smtClean="0">
                <a:solidFill>
                  <a:srgbClr val="8459A1"/>
                </a:solidFill>
                <a:latin typeface="Calibri"/>
                <a:cs typeface="Calibri"/>
              </a:rPr>
              <a:t>Insurance technology platform</a:t>
            </a:r>
          </a:p>
          <a:p>
            <a:pPr marL="742950" lvl="2" indent="-285750">
              <a:spcBef>
                <a:spcPts val="1000"/>
              </a:spcBef>
              <a:buClr>
                <a:srgbClr val="00B07C"/>
              </a:buClr>
              <a:buFont typeface="Wingdings" charset="2"/>
              <a:buChar char="²"/>
            </a:pPr>
            <a:r>
              <a:rPr lang="en-US" sz="1000" dirty="0" smtClean="0">
                <a:solidFill>
                  <a:srgbClr val="8459A1"/>
                </a:solidFill>
                <a:latin typeface="Calibri"/>
                <a:cs typeface="Calibri"/>
              </a:rPr>
              <a:t>Enable the public to enjoy protection by forming digital mutual help communities</a:t>
            </a:r>
            <a:endParaRPr lang="en-US" sz="1000" dirty="0">
              <a:solidFill>
                <a:srgbClr val="8459A1"/>
              </a:solidFill>
              <a:latin typeface="Calibri"/>
              <a:cs typeface="Calibri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593020" y="941312"/>
            <a:ext cx="2880000" cy="18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5AA2"/>
              </a:buClr>
              <a:buSzPct val="100000"/>
              <a:buFont typeface="Calibri"/>
              <a:buNone/>
              <a:defRPr sz="1200" b="1" i="0" u="none" strike="noStrike" cap="none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buNone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buNone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buNone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buNone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buNone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buNone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buNone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buNone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600" dirty="0" smtClean="0">
                <a:solidFill>
                  <a:srgbClr val="8459A1"/>
                </a:solidFill>
                <a:ea typeface="Poppins Medium" charset="0"/>
              </a:rPr>
              <a:t>Our focus</a:t>
            </a:r>
            <a:endParaRPr lang="en-US" sz="1600" dirty="0">
              <a:solidFill>
                <a:srgbClr val="00B07C"/>
              </a:solidFill>
              <a:ea typeface="Verdana" charset="0"/>
            </a:endParaRPr>
          </a:p>
          <a:p>
            <a:pPr marL="285750" indent="-285750" algn="l">
              <a:buClr>
                <a:srgbClr val="00B07C"/>
              </a:buClr>
              <a:buSzPct val="50000"/>
              <a:buFont typeface="Wingdings" charset="2"/>
              <a:buChar char=""/>
            </a:pPr>
            <a:r>
              <a:rPr lang="en-US" b="0" dirty="0" smtClean="0">
                <a:solidFill>
                  <a:srgbClr val="8459A1"/>
                </a:solidFill>
              </a:rPr>
              <a:t>Underserved areas of society</a:t>
            </a:r>
          </a:p>
          <a:p>
            <a:pPr marL="285750" indent="-285750" algn="l">
              <a:buClr>
                <a:srgbClr val="00B07C"/>
              </a:buClr>
              <a:buSzPct val="50000"/>
              <a:buFont typeface="Wingdings" charset="2"/>
              <a:buChar char=""/>
            </a:pPr>
            <a:r>
              <a:rPr lang="en-US" b="0" dirty="0">
                <a:solidFill>
                  <a:srgbClr val="8459A1"/>
                </a:solidFill>
              </a:rPr>
              <a:t>Financial inclusion</a:t>
            </a:r>
          </a:p>
          <a:p>
            <a:pPr marL="285750" indent="-285750" algn="l">
              <a:buClr>
                <a:srgbClr val="00B07C"/>
              </a:buClr>
              <a:buSzPct val="50000"/>
              <a:buFont typeface="Wingdings" charset="2"/>
              <a:buChar char=""/>
            </a:pPr>
            <a:r>
              <a:rPr lang="en-US" b="0" dirty="0">
                <a:solidFill>
                  <a:srgbClr val="8459A1"/>
                </a:solidFill>
              </a:rPr>
              <a:t>Social protection </a:t>
            </a:r>
          </a:p>
          <a:p>
            <a:pPr marL="285750" indent="-285750" algn="l">
              <a:buClr>
                <a:srgbClr val="00B07C"/>
              </a:buClr>
              <a:buSzPct val="50000"/>
              <a:buFont typeface="Wingdings" charset="2"/>
              <a:buChar char=""/>
            </a:pPr>
            <a:r>
              <a:rPr lang="en-US" b="0" dirty="0">
                <a:solidFill>
                  <a:srgbClr val="8459A1"/>
                </a:solidFill>
              </a:rPr>
              <a:t>Financial literacy</a:t>
            </a:r>
          </a:p>
          <a:p>
            <a:pPr marL="285750" indent="-285750" algn="l">
              <a:buClr>
                <a:srgbClr val="00B07C"/>
              </a:buClr>
              <a:buSzPct val="50000"/>
              <a:buFont typeface="Wingdings" charset="2"/>
              <a:buChar char=""/>
            </a:pPr>
            <a:endParaRPr lang="en-US" b="0" dirty="0" smtClean="0">
              <a:solidFill>
                <a:srgbClr val="8459A1"/>
              </a:solidFill>
            </a:endParaRPr>
          </a:p>
          <a:p>
            <a:pPr marL="285750" lvl="1" indent="-285750" algn="l">
              <a:buClr>
                <a:srgbClr val="00B07C"/>
              </a:buClr>
              <a:buSzPct val="50000"/>
              <a:buFont typeface="Wingdings" charset="2"/>
              <a:buChar char=""/>
            </a:pPr>
            <a:endParaRPr lang="en-US" b="0" dirty="0" smtClean="0">
              <a:solidFill>
                <a:srgbClr val="8459A1"/>
              </a:solidFill>
            </a:endParaRPr>
          </a:p>
          <a:p>
            <a:pPr>
              <a:buClr>
                <a:srgbClr val="00B07C"/>
              </a:buClr>
              <a:buFont typeface="Courier New" charset="0"/>
              <a:buChar char="o"/>
            </a:pPr>
            <a:endParaRPr lang="en-US" sz="2000" dirty="0" smtClean="0">
              <a:solidFill>
                <a:srgbClr val="8459A1"/>
              </a:solidFill>
              <a:ea typeface="Verdana" charset="0"/>
            </a:endParaRPr>
          </a:p>
          <a:p>
            <a:endParaRPr lang="en-US" sz="2000" dirty="0">
              <a:solidFill>
                <a:srgbClr val="00B07C"/>
              </a:solidFill>
              <a:ea typeface="Verdana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5760" y="3092234"/>
            <a:ext cx="2880000" cy="18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>
                <a:solidFill>
                  <a:srgbClr val="8459A1"/>
                </a:solidFill>
                <a:latin typeface="Calibri"/>
                <a:ea typeface="Poppins Medium" charset="0"/>
                <a:cs typeface="Calibri"/>
              </a:rPr>
              <a:t>What we </a:t>
            </a:r>
            <a:r>
              <a:rPr lang="en-US" sz="1700" b="1" dirty="0" smtClean="0">
                <a:solidFill>
                  <a:srgbClr val="8459A1"/>
                </a:solidFill>
                <a:latin typeface="Calibri"/>
                <a:ea typeface="Poppins Medium" charset="0"/>
                <a:cs typeface="Calibri"/>
              </a:rPr>
              <a:t>do</a:t>
            </a:r>
            <a:endParaRPr lang="en-US" sz="1700" b="1" dirty="0" smtClean="0">
              <a:solidFill>
                <a:srgbClr val="00B07C"/>
              </a:solidFill>
              <a:latin typeface="Calibri"/>
              <a:ea typeface="Verdana" charset="0"/>
              <a:cs typeface="Calibri"/>
            </a:endParaRPr>
          </a:p>
          <a:p>
            <a:pPr>
              <a:buClr>
                <a:srgbClr val="00B07C"/>
              </a:buClr>
              <a:buSzPct val="50000"/>
              <a:buFont typeface="Wingdings" charset="2"/>
              <a:buChar char=""/>
            </a:pPr>
            <a:r>
              <a:rPr lang="en-US" sz="1200" dirty="0" smtClean="0">
                <a:solidFill>
                  <a:srgbClr val="8459A1"/>
                </a:solidFill>
                <a:latin typeface="Calibri"/>
                <a:cs typeface="Calibri"/>
              </a:rPr>
              <a:t>Complement current government policies and existing insurance products to make our social security system more robust and complete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4735260" y="3071917"/>
            <a:ext cx="2880000" cy="18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>
                <a:solidFill>
                  <a:srgbClr val="8459A1"/>
                </a:solidFill>
                <a:latin typeface="Calibri"/>
                <a:ea typeface="Poppins Medium" charset="0"/>
                <a:cs typeface="Calibri"/>
              </a:rPr>
              <a:t>Our mission</a:t>
            </a:r>
            <a:endParaRPr lang="en-US" sz="1600" b="1" dirty="0" smtClean="0">
              <a:solidFill>
                <a:srgbClr val="00B07C"/>
              </a:solidFill>
              <a:latin typeface="Calibri"/>
              <a:ea typeface="Verdana" charset="0"/>
              <a:cs typeface="Calibri"/>
            </a:endParaRPr>
          </a:p>
          <a:p>
            <a:pPr>
              <a:buClr>
                <a:srgbClr val="00B07C"/>
              </a:buClr>
              <a:buFont typeface="Courier New" charset="0"/>
              <a:buChar char="o"/>
            </a:pPr>
            <a:r>
              <a:rPr lang="en-US" sz="1200" dirty="0" smtClean="0">
                <a:solidFill>
                  <a:srgbClr val="8459A1"/>
                </a:solidFill>
                <a:latin typeface="Calibri"/>
                <a:cs typeface="Calibri"/>
              </a:rPr>
              <a:t>To </a:t>
            </a:r>
            <a:r>
              <a:rPr lang="en-US" sz="1200" dirty="0">
                <a:solidFill>
                  <a:srgbClr val="8459A1"/>
                </a:solidFill>
                <a:latin typeface="Calibri"/>
                <a:cs typeface="Calibri"/>
              </a:rPr>
              <a:t>enable fair and transparent insurance coverage for everyone at the lowest possible cost</a:t>
            </a:r>
          </a:p>
          <a:p>
            <a:pPr>
              <a:buClr>
                <a:srgbClr val="00B07C"/>
              </a:buClr>
              <a:buFont typeface="Courier New" charset="0"/>
              <a:buChar char="o"/>
            </a:pPr>
            <a:endParaRPr lang="en-US" sz="2000" dirty="0">
              <a:solidFill>
                <a:srgbClr val="8459A1"/>
              </a:solidFill>
              <a:latin typeface="Calibri"/>
              <a:ea typeface="Verdana" charset="0"/>
              <a:cs typeface="Calibri"/>
            </a:endParaRPr>
          </a:p>
          <a:p>
            <a:pPr marL="0" indent="0">
              <a:buFont typeface="Arial"/>
              <a:buNone/>
            </a:pPr>
            <a:endParaRPr lang="en-US" sz="2000" dirty="0">
              <a:solidFill>
                <a:srgbClr val="00B07C"/>
              </a:solidFill>
              <a:latin typeface="Calibri"/>
              <a:ea typeface="Verdana" charset="0"/>
              <a:cs typeface="Calibri"/>
            </a:endParaRPr>
          </a:p>
        </p:txBody>
      </p:sp>
      <p:pic>
        <p:nvPicPr>
          <p:cNvPr id="13" name="Picture 12" descr="Bandboo_extraillustrations_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215" y="1882550"/>
            <a:ext cx="196411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9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3386"/>
            <a:ext cx="8128000" cy="806465"/>
          </a:xfrm>
        </p:spPr>
        <p:txBody>
          <a:bodyPr/>
          <a:lstStyle/>
          <a:p>
            <a:pPr marL="457200" indent="-457200" algn="ctr">
              <a:lnSpc>
                <a:spcPct val="107000"/>
              </a:lnSpc>
              <a:spcAft>
                <a:spcPts val="800"/>
              </a:spcAft>
            </a:pPr>
            <a:r>
              <a:rPr lang="en-SG" sz="2400" b="1" dirty="0" smtClean="0">
                <a:solidFill>
                  <a:srgbClr val="00B07C"/>
                </a:solidFill>
                <a:ea typeface="SimSun" panose="02010600030101010101" pitchFamily="2" charset="-122"/>
              </a:rPr>
              <a:t>100% </a:t>
            </a:r>
            <a:r>
              <a:rPr lang="en-SG" sz="2400" b="1" dirty="0">
                <a:solidFill>
                  <a:srgbClr val="00B07C"/>
                </a:solidFill>
                <a:ea typeface="SimSun" panose="02010600030101010101" pitchFamily="2" charset="-122"/>
              </a:rPr>
              <a:t>unconditional </a:t>
            </a:r>
            <a:r>
              <a:rPr lang="en-SG" sz="2400" b="1" dirty="0" smtClean="0">
                <a:solidFill>
                  <a:srgbClr val="00B07C"/>
                </a:solidFill>
                <a:ea typeface="SimSun" panose="02010600030101010101" pitchFamily="2" charset="-122"/>
              </a:rPr>
              <a:t>rebate</a:t>
            </a:r>
            <a:r>
              <a:rPr lang="en-SG" dirty="0" smtClean="0">
                <a:solidFill>
                  <a:srgbClr val="845AA2"/>
                </a:solidFill>
                <a:ea typeface="SimSun" panose="02010600030101010101" pitchFamily="2" charset="-122"/>
              </a:rPr>
              <a:t/>
            </a:r>
            <a:br>
              <a:rPr lang="en-SG" dirty="0" smtClean="0">
                <a:solidFill>
                  <a:srgbClr val="845AA2"/>
                </a:solidFill>
                <a:ea typeface="SimSun" panose="02010600030101010101" pitchFamily="2" charset="-122"/>
              </a:rPr>
            </a:br>
            <a:r>
              <a:rPr lang="en-SG" dirty="0">
                <a:ea typeface="SimSun" panose="02010600030101010101" pitchFamily="2" charset="-122"/>
              </a:rPr>
              <a:t/>
            </a:r>
            <a:br>
              <a:rPr lang="en-SG" dirty="0">
                <a:ea typeface="SimSun" panose="02010600030101010101" pitchFamily="2" charset="-122"/>
              </a:rPr>
            </a:br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SG" dirty="0"/>
              <a:t>Uniqueness of </a:t>
            </a:r>
            <a:r>
              <a:rPr lang="en-SG" dirty="0" smtClean="0"/>
              <a:t>Bandboo insurance</a:t>
            </a:r>
            <a:endParaRPr lang="en-SG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88814" y="2510690"/>
            <a:ext cx="935999" cy="0"/>
          </a:xfrm>
          <a:prstGeom prst="line">
            <a:avLst/>
          </a:prstGeom>
          <a:ln>
            <a:solidFill>
              <a:srgbClr val="845AA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03755" y="3335966"/>
            <a:ext cx="935999" cy="0"/>
          </a:xfrm>
          <a:prstGeom prst="line">
            <a:avLst/>
          </a:prstGeom>
          <a:ln>
            <a:solidFill>
              <a:srgbClr val="845AA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03757" y="4276763"/>
            <a:ext cx="935999" cy="0"/>
          </a:xfrm>
          <a:prstGeom prst="line">
            <a:avLst/>
          </a:prstGeom>
          <a:ln>
            <a:solidFill>
              <a:srgbClr val="845AA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n 8"/>
          <p:cNvSpPr>
            <a:spLocks noChangeAspect="1"/>
          </p:cNvSpPr>
          <p:nvPr/>
        </p:nvSpPr>
        <p:spPr>
          <a:xfrm>
            <a:off x="2694391" y="2159538"/>
            <a:ext cx="275223" cy="504000"/>
          </a:xfrm>
          <a:prstGeom prst="can">
            <a:avLst/>
          </a:prstGeom>
          <a:solidFill>
            <a:srgbClr val="845A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Calibri"/>
              <a:cs typeface="Calibri"/>
            </a:endParaRPr>
          </a:p>
        </p:txBody>
      </p:sp>
      <p:sp>
        <p:nvSpPr>
          <p:cNvPr id="10" name="Can 9"/>
          <p:cNvSpPr>
            <a:spLocks noChangeAspect="1"/>
          </p:cNvSpPr>
          <p:nvPr/>
        </p:nvSpPr>
        <p:spPr>
          <a:xfrm>
            <a:off x="2694390" y="3044640"/>
            <a:ext cx="275223" cy="504000"/>
          </a:xfrm>
          <a:prstGeom prst="can">
            <a:avLst/>
          </a:prstGeom>
          <a:solidFill>
            <a:srgbClr val="845A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Calibri"/>
              <a:cs typeface="Calibri"/>
            </a:endParaRPr>
          </a:p>
        </p:txBody>
      </p:sp>
      <p:sp>
        <p:nvSpPr>
          <p:cNvPr id="11" name="Can 10"/>
          <p:cNvSpPr>
            <a:spLocks noChangeAspect="1"/>
          </p:cNvSpPr>
          <p:nvPr/>
        </p:nvSpPr>
        <p:spPr>
          <a:xfrm>
            <a:off x="2694390" y="3947764"/>
            <a:ext cx="275223" cy="504000"/>
          </a:xfrm>
          <a:prstGeom prst="can">
            <a:avLst/>
          </a:prstGeom>
          <a:solidFill>
            <a:srgbClr val="845A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Calibri"/>
              <a:cs typeface="Calibri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50347" y="1677997"/>
            <a:ext cx="611418" cy="481547"/>
          </a:xfrm>
          <a:custGeom>
            <a:avLst/>
            <a:gdLst>
              <a:gd name="connsiteX0" fmla="*/ 0 w 1069473"/>
              <a:gd name="connsiteY0" fmla="*/ 735264 h 735264"/>
              <a:gd name="connsiteX1" fmla="*/ 66842 w 1069473"/>
              <a:gd name="connsiteY1" fmla="*/ 441158 h 735264"/>
              <a:gd name="connsiteX2" fmla="*/ 360947 w 1069473"/>
              <a:gd name="connsiteY2" fmla="*/ 187158 h 735264"/>
              <a:gd name="connsiteX3" fmla="*/ 735263 w 1069473"/>
              <a:gd name="connsiteY3" fmla="*/ 40106 h 735264"/>
              <a:gd name="connsiteX4" fmla="*/ 1069473 w 1069473"/>
              <a:gd name="connsiteY4" fmla="*/ 0 h 73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3" h="735264">
                <a:moveTo>
                  <a:pt x="0" y="735264"/>
                </a:moveTo>
                <a:cubicBezTo>
                  <a:pt x="3342" y="633886"/>
                  <a:pt x="6684" y="532509"/>
                  <a:pt x="66842" y="441158"/>
                </a:cubicBezTo>
                <a:cubicBezTo>
                  <a:pt x="127000" y="349807"/>
                  <a:pt x="249544" y="254000"/>
                  <a:pt x="360947" y="187158"/>
                </a:cubicBezTo>
                <a:cubicBezTo>
                  <a:pt x="472351" y="120316"/>
                  <a:pt x="617175" y="71299"/>
                  <a:pt x="735263" y="40106"/>
                </a:cubicBezTo>
                <a:cubicBezTo>
                  <a:pt x="853351" y="8913"/>
                  <a:pt x="961412" y="4456"/>
                  <a:pt x="1069473" y="0"/>
                </a:cubicBezTo>
              </a:path>
            </a:pathLst>
          </a:custGeom>
          <a:ln w="12700" cmpd="sng">
            <a:solidFill>
              <a:srgbClr val="845AA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2233" y="2021052"/>
            <a:ext cx="1752465" cy="2790008"/>
          </a:xfrm>
          <a:prstGeom prst="rect">
            <a:avLst/>
          </a:prstGeom>
          <a:noFill/>
          <a:ln>
            <a:solidFill>
              <a:srgbClr val="845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2234" y="2689127"/>
            <a:ext cx="1763058" cy="25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845AA2"/>
                </a:solidFill>
                <a:latin typeface="Calibri"/>
                <a:cs typeface="Calibri"/>
              </a:rPr>
              <a:t>Individual Bandboo Account</a:t>
            </a:r>
            <a:endParaRPr lang="en-US" sz="1000" dirty="0">
              <a:solidFill>
                <a:srgbClr val="845AA2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4303" y="3589167"/>
            <a:ext cx="1721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845AA2"/>
                </a:solidFill>
                <a:latin typeface="Calibri"/>
                <a:cs typeface="Calibri"/>
              </a:rPr>
              <a:t>Individual Bandboo Account</a:t>
            </a:r>
            <a:endParaRPr lang="en-US" sz="1000" dirty="0">
              <a:solidFill>
                <a:srgbClr val="845AA2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2231" y="4495637"/>
            <a:ext cx="1798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845AA2"/>
                </a:solidFill>
                <a:latin typeface="Calibri"/>
                <a:cs typeface="Calibri"/>
              </a:rPr>
              <a:t>Individual Bandboo Account</a:t>
            </a:r>
            <a:endParaRPr lang="en-US" sz="1000" dirty="0">
              <a:solidFill>
                <a:srgbClr val="845AA2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409" y="2196654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845AA2"/>
                </a:solidFill>
                <a:latin typeface="Calibri"/>
                <a:cs typeface="Calibri"/>
              </a:rPr>
              <a:t>Pay premium</a:t>
            </a:r>
            <a:endParaRPr lang="en-US" sz="1000" dirty="0">
              <a:solidFill>
                <a:srgbClr val="845AA2"/>
              </a:solidFill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1907" y="3012360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845AA2"/>
                </a:solidFill>
                <a:latin typeface="Calibri"/>
                <a:cs typeface="Calibri"/>
              </a:rPr>
              <a:t>Pay premium</a:t>
            </a:r>
            <a:endParaRPr lang="en-US" sz="1000" dirty="0">
              <a:solidFill>
                <a:srgbClr val="845AA2"/>
              </a:solidFill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1909" y="3953155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845AA2"/>
                </a:solidFill>
                <a:latin typeface="Calibri"/>
                <a:cs typeface="Calibri"/>
              </a:rPr>
              <a:t>Pay premium</a:t>
            </a:r>
            <a:endParaRPr lang="en-US" sz="1000" dirty="0">
              <a:solidFill>
                <a:srgbClr val="845AA2"/>
              </a:solidFill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31251" y="1437628"/>
            <a:ext cx="2380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845AA2"/>
                </a:solidFill>
                <a:latin typeface="Calibri"/>
                <a:cs typeface="Calibri"/>
              </a:rPr>
              <a:t>Premium taken from individual Bandboo Accounts to contribute to a payout only </a:t>
            </a:r>
            <a:r>
              <a:rPr lang="en-US" sz="1000" dirty="0">
                <a:solidFill>
                  <a:srgbClr val="845AA2"/>
                </a:solidFill>
                <a:latin typeface="Calibri"/>
                <a:cs typeface="Calibri"/>
              </a:rPr>
              <a:t>when there is a claim</a:t>
            </a:r>
          </a:p>
        </p:txBody>
      </p:sp>
      <p:sp>
        <p:nvSpPr>
          <p:cNvPr id="21" name="Can 20"/>
          <p:cNvSpPr>
            <a:spLocks noChangeAspect="1"/>
          </p:cNvSpPr>
          <p:nvPr/>
        </p:nvSpPr>
        <p:spPr>
          <a:xfrm>
            <a:off x="5426280" y="2159536"/>
            <a:ext cx="275223" cy="504000"/>
          </a:xfrm>
          <a:prstGeom prst="can">
            <a:avLst/>
          </a:prstGeom>
          <a:solidFill>
            <a:srgbClr val="00B0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Calibri"/>
              <a:cs typeface="Calibri"/>
            </a:endParaRPr>
          </a:p>
        </p:txBody>
      </p:sp>
      <p:sp>
        <p:nvSpPr>
          <p:cNvPr id="22" name="Can 21"/>
          <p:cNvSpPr>
            <a:spLocks noChangeAspect="1"/>
          </p:cNvSpPr>
          <p:nvPr/>
        </p:nvSpPr>
        <p:spPr>
          <a:xfrm>
            <a:off x="5426278" y="2394470"/>
            <a:ext cx="266311" cy="355928"/>
          </a:xfrm>
          <a:prstGeom prst="can">
            <a:avLst/>
          </a:prstGeom>
          <a:solidFill>
            <a:srgbClr val="845A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Calibri"/>
              <a:cs typeface="Calibri"/>
            </a:endParaRPr>
          </a:p>
        </p:txBody>
      </p:sp>
      <p:sp>
        <p:nvSpPr>
          <p:cNvPr id="23" name="Can 22"/>
          <p:cNvSpPr>
            <a:spLocks noChangeAspect="1"/>
          </p:cNvSpPr>
          <p:nvPr/>
        </p:nvSpPr>
        <p:spPr>
          <a:xfrm>
            <a:off x="5426280" y="3044642"/>
            <a:ext cx="275223" cy="504000"/>
          </a:xfrm>
          <a:prstGeom prst="can">
            <a:avLst/>
          </a:prstGeom>
          <a:solidFill>
            <a:srgbClr val="00B0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Calibri"/>
              <a:cs typeface="Calibri"/>
            </a:endParaRPr>
          </a:p>
        </p:txBody>
      </p:sp>
      <p:sp>
        <p:nvSpPr>
          <p:cNvPr id="24" name="Can 23"/>
          <p:cNvSpPr>
            <a:spLocks noChangeAspect="1"/>
          </p:cNvSpPr>
          <p:nvPr/>
        </p:nvSpPr>
        <p:spPr>
          <a:xfrm>
            <a:off x="5426278" y="3189929"/>
            <a:ext cx="266311" cy="355928"/>
          </a:xfrm>
          <a:prstGeom prst="can">
            <a:avLst/>
          </a:prstGeom>
          <a:solidFill>
            <a:srgbClr val="845A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Calibri"/>
              <a:cs typeface="Calibri"/>
            </a:endParaRPr>
          </a:p>
        </p:txBody>
      </p:sp>
      <p:sp>
        <p:nvSpPr>
          <p:cNvPr id="25" name="Can 24"/>
          <p:cNvSpPr>
            <a:spLocks noChangeAspect="1"/>
          </p:cNvSpPr>
          <p:nvPr/>
        </p:nvSpPr>
        <p:spPr>
          <a:xfrm>
            <a:off x="5426280" y="3950884"/>
            <a:ext cx="275223" cy="504000"/>
          </a:xfrm>
          <a:prstGeom prst="can">
            <a:avLst/>
          </a:prstGeom>
          <a:solidFill>
            <a:srgbClr val="00B0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Calibri"/>
              <a:cs typeface="Calibri"/>
            </a:endParaRPr>
          </a:p>
        </p:txBody>
      </p:sp>
      <p:sp>
        <p:nvSpPr>
          <p:cNvPr id="26" name="Can 25"/>
          <p:cNvSpPr>
            <a:spLocks noChangeAspect="1"/>
          </p:cNvSpPr>
          <p:nvPr/>
        </p:nvSpPr>
        <p:spPr>
          <a:xfrm>
            <a:off x="5426278" y="4111113"/>
            <a:ext cx="266311" cy="355928"/>
          </a:xfrm>
          <a:prstGeom prst="can">
            <a:avLst/>
          </a:prstGeom>
          <a:solidFill>
            <a:srgbClr val="845A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6588" y="1427926"/>
            <a:ext cx="2749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000" dirty="0" smtClean="0">
                <a:solidFill>
                  <a:srgbClr val="845AA2"/>
                </a:solidFill>
                <a:latin typeface="Calibri"/>
                <a:cs typeface="Calibri"/>
              </a:rPr>
              <a:t>Premium </a:t>
            </a:r>
            <a:r>
              <a:rPr lang="en-US" sz="1000" dirty="0" smtClean="0">
                <a:solidFill>
                  <a:srgbClr val="845AA2"/>
                </a:solidFill>
                <a:latin typeface="Calibri"/>
                <a:cs typeface="Calibri"/>
              </a:rPr>
              <a:t>left in each member’s individual Bandboo Account at the end of membership term  </a:t>
            </a:r>
            <a:endParaRPr lang="en-US" sz="1000" dirty="0">
              <a:solidFill>
                <a:srgbClr val="845AA2"/>
              </a:solidFill>
              <a:latin typeface="Calibri"/>
              <a:cs typeface="Calibri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870626" y="1942353"/>
            <a:ext cx="733374" cy="628100"/>
          </a:xfrm>
          <a:custGeom>
            <a:avLst/>
            <a:gdLst>
              <a:gd name="connsiteX0" fmla="*/ 924859 w 924859"/>
              <a:gd name="connsiteY0" fmla="*/ 0 h 455590"/>
              <a:gd name="connsiteX1" fmla="*/ 662586 w 924859"/>
              <a:gd name="connsiteY1" fmla="*/ 303727 h 455590"/>
              <a:gd name="connsiteX2" fmla="*/ 0 w 924859"/>
              <a:gd name="connsiteY2" fmla="*/ 455590 h 45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859" h="455590">
                <a:moveTo>
                  <a:pt x="924859" y="0"/>
                </a:moveTo>
                <a:cubicBezTo>
                  <a:pt x="870794" y="113897"/>
                  <a:pt x="816729" y="227795"/>
                  <a:pt x="662586" y="303727"/>
                </a:cubicBezTo>
                <a:cubicBezTo>
                  <a:pt x="508443" y="379659"/>
                  <a:pt x="254221" y="417624"/>
                  <a:pt x="0" y="455590"/>
                </a:cubicBezTo>
              </a:path>
            </a:pathLst>
          </a:custGeom>
          <a:ln w="12700" cmpd="sng">
            <a:solidFill>
              <a:srgbClr val="845AA2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>
              <a:latin typeface="Calibri"/>
              <a:cs typeface="Calibri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837618" y="1957294"/>
            <a:ext cx="781324" cy="1359430"/>
          </a:xfrm>
          <a:custGeom>
            <a:avLst/>
            <a:gdLst>
              <a:gd name="connsiteX0" fmla="*/ 1256152 w 1256152"/>
              <a:gd name="connsiteY0" fmla="*/ 0 h 1711912"/>
              <a:gd name="connsiteX1" fmla="*/ 938663 w 1256152"/>
              <a:gd name="connsiteY1" fmla="*/ 1421991 h 1711912"/>
              <a:gd name="connsiteX2" fmla="*/ 0 w 1256152"/>
              <a:gd name="connsiteY2" fmla="*/ 1711912 h 171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6152" h="1711912">
                <a:moveTo>
                  <a:pt x="1256152" y="0"/>
                </a:moveTo>
                <a:cubicBezTo>
                  <a:pt x="1202087" y="568336"/>
                  <a:pt x="1148022" y="1136672"/>
                  <a:pt x="938663" y="1421991"/>
                </a:cubicBezTo>
                <a:cubicBezTo>
                  <a:pt x="729304" y="1707310"/>
                  <a:pt x="364652" y="1709611"/>
                  <a:pt x="0" y="1711912"/>
                </a:cubicBezTo>
              </a:path>
            </a:pathLst>
          </a:custGeom>
          <a:ln w="12700" cmpd="sng">
            <a:solidFill>
              <a:srgbClr val="845AA2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>
              <a:latin typeface="Calibri"/>
              <a:cs typeface="Calibri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840743" y="1882588"/>
            <a:ext cx="793139" cy="2364021"/>
          </a:xfrm>
          <a:custGeom>
            <a:avLst/>
            <a:gdLst>
              <a:gd name="connsiteX0" fmla="*/ 1435602 w 1435602"/>
              <a:gd name="connsiteY0" fmla="*/ 0 h 3078679"/>
              <a:gd name="connsiteX1" fmla="*/ 1090505 w 1435602"/>
              <a:gd name="connsiteY1" fmla="*/ 2567867 h 3078679"/>
              <a:gd name="connsiteX2" fmla="*/ 13804 w 1435602"/>
              <a:gd name="connsiteY2" fmla="*/ 3064873 h 3078679"/>
              <a:gd name="connsiteX3" fmla="*/ 13804 w 1435602"/>
              <a:gd name="connsiteY3" fmla="*/ 3064873 h 3078679"/>
              <a:gd name="connsiteX4" fmla="*/ 0 w 1435602"/>
              <a:gd name="connsiteY4" fmla="*/ 3078679 h 307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602" h="3078679">
                <a:moveTo>
                  <a:pt x="1435602" y="0"/>
                </a:moveTo>
                <a:cubicBezTo>
                  <a:pt x="1381536" y="1028527"/>
                  <a:pt x="1327471" y="2057055"/>
                  <a:pt x="1090505" y="2567867"/>
                </a:cubicBezTo>
                <a:cubicBezTo>
                  <a:pt x="853539" y="3078679"/>
                  <a:pt x="13804" y="3064873"/>
                  <a:pt x="13804" y="3064873"/>
                </a:cubicBezTo>
                <a:lnTo>
                  <a:pt x="13804" y="3064873"/>
                </a:lnTo>
                <a:lnTo>
                  <a:pt x="0" y="3078679"/>
                </a:lnTo>
              </a:path>
            </a:pathLst>
          </a:custGeom>
          <a:ln w="12700" cmpd="sng">
            <a:solidFill>
              <a:srgbClr val="845AA2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>
              <a:latin typeface="Calibri"/>
              <a:cs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700879" y="2566155"/>
            <a:ext cx="1440000" cy="1"/>
          </a:xfrm>
          <a:prstGeom prst="line">
            <a:avLst/>
          </a:prstGeom>
          <a:ln>
            <a:solidFill>
              <a:srgbClr val="845AA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92213" y="2291670"/>
            <a:ext cx="17001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845AA2"/>
                </a:solidFill>
                <a:latin typeface="Calibri"/>
                <a:cs typeface="Calibri"/>
              </a:rPr>
              <a:t>Unused premium refunded</a:t>
            </a:r>
            <a:endParaRPr lang="en-US" sz="1000" dirty="0">
              <a:solidFill>
                <a:srgbClr val="845AA2"/>
              </a:solidFill>
              <a:latin typeface="Calibri"/>
              <a:cs typeface="Calibri"/>
            </a:endParaRPr>
          </a:p>
        </p:txBody>
      </p:sp>
      <p:sp>
        <p:nvSpPr>
          <p:cNvPr id="33" name="Can 32"/>
          <p:cNvSpPr>
            <a:spLocks noChangeAspect="1"/>
          </p:cNvSpPr>
          <p:nvPr/>
        </p:nvSpPr>
        <p:spPr>
          <a:xfrm>
            <a:off x="8206100" y="2365947"/>
            <a:ext cx="266311" cy="355928"/>
          </a:xfrm>
          <a:prstGeom prst="can">
            <a:avLst/>
          </a:prstGeom>
          <a:solidFill>
            <a:srgbClr val="845A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Calibri"/>
              <a:cs typeface="Calibri"/>
            </a:endParaRPr>
          </a:p>
        </p:txBody>
      </p:sp>
      <p:pic>
        <p:nvPicPr>
          <p:cNvPr id="34" name="Picture 33" descr="001-user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3" y="2387629"/>
            <a:ext cx="252000" cy="252000"/>
          </a:xfrm>
          <a:prstGeom prst="rect">
            <a:avLst/>
          </a:prstGeom>
        </p:spPr>
      </p:pic>
      <p:pic>
        <p:nvPicPr>
          <p:cNvPr id="35" name="Picture 34" descr="002-us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3" y="3214036"/>
            <a:ext cx="252000" cy="252000"/>
          </a:xfrm>
          <a:prstGeom prst="rect">
            <a:avLst/>
          </a:prstGeom>
        </p:spPr>
      </p:pic>
      <p:pic>
        <p:nvPicPr>
          <p:cNvPr id="36" name="Picture 35" descr="001-user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3" y="4172796"/>
            <a:ext cx="252000" cy="252000"/>
          </a:xfrm>
          <a:prstGeom prst="rect">
            <a:avLst/>
          </a:prstGeom>
        </p:spPr>
      </p:pic>
      <p:sp>
        <p:nvSpPr>
          <p:cNvPr id="37" name="Can 36"/>
          <p:cNvSpPr>
            <a:spLocks noChangeAspect="1"/>
          </p:cNvSpPr>
          <p:nvPr/>
        </p:nvSpPr>
        <p:spPr>
          <a:xfrm>
            <a:off x="8201788" y="3191283"/>
            <a:ext cx="266311" cy="355928"/>
          </a:xfrm>
          <a:prstGeom prst="can">
            <a:avLst/>
          </a:prstGeom>
          <a:solidFill>
            <a:srgbClr val="845A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Calibri"/>
              <a:cs typeface="Calibri"/>
            </a:endParaRPr>
          </a:p>
        </p:txBody>
      </p:sp>
      <p:pic>
        <p:nvPicPr>
          <p:cNvPr id="38" name="Picture 37" descr="001-user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779" y="2176626"/>
            <a:ext cx="252000" cy="252000"/>
          </a:xfrm>
          <a:prstGeom prst="rect">
            <a:avLst/>
          </a:prstGeom>
        </p:spPr>
      </p:pic>
      <p:pic>
        <p:nvPicPr>
          <p:cNvPr id="39" name="Picture 38" descr="002-us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3" y="2985877"/>
            <a:ext cx="252000" cy="252000"/>
          </a:xfrm>
          <a:prstGeom prst="rect">
            <a:avLst/>
          </a:prstGeom>
        </p:spPr>
      </p:pic>
      <p:sp>
        <p:nvSpPr>
          <p:cNvPr id="40" name="Can 39"/>
          <p:cNvSpPr>
            <a:spLocks noChangeAspect="1"/>
          </p:cNvSpPr>
          <p:nvPr/>
        </p:nvSpPr>
        <p:spPr>
          <a:xfrm>
            <a:off x="8201787" y="4067785"/>
            <a:ext cx="266311" cy="355928"/>
          </a:xfrm>
          <a:prstGeom prst="can">
            <a:avLst/>
          </a:prstGeom>
          <a:solidFill>
            <a:srgbClr val="845A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Calibri"/>
              <a:cs typeface="Calibri"/>
            </a:endParaRPr>
          </a:p>
        </p:txBody>
      </p:sp>
      <p:pic>
        <p:nvPicPr>
          <p:cNvPr id="41" name="Picture 40" descr="001-user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67" y="3890833"/>
            <a:ext cx="252000" cy="252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785921" y="2270568"/>
            <a:ext cx="1411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845AA2"/>
                </a:solidFill>
                <a:latin typeface="Calibri"/>
                <a:cs typeface="Calibri"/>
              </a:rPr>
              <a:t>Membership term ends</a:t>
            </a:r>
            <a:endParaRPr lang="en-US" sz="1000" dirty="0">
              <a:solidFill>
                <a:srgbClr val="845AA2"/>
              </a:solidFill>
              <a:latin typeface="Calibri"/>
              <a:cs typeface="Calibri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771217" y="3334535"/>
            <a:ext cx="1476000" cy="1"/>
          </a:xfrm>
          <a:prstGeom prst="line">
            <a:avLst/>
          </a:prstGeom>
          <a:ln>
            <a:solidFill>
              <a:srgbClr val="845AA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716002" y="3042091"/>
            <a:ext cx="1411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845AA2"/>
                </a:solidFill>
                <a:latin typeface="Calibri"/>
                <a:cs typeface="Calibri"/>
              </a:rPr>
              <a:t>Membership term ends</a:t>
            </a:r>
            <a:endParaRPr lang="en-US" sz="1000" dirty="0">
              <a:solidFill>
                <a:srgbClr val="845AA2"/>
              </a:solidFill>
              <a:latin typeface="Calibri"/>
              <a:cs typeface="Calibri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3788210" y="4249152"/>
            <a:ext cx="1476000" cy="458"/>
          </a:xfrm>
          <a:prstGeom prst="line">
            <a:avLst/>
          </a:prstGeom>
          <a:ln>
            <a:solidFill>
              <a:srgbClr val="845AA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719191" y="3959843"/>
            <a:ext cx="1411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845AA2"/>
                </a:solidFill>
                <a:latin typeface="Calibri"/>
                <a:cs typeface="Calibri"/>
              </a:rPr>
              <a:t>Membership term ends</a:t>
            </a:r>
            <a:endParaRPr lang="en-US" sz="1000" dirty="0">
              <a:solidFill>
                <a:srgbClr val="845AA2"/>
              </a:solidFill>
              <a:latin typeface="Calibri"/>
              <a:cs typeface="Calibri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6687319" y="3316321"/>
            <a:ext cx="1440000" cy="1"/>
          </a:xfrm>
          <a:prstGeom prst="line">
            <a:avLst/>
          </a:prstGeom>
          <a:ln>
            <a:solidFill>
              <a:srgbClr val="845AA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551336" y="3042236"/>
            <a:ext cx="172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845AA2"/>
                </a:solidFill>
                <a:latin typeface="Calibri"/>
                <a:cs typeface="Calibri"/>
              </a:rPr>
              <a:t>Unused premium refunded</a:t>
            </a:r>
            <a:endParaRPr lang="en-US" sz="1000" dirty="0">
              <a:solidFill>
                <a:srgbClr val="845AA2"/>
              </a:solidFill>
              <a:latin typeface="Calibri"/>
              <a:cs typeface="Calibri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687319" y="4219716"/>
            <a:ext cx="1440000" cy="1"/>
          </a:xfrm>
          <a:prstGeom prst="line">
            <a:avLst/>
          </a:prstGeom>
          <a:ln>
            <a:solidFill>
              <a:srgbClr val="845AA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80083" y="3953156"/>
            <a:ext cx="172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845AA2"/>
                </a:solidFill>
                <a:latin typeface="Calibri"/>
                <a:cs typeface="Calibri"/>
              </a:rPr>
              <a:t>Unused premium refunded</a:t>
            </a:r>
            <a:endParaRPr lang="en-US" sz="1000" dirty="0">
              <a:solidFill>
                <a:srgbClr val="845AA2"/>
              </a:solidFill>
              <a:latin typeface="Calibri"/>
              <a:cs typeface="Calibri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3773268" y="2569021"/>
            <a:ext cx="1476000" cy="458"/>
          </a:xfrm>
          <a:prstGeom prst="line">
            <a:avLst/>
          </a:prstGeom>
          <a:ln>
            <a:solidFill>
              <a:srgbClr val="845AA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492088" y="1654213"/>
            <a:ext cx="441724" cy="505325"/>
          </a:xfrm>
          <a:custGeom>
            <a:avLst/>
            <a:gdLst>
              <a:gd name="connsiteX0" fmla="*/ 552155 w 552155"/>
              <a:gd name="connsiteY0" fmla="*/ 0 h 924985"/>
              <a:gd name="connsiteX1" fmla="*/ 345097 w 552155"/>
              <a:gd name="connsiteY1" fmla="*/ 179475 h 924985"/>
              <a:gd name="connsiteX2" fmla="*/ 110431 w 552155"/>
              <a:gd name="connsiteY2" fmla="*/ 524618 h 924985"/>
              <a:gd name="connsiteX3" fmla="*/ 0 w 552155"/>
              <a:gd name="connsiteY3" fmla="*/ 924985 h 92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155" h="924985">
                <a:moveTo>
                  <a:pt x="552155" y="0"/>
                </a:moveTo>
                <a:cubicBezTo>
                  <a:pt x="485436" y="46019"/>
                  <a:pt x="418718" y="92039"/>
                  <a:pt x="345097" y="179475"/>
                </a:cubicBezTo>
                <a:cubicBezTo>
                  <a:pt x="271476" y="266911"/>
                  <a:pt x="167947" y="400366"/>
                  <a:pt x="110431" y="524618"/>
                </a:cubicBezTo>
                <a:cubicBezTo>
                  <a:pt x="52915" y="648870"/>
                  <a:pt x="26457" y="786927"/>
                  <a:pt x="0" y="924985"/>
                </a:cubicBezTo>
              </a:path>
            </a:pathLst>
          </a:custGeom>
          <a:ln w="12700" cmpd="sng">
            <a:solidFill>
              <a:srgbClr val="8459A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>
              <a:latin typeface="Calibri"/>
              <a:cs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13762" y="2006110"/>
            <a:ext cx="491285" cy="2804949"/>
          </a:xfrm>
          <a:prstGeom prst="rect">
            <a:avLst/>
          </a:prstGeom>
          <a:noFill/>
          <a:ln>
            <a:solidFill>
              <a:srgbClr val="8459A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Calibri"/>
              <a:cs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93281" y="1437628"/>
            <a:ext cx="1855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8459A1"/>
                </a:solidFill>
                <a:latin typeface="Calibri"/>
                <a:cs typeface="Calibri"/>
              </a:rPr>
              <a:t>Members pay a membership fee to join the Bandboo platform</a:t>
            </a:r>
            <a:endParaRPr lang="en-US" sz="1000" dirty="0">
              <a:solidFill>
                <a:srgbClr val="8459A1"/>
              </a:solidFill>
              <a:latin typeface="Calibri"/>
              <a:cs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90102" y="4807633"/>
            <a:ext cx="19469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845AA2"/>
                </a:solidFill>
                <a:latin typeface="Calibri"/>
                <a:cs typeface="Calibri"/>
              </a:rPr>
              <a:t>Funds pooled together</a:t>
            </a:r>
            <a:endParaRPr lang="en-US" sz="1000" b="1" dirty="0">
              <a:solidFill>
                <a:srgbClr val="845AA2"/>
              </a:solidFill>
              <a:latin typeface="Calibri"/>
              <a:cs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4777749"/>
            <a:ext cx="11825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8459A1"/>
                </a:solidFill>
                <a:latin typeface="Calibri"/>
                <a:cs typeface="Calibri"/>
              </a:rPr>
              <a:t>Form communities</a:t>
            </a:r>
            <a:endParaRPr lang="en-US" sz="1000" b="1" dirty="0">
              <a:solidFill>
                <a:srgbClr val="8459A1"/>
              </a:solidFill>
              <a:latin typeface="Calibri"/>
              <a:cs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93647" y="4627089"/>
            <a:ext cx="1882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845AA2"/>
                </a:solidFill>
                <a:latin typeface="Calibri"/>
                <a:cs typeface="Calibri"/>
              </a:rPr>
              <a:t>Members receive </a:t>
            </a:r>
          </a:p>
          <a:p>
            <a:pPr algn="ctr"/>
            <a:r>
              <a:rPr lang="en-US" sz="1000" b="1" dirty="0" smtClean="0">
                <a:solidFill>
                  <a:srgbClr val="845AA2"/>
                </a:solidFill>
                <a:latin typeface="Calibri"/>
                <a:cs typeface="Calibri"/>
              </a:rPr>
              <a:t>100% of unused premium</a:t>
            </a:r>
            <a:endParaRPr lang="en-US" sz="1000" b="1" dirty="0">
              <a:solidFill>
                <a:srgbClr val="845AA2"/>
              </a:solidFill>
              <a:latin typeface="Calibri"/>
              <a:cs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75610" y="1030943"/>
            <a:ext cx="3986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dirty="0">
                <a:solidFill>
                  <a:srgbClr val="845AA2"/>
                </a:solidFill>
                <a:latin typeface="Calibri"/>
                <a:ea typeface="SimSun" panose="02010600030101010101" pitchFamily="2" charset="-122"/>
                <a:cs typeface="Calibri"/>
              </a:rPr>
              <a:t>of premiums not utilised to meet any verified claims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66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SG" dirty="0" smtClean="0"/>
              <a:t>Blockchain Ledger</a:t>
            </a:r>
            <a:endParaRPr lang="en-SG" dirty="0"/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261018" y="1035423"/>
            <a:ext cx="8151462" cy="47527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dirty="0" smtClean="0">
                <a:solidFill>
                  <a:srgbClr val="8459A1"/>
                </a:solidFill>
                <a:latin typeface="Calibri"/>
                <a:ea typeface="Poppins Medium" charset="0"/>
                <a:cs typeface="Calibri"/>
              </a:rPr>
              <a:t>Powers a </a:t>
            </a:r>
            <a:r>
              <a:rPr lang="en-US" sz="1600" b="1" dirty="0" smtClean="0">
                <a:solidFill>
                  <a:srgbClr val="00B07C"/>
                </a:solidFill>
                <a:latin typeface="Calibri"/>
                <a:ea typeface="Poppins Medium" charset="0"/>
                <a:cs typeface="Calibri"/>
              </a:rPr>
              <a:t>transparent</a:t>
            </a:r>
            <a:r>
              <a:rPr lang="en-US" sz="1600" dirty="0" smtClean="0">
                <a:solidFill>
                  <a:srgbClr val="8459A1"/>
                </a:solidFill>
                <a:latin typeface="Calibri"/>
                <a:ea typeface="Poppins Medium" charset="0"/>
                <a:cs typeface="Calibri"/>
              </a:rPr>
              <a:t> and </a:t>
            </a:r>
            <a:r>
              <a:rPr lang="en-US" sz="1600" b="1" dirty="0" smtClean="0">
                <a:solidFill>
                  <a:srgbClr val="00B07C"/>
                </a:solidFill>
                <a:latin typeface="Calibri"/>
                <a:ea typeface="Poppins Medium" charset="0"/>
                <a:cs typeface="Calibri"/>
              </a:rPr>
              <a:t>immutable</a:t>
            </a:r>
            <a:r>
              <a:rPr lang="en-US" sz="1600" dirty="0" smtClean="0">
                <a:solidFill>
                  <a:srgbClr val="8459A1"/>
                </a:solidFill>
                <a:latin typeface="Calibri"/>
                <a:ea typeface="Poppins Medium" charset="0"/>
                <a:cs typeface="Calibri"/>
              </a:rPr>
              <a:t> ledger</a:t>
            </a:r>
            <a:endParaRPr lang="en-US" sz="1600" dirty="0" smtClean="0">
              <a:solidFill>
                <a:srgbClr val="00B07C"/>
              </a:solidFill>
              <a:latin typeface="Calibri"/>
              <a:ea typeface="Verdana" charset="0"/>
              <a:cs typeface="Calibri"/>
            </a:endParaRPr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355599" y="665089"/>
            <a:ext cx="7330441" cy="564271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rgbClr val="8459A1"/>
                </a:solidFill>
                <a:ea typeface="Poppins Medium" charset="0"/>
              </a:rPr>
              <a:t>Our </a:t>
            </a:r>
            <a:r>
              <a:rPr lang="en-US" sz="2200" dirty="0" err="1" smtClean="0">
                <a:solidFill>
                  <a:srgbClr val="8459A1"/>
                </a:solidFill>
                <a:ea typeface="Poppins Medium" charset="0"/>
              </a:rPr>
              <a:t>Blockchain</a:t>
            </a:r>
            <a:r>
              <a:rPr lang="en-US" sz="2200" dirty="0" smtClean="0">
                <a:solidFill>
                  <a:srgbClr val="8459A1"/>
                </a:solidFill>
                <a:ea typeface="Poppins Medium" charset="0"/>
              </a:rPr>
              <a:t> Platform</a:t>
            </a:r>
            <a:br>
              <a:rPr lang="en-US" sz="2200" dirty="0" smtClean="0">
                <a:solidFill>
                  <a:srgbClr val="8459A1"/>
                </a:solidFill>
                <a:ea typeface="Poppins Medium" charset="0"/>
              </a:rPr>
            </a:br>
            <a:endParaRPr lang="en-US" sz="2200" dirty="0"/>
          </a:p>
        </p:txBody>
      </p:sp>
      <p:sp>
        <p:nvSpPr>
          <p:cNvPr id="61" name="Rounded Rectangle 60"/>
          <p:cNvSpPr/>
          <p:nvPr/>
        </p:nvSpPr>
        <p:spPr>
          <a:xfrm>
            <a:off x="711200" y="1788160"/>
            <a:ext cx="2885440" cy="640080"/>
          </a:xfrm>
          <a:prstGeom prst="roundRect">
            <a:avLst/>
          </a:prstGeom>
          <a:noFill/>
          <a:ln w="19050" cmpd="sng">
            <a:solidFill>
              <a:srgbClr val="00B0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rgbClr val="845AA2"/>
                </a:solidFill>
                <a:latin typeface="Calibri"/>
                <a:cs typeface="Calibri"/>
              </a:rPr>
              <a:t>P</a:t>
            </a:r>
            <a:r>
              <a:rPr lang="en-US" sz="900" dirty="0" smtClean="0">
                <a:solidFill>
                  <a:srgbClr val="845AA2"/>
                </a:solidFill>
                <a:latin typeface="Calibri"/>
                <a:cs typeface="Calibri"/>
              </a:rPr>
              <a:t>ayout </a:t>
            </a:r>
            <a:r>
              <a:rPr lang="en-US" sz="900" dirty="0">
                <a:solidFill>
                  <a:srgbClr val="845AA2"/>
                </a:solidFill>
                <a:latin typeface="Calibri"/>
                <a:cs typeface="Calibri"/>
              </a:rPr>
              <a:t>and premium contribution needed for each month </a:t>
            </a:r>
            <a:r>
              <a:rPr lang="en-US" sz="900" dirty="0" smtClean="0">
                <a:solidFill>
                  <a:srgbClr val="845AA2"/>
                </a:solidFill>
                <a:latin typeface="Calibri"/>
                <a:cs typeface="Calibri"/>
              </a:rPr>
              <a:t>can be viewed by all members on the ledger.</a:t>
            </a:r>
            <a:endParaRPr lang="en-US" sz="900" dirty="0">
              <a:solidFill>
                <a:srgbClr val="8459A1"/>
              </a:solidFill>
              <a:latin typeface="Calibri"/>
              <a:ea typeface="Verdana" charset="0"/>
              <a:cs typeface="Calibri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597086" y="1784335"/>
            <a:ext cx="3813537" cy="643906"/>
          </a:xfrm>
          <a:prstGeom prst="roundRect">
            <a:avLst/>
          </a:prstGeom>
          <a:noFill/>
          <a:ln w="19050" cmpd="sng">
            <a:solidFill>
              <a:srgbClr val="00B0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B07C"/>
              </a:buClr>
            </a:pPr>
            <a:r>
              <a:rPr lang="en-US" sz="900" dirty="0">
                <a:solidFill>
                  <a:srgbClr val="845AA2"/>
                </a:solidFill>
                <a:latin typeface="Calibri"/>
                <a:cs typeface="Calibri"/>
              </a:rPr>
              <a:t>All records on the ledger </a:t>
            </a:r>
            <a:r>
              <a:rPr lang="en-US" sz="900" dirty="0" smtClean="0">
                <a:solidFill>
                  <a:srgbClr val="845AA2"/>
                </a:solidFill>
                <a:latin typeface="Calibri"/>
                <a:cs typeface="Calibri"/>
              </a:rPr>
              <a:t>are chained together with cryptographic hashes </a:t>
            </a:r>
            <a:r>
              <a:rPr lang="en-US" sz="900" dirty="0">
                <a:solidFill>
                  <a:srgbClr val="845AA2"/>
                </a:solidFill>
                <a:latin typeface="Calibri"/>
                <a:cs typeface="Calibri"/>
              </a:rPr>
              <a:t>and time-</a:t>
            </a:r>
            <a:r>
              <a:rPr lang="en-US" sz="900" dirty="0" smtClean="0">
                <a:solidFill>
                  <a:srgbClr val="845AA2"/>
                </a:solidFill>
                <a:latin typeface="Calibri"/>
                <a:cs typeface="Calibri"/>
              </a:rPr>
              <a:t>stamped. They </a:t>
            </a:r>
            <a:r>
              <a:rPr lang="en-US" sz="900" dirty="0">
                <a:solidFill>
                  <a:srgbClr val="845AA2"/>
                </a:solidFill>
                <a:latin typeface="Calibri"/>
                <a:cs typeface="Calibri"/>
              </a:rPr>
              <a:t>cannot be altered by anyone, including the Bandboo </a:t>
            </a:r>
            <a:r>
              <a:rPr lang="en-US" sz="900" dirty="0" smtClean="0">
                <a:solidFill>
                  <a:srgbClr val="845AA2"/>
                </a:solidFill>
                <a:latin typeface="Calibri"/>
                <a:cs typeface="Calibri"/>
              </a:rPr>
              <a:t>administration.</a:t>
            </a:r>
            <a:endParaRPr lang="en-US" sz="900" dirty="0">
              <a:solidFill>
                <a:srgbClr val="8459A1"/>
              </a:solidFill>
              <a:latin typeface="Calibri"/>
              <a:ea typeface="Verdana" charset="0"/>
              <a:cs typeface="Calibri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55600" y="2722880"/>
            <a:ext cx="8219440" cy="2174240"/>
          </a:xfrm>
          <a:prstGeom prst="rect">
            <a:avLst/>
          </a:prstGeom>
          <a:noFill/>
          <a:ln w="19050" cmpd="sng">
            <a:solidFill>
              <a:srgbClr val="00B07C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66483" y="3425101"/>
            <a:ext cx="857479" cy="538424"/>
          </a:xfrm>
          <a:prstGeom prst="rect">
            <a:avLst/>
          </a:prstGeom>
          <a:solidFill>
            <a:srgbClr val="845A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01011010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88" name="Freeform 87"/>
          <p:cNvSpPr/>
          <p:nvPr/>
        </p:nvSpPr>
        <p:spPr>
          <a:xfrm rot="20478358">
            <a:off x="1042766" y="3074507"/>
            <a:ext cx="757232" cy="191465"/>
          </a:xfrm>
          <a:custGeom>
            <a:avLst/>
            <a:gdLst>
              <a:gd name="connsiteX0" fmla="*/ 593566 w 593566"/>
              <a:gd name="connsiteY0" fmla="*/ 0 h 538424"/>
              <a:gd name="connsiteX1" fmla="*/ 165646 w 593566"/>
              <a:gd name="connsiteY1" fmla="*/ 207086 h 538424"/>
              <a:gd name="connsiteX2" fmla="*/ 0 w 593566"/>
              <a:gd name="connsiteY2" fmla="*/ 538424 h 5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3566" h="538424">
                <a:moveTo>
                  <a:pt x="593566" y="0"/>
                </a:moveTo>
                <a:cubicBezTo>
                  <a:pt x="429070" y="58674"/>
                  <a:pt x="264574" y="117349"/>
                  <a:pt x="165646" y="207086"/>
                </a:cubicBezTo>
                <a:cubicBezTo>
                  <a:pt x="66718" y="296823"/>
                  <a:pt x="33359" y="417623"/>
                  <a:pt x="0" y="538424"/>
                </a:cubicBezTo>
              </a:path>
            </a:pathLst>
          </a:custGeom>
          <a:ln w="19050" cmpd="sng">
            <a:solidFill>
              <a:srgbClr val="845AA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802587" y="2772628"/>
            <a:ext cx="229189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 smtClean="0">
                <a:solidFill>
                  <a:srgbClr val="845AA2"/>
                </a:solidFill>
                <a:latin typeface="Calibri"/>
                <a:cs typeface="Calibri"/>
              </a:rPr>
              <a:t>Data on payouts, premium contributions, and any other payments by members are stored in digital blocks</a:t>
            </a:r>
            <a:endParaRPr lang="en-US" sz="750" dirty="0">
              <a:solidFill>
                <a:srgbClr val="845AA2"/>
              </a:solidFill>
              <a:latin typeface="Calibri"/>
              <a:cs typeface="Calibri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1462600" y="3749040"/>
            <a:ext cx="2743640" cy="19157"/>
          </a:xfrm>
          <a:prstGeom prst="straightConnector1">
            <a:avLst/>
          </a:prstGeom>
          <a:ln w="12700" cmpd="sng">
            <a:solidFill>
              <a:srgbClr val="845AA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1" name="Picture 90" descr="worker-digging-a-ho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954" y="3285741"/>
            <a:ext cx="360000" cy="360000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1631529" y="3800338"/>
            <a:ext cx="2330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 smtClean="0">
                <a:solidFill>
                  <a:srgbClr val="845AA2"/>
                </a:solidFill>
                <a:latin typeface="Calibri"/>
                <a:cs typeface="Calibri"/>
              </a:rPr>
              <a:t>Periodically, each block will be mined and chained into an existing long chain of blocks containing past data</a:t>
            </a:r>
            <a:endParaRPr lang="en-US" sz="800" dirty="0">
              <a:solidFill>
                <a:srgbClr val="845AA2"/>
              </a:solidFill>
              <a:latin typeface="Calibri"/>
              <a:cs typeface="Calibri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312898" y="3438025"/>
            <a:ext cx="857479" cy="538424"/>
          </a:xfrm>
          <a:prstGeom prst="rect">
            <a:avLst/>
          </a:prstGeom>
          <a:solidFill>
            <a:srgbClr val="845A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01011010</a:t>
            </a:r>
            <a:endParaRPr lang="en-US" sz="1200" dirty="0">
              <a:latin typeface="Calibri"/>
              <a:cs typeface="Calibri"/>
            </a:endParaRPr>
          </a:p>
        </p:txBody>
      </p:sp>
      <p:pic>
        <p:nvPicPr>
          <p:cNvPr id="97" name="Picture 96" descr="lock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84" y="3568403"/>
            <a:ext cx="340622" cy="340621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5896014" y="2833588"/>
            <a:ext cx="25473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 smtClean="0">
                <a:solidFill>
                  <a:srgbClr val="845AA2"/>
                </a:solidFill>
                <a:latin typeface="Calibri"/>
                <a:cs typeface="Calibri"/>
              </a:rPr>
              <a:t>Block is hashed and time-stamped to ensure immutability of records</a:t>
            </a:r>
            <a:endParaRPr lang="en-US" sz="750" dirty="0">
              <a:solidFill>
                <a:srgbClr val="845AA2"/>
              </a:solidFill>
              <a:latin typeface="Calibri"/>
              <a:cs typeface="Calibri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659119" y="3438025"/>
            <a:ext cx="2785657" cy="538424"/>
          </a:xfrm>
          <a:prstGeom prst="rect">
            <a:avLst/>
          </a:prstGeom>
          <a:solidFill>
            <a:srgbClr val="845A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/>
                <a:cs typeface="Calibri"/>
              </a:rPr>
              <a:t>0101010101010101010101010101010101010101010101</a:t>
            </a:r>
            <a:endParaRPr lang="en-US" sz="1200" dirty="0">
              <a:latin typeface="Calibri"/>
              <a:cs typeface="Calibri"/>
            </a:endParaRPr>
          </a:p>
        </p:txBody>
      </p:sp>
      <p:pic>
        <p:nvPicPr>
          <p:cNvPr id="100" name="Picture 99" descr="laptop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450" y="4287520"/>
            <a:ext cx="676974" cy="676974"/>
          </a:xfrm>
          <a:prstGeom prst="rect">
            <a:avLst/>
          </a:prstGeom>
        </p:spPr>
      </p:pic>
      <p:sp>
        <p:nvSpPr>
          <p:cNvPr id="101" name="Freeform 100"/>
          <p:cNvSpPr/>
          <p:nvPr/>
        </p:nvSpPr>
        <p:spPr>
          <a:xfrm>
            <a:off x="6996148" y="4088060"/>
            <a:ext cx="648000" cy="288000"/>
          </a:xfrm>
          <a:custGeom>
            <a:avLst/>
            <a:gdLst>
              <a:gd name="connsiteX0" fmla="*/ 0 w 1587444"/>
              <a:gd name="connsiteY0" fmla="*/ 0 h 648870"/>
              <a:gd name="connsiteX1" fmla="*/ 483135 w 1587444"/>
              <a:gd name="connsiteY1" fmla="*/ 524618 h 648870"/>
              <a:gd name="connsiteX2" fmla="*/ 1587444 w 1587444"/>
              <a:gd name="connsiteY2" fmla="*/ 648870 h 648870"/>
              <a:gd name="connsiteX3" fmla="*/ 1587444 w 1587444"/>
              <a:gd name="connsiteY3" fmla="*/ 648870 h 64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7444" h="648870">
                <a:moveTo>
                  <a:pt x="0" y="0"/>
                </a:moveTo>
                <a:cubicBezTo>
                  <a:pt x="109280" y="208236"/>
                  <a:pt x="218561" y="416473"/>
                  <a:pt x="483135" y="524618"/>
                </a:cubicBezTo>
                <a:cubicBezTo>
                  <a:pt x="747709" y="632763"/>
                  <a:pt x="1587444" y="648870"/>
                  <a:pt x="1587444" y="648870"/>
                </a:cubicBezTo>
                <a:lnTo>
                  <a:pt x="1587444" y="648870"/>
                </a:lnTo>
              </a:path>
            </a:pathLst>
          </a:custGeom>
          <a:ln w="19050" cmpd="sng">
            <a:solidFill>
              <a:srgbClr val="845AA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958080" y="4389120"/>
            <a:ext cx="2438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50" dirty="0" smtClean="0">
                <a:solidFill>
                  <a:srgbClr val="845AA2"/>
                </a:solidFill>
                <a:latin typeface="Calibri"/>
                <a:cs typeface="Calibri"/>
              </a:rPr>
              <a:t>Data in hashed blocks can be decrypted and published on our site to be viewed by members</a:t>
            </a:r>
            <a:endParaRPr lang="en-US" sz="750" dirty="0">
              <a:solidFill>
                <a:srgbClr val="845AA2"/>
              </a:solidFill>
              <a:latin typeface="Calibri"/>
              <a:cs typeface="Calibri"/>
            </a:endParaRPr>
          </a:p>
        </p:txBody>
      </p:sp>
      <p:sp>
        <p:nvSpPr>
          <p:cNvPr id="103" name="Freeform 102"/>
          <p:cNvSpPr/>
          <p:nvPr/>
        </p:nvSpPr>
        <p:spPr>
          <a:xfrm rot="20478358">
            <a:off x="5284923" y="3013699"/>
            <a:ext cx="723118" cy="331933"/>
          </a:xfrm>
          <a:custGeom>
            <a:avLst/>
            <a:gdLst>
              <a:gd name="connsiteX0" fmla="*/ 593566 w 593566"/>
              <a:gd name="connsiteY0" fmla="*/ 0 h 538424"/>
              <a:gd name="connsiteX1" fmla="*/ 165646 w 593566"/>
              <a:gd name="connsiteY1" fmla="*/ 207086 h 538424"/>
              <a:gd name="connsiteX2" fmla="*/ 0 w 593566"/>
              <a:gd name="connsiteY2" fmla="*/ 538424 h 5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3566" h="538424">
                <a:moveTo>
                  <a:pt x="593566" y="0"/>
                </a:moveTo>
                <a:cubicBezTo>
                  <a:pt x="429070" y="58674"/>
                  <a:pt x="264574" y="117349"/>
                  <a:pt x="165646" y="207086"/>
                </a:cubicBezTo>
                <a:cubicBezTo>
                  <a:pt x="66718" y="296823"/>
                  <a:pt x="33359" y="417623"/>
                  <a:pt x="0" y="538424"/>
                </a:cubicBezTo>
              </a:path>
            </a:pathLst>
          </a:custGeom>
          <a:ln w="19050" cmpd="sng">
            <a:solidFill>
              <a:srgbClr val="845AA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4572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ndboo_aboutus-ConflictOfIntere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68" y="1051240"/>
            <a:ext cx="1773162" cy="1440000"/>
          </a:xfrm>
          <a:prstGeom prst="rect">
            <a:avLst/>
          </a:prstGeom>
        </p:spPr>
      </p:pic>
      <p:pic>
        <p:nvPicPr>
          <p:cNvPr id="7" name="Picture 6" descr="bandboo_aboutus-lowco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56" y="1051239"/>
            <a:ext cx="1773162" cy="1440000"/>
          </a:xfrm>
          <a:prstGeom prst="rect">
            <a:avLst/>
          </a:prstGeom>
        </p:spPr>
      </p:pic>
      <p:pic>
        <p:nvPicPr>
          <p:cNvPr id="8" name="Picture 7" descr="bandboo_aboutus-transparenc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48" y="1051240"/>
            <a:ext cx="1773162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6781" y="2420773"/>
            <a:ext cx="2507200" cy="368844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B07C"/>
                </a:solidFill>
              </a:rPr>
              <a:t>C</a:t>
            </a:r>
            <a:r>
              <a:rPr lang="en-GB" b="1" dirty="0" smtClean="0">
                <a:solidFill>
                  <a:srgbClr val="00B07C"/>
                </a:solidFill>
              </a:rPr>
              <a:t>onflict </a:t>
            </a:r>
            <a:r>
              <a:rPr lang="en-GB" b="1" dirty="0">
                <a:solidFill>
                  <a:srgbClr val="00B07C"/>
                </a:solidFill>
              </a:rPr>
              <a:t>of </a:t>
            </a:r>
            <a:r>
              <a:rPr lang="en-GB" b="1" dirty="0" smtClean="0">
                <a:solidFill>
                  <a:srgbClr val="00B07C"/>
                </a:solidFill>
              </a:rPr>
              <a:t>Interest</a:t>
            </a:r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7030" y="2402821"/>
            <a:ext cx="2507200" cy="399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400"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b="1" dirty="0" smtClean="0">
                <a:solidFill>
                  <a:srgbClr val="00B07C"/>
                </a:solidFill>
              </a:rPr>
              <a:t>Opaque Operations</a:t>
            </a:r>
            <a:endParaRPr lang="en-GB" b="1" dirty="0">
              <a:solidFill>
                <a:srgbClr val="00B07C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00777" y="2403510"/>
            <a:ext cx="2507200" cy="335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400"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b="1" dirty="0" smtClean="0">
                <a:solidFill>
                  <a:srgbClr val="00B07C"/>
                </a:solidFill>
              </a:rPr>
              <a:t>High Cost</a:t>
            </a:r>
            <a:endParaRPr lang="en-GB" b="1" dirty="0">
              <a:solidFill>
                <a:srgbClr val="00B07C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877512"/>
              </p:ext>
            </p:extLst>
          </p:nvPr>
        </p:nvGraphicFramePr>
        <p:xfrm>
          <a:off x="87133" y="2790643"/>
          <a:ext cx="2940556" cy="1808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0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02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5293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Traditional</a:t>
                      </a:r>
                      <a:r>
                        <a:rPr lang="en-GB" sz="1050" b="1" baseline="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050" b="1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Insurance </a:t>
                      </a:r>
                      <a:endParaRPr lang="en-US" sz="1050" b="1" dirty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B0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Bandboo Solution</a:t>
                      </a:r>
                      <a:endParaRPr lang="en-US" sz="1050" b="1" dirty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B0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Payouts to policyholders come from the insurance companies and eat into the insurance companies’ profits</a:t>
                      </a:r>
                      <a:endParaRPr lang="en-US" sz="900" dirty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  <a:p>
                      <a:pPr algn="l"/>
                      <a:endParaRPr lang="en-US" sz="900" dirty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B0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lang="en-GB" sz="900" baseline="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p</a:t>
                      </a:r>
                      <a:r>
                        <a:rPr lang="en-GB" sz="9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ayouts are</a:t>
                      </a:r>
                      <a:r>
                        <a:rPr lang="en-GB" sz="900" baseline="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f</a:t>
                      </a:r>
                      <a:r>
                        <a:rPr lang="en-GB" sz="9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unded directly by members of the community and have</a:t>
                      </a:r>
                      <a:r>
                        <a:rPr lang="en-GB" sz="900" baseline="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no effect on the company’s profit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B0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851673"/>
              </p:ext>
            </p:extLst>
          </p:nvPr>
        </p:nvGraphicFramePr>
        <p:xfrm>
          <a:off x="2871069" y="2764990"/>
          <a:ext cx="2940556" cy="1808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0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02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5293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Traditional</a:t>
                      </a:r>
                      <a:r>
                        <a:rPr lang="en-GB" sz="1050" b="1" baseline="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050" b="1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Insurance </a:t>
                      </a:r>
                      <a:endParaRPr lang="en-US" sz="1050" b="1" dirty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B0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Bandboo Solution</a:t>
                      </a:r>
                      <a:endParaRPr lang="en-US" sz="1050" b="1" dirty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B0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0060"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Policyholders</a:t>
                      </a:r>
                      <a:r>
                        <a:rPr lang="en-GB" sz="900" baseline="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9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have no idea how their</a:t>
                      </a:r>
                      <a:r>
                        <a:rPr lang="en-GB" sz="900" baseline="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9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premiums are calculated or what they are used for</a:t>
                      </a:r>
                    </a:p>
                    <a:p>
                      <a:pPr algn="l"/>
                      <a:endParaRPr lang="en-US" sz="900" dirty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B0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Members</a:t>
                      </a:r>
                      <a:r>
                        <a:rPr lang="en-GB" sz="900" baseline="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can view a</a:t>
                      </a:r>
                      <a:r>
                        <a:rPr lang="en-GB" sz="9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ny contributions required</a:t>
                      </a:r>
                      <a:r>
                        <a:rPr lang="en-GB" sz="900" baseline="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from members and</a:t>
                      </a:r>
                      <a:r>
                        <a:rPr lang="en-GB" sz="9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payouts made for each month on our </a:t>
                      </a:r>
                      <a:r>
                        <a:rPr lang="en-GB" sz="900" baseline="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blockchain-powered </a:t>
                      </a:r>
                      <a:r>
                        <a:rPr lang="en-GB" sz="900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ledger</a:t>
                      </a:r>
                    </a:p>
                    <a:p>
                      <a:pPr algn="l"/>
                      <a:endParaRPr lang="en-GB" sz="900" dirty="0" smtClean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  <a:p>
                      <a:pPr algn="l"/>
                      <a:endParaRPr lang="en-GB" sz="900" dirty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  <a:p>
                      <a:pPr algn="l"/>
                      <a:endParaRPr lang="en-US" sz="900" dirty="0" smtClean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  <a:p>
                      <a:pPr algn="l"/>
                      <a:endParaRPr lang="en-US" sz="900" dirty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B0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06282"/>
              </p:ext>
            </p:extLst>
          </p:nvPr>
        </p:nvGraphicFramePr>
        <p:xfrm>
          <a:off x="5783288" y="2752392"/>
          <a:ext cx="2940556" cy="1808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0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02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5293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Traditional</a:t>
                      </a:r>
                      <a:r>
                        <a:rPr lang="en-GB" sz="1050" b="1" baseline="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050" b="1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Insurance </a:t>
                      </a:r>
                      <a:endParaRPr lang="en-US" sz="1050" b="1" dirty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B0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Bandboo Solution</a:t>
                      </a:r>
                      <a:endParaRPr lang="en-US" sz="1050" b="1" dirty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B0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0060"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B07C"/>
                        </a:buClr>
                        <a:buSzPct val="75000"/>
                        <a:buFont typeface="Wingdings" charset="2"/>
                        <a:buNone/>
                      </a:pPr>
                      <a:r>
                        <a:rPr lang="en-GB" sz="9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Extra premium that policyholders have already paid go to the insurance companies</a:t>
                      </a:r>
                      <a:r>
                        <a:rPr lang="en-GB" sz="900" baseline="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9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when claims are lower than </a:t>
                      </a:r>
                      <a:r>
                        <a:rPr lang="en-GB" sz="900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expected. </a:t>
                      </a:r>
                      <a:r>
                        <a:rPr lang="en-US" sz="900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According</a:t>
                      </a:r>
                      <a:r>
                        <a:rPr lang="en-US" sz="900" baseline="0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to the OECD, in 2015 o</a:t>
                      </a:r>
                      <a:r>
                        <a:rPr lang="en-US" sz="900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nly 52% of premium collected in Indonesia paid out as claims 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B0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Members</a:t>
                      </a:r>
                      <a:r>
                        <a:rPr lang="en-GB" sz="900" baseline="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9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pay the exact contribution required to cover claims through</a:t>
                      </a:r>
                      <a:r>
                        <a:rPr lang="en-GB" sz="900" baseline="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our No Claim No Pay principle</a:t>
                      </a:r>
                      <a:r>
                        <a:rPr lang="en-GB" sz="9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</a:t>
                      </a:r>
                      <a:endParaRPr lang="en-US" sz="900" dirty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  <a:p>
                      <a:pPr algn="l"/>
                      <a:endParaRPr lang="en-US" sz="900" dirty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  <a:p>
                      <a:pPr algn="l"/>
                      <a:endParaRPr lang="en-US" sz="900" dirty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  <a:p>
                      <a:pPr algn="l"/>
                      <a:endParaRPr lang="en-US" sz="900" dirty="0" smtClean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  <a:p>
                      <a:pPr algn="l"/>
                      <a:endParaRPr lang="en-US" sz="900" dirty="0" smtClean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  <a:p>
                      <a:pPr algn="l"/>
                      <a:endParaRPr lang="en-US" sz="900" dirty="0" smtClean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  <a:p>
                      <a:pPr algn="l"/>
                      <a:endParaRPr lang="en-US" sz="900" dirty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B0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itle 2"/>
          <p:cNvSpPr txBox="1">
            <a:spLocks/>
          </p:cNvSpPr>
          <p:nvPr/>
        </p:nvSpPr>
        <p:spPr>
          <a:xfrm>
            <a:off x="3292026" y="245491"/>
            <a:ext cx="5147200" cy="7039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5AA2"/>
              </a:buClr>
              <a:buSzPct val="100000"/>
              <a:buFont typeface="Calibri"/>
              <a:buNone/>
              <a:defRPr sz="1200" b="1" i="0" u="none" strike="noStrike" cap="none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buNone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buNone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buNone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buNone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buNone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buNone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buNone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 rtl="0">
              <a:spcBef>
                <a:spcPts val="0"/>
              </a:spcBef>
              <a:buClr>
                <a:srgbClr val="845AA2"/>
              </a:buClr>
              <a:buSzPct val="100000"/>
              <a:buFont typeface="Calibri"/>
              <a:buNone/>
              <a:defRPr sz="1200" b="1">
                <a:solidFill>
                  <a:srgbClr val="845A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Problems with </a:t>
            </a:r>
            <a:r>
              <a:rPr lang="en-US" dirty="0" smtClean="0"/>
              <a:t>traditional insurance &amp; the Bandboo solution</a:t>
            </a:r>
            <a:r>
              <a:rPr lang="en-US" dirty="0"/>
              <a:t/>
            </a:r>
            <a:br>
              <a:rPr lang="en-US" dirty="0"/>
            </a:br>
            <a:endParaRPr lang="en-US" sz="1100" b="0" i="1" dirty="0"/>
          </a:p>
        </p:txBody>
      </p:sp>
    </p:spTree>
    <p:extLst>
      <p:ext uri="{BB962C8B-B14F-4D97-AF65-F5344CB8AC3E}">
        <p14:creationId xmlns:p14="http://schemas.microsoft.com/office/powerpoint/2010/main" val="307766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360" y="2346959"/>
            <a:ext cx="2854960" cy="1005841"/>
          </a:xfrm>
        </p:spPr>
        <p:txBody>
          <a:bodyPr/>
          <a:lstStyle/>
          <a:p>
            <a:pPr algn="ctr"/>
            <a:r>
              <a:rPr lang="en-SG" sz="1800" b="1" dirty="0" smtClean="0">
                <a:solidFill>
                  <a:srgbClr val="00B07C"/>
                </a:solidFill>
              </a:rPr>
              <a:t>Interests of all stakeholders well aligned</a:t>
            </a:r>
            <a:endParaRPr lang="en-SG" sz="1800" b="1" dirty="0">
              <a:solidFill>
                <a:srgbClr val="00B07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SG" dirty="0"/>
              <a:t>Value </a:t>
            </a:r>
            <a:r>
              <a:rPr lang="en-SG" dirty="0" smtClean="0"/>
              <a:t>proposition</a:t>
            </a: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315942" y="863600"/>
            <a:ext cx="44287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>
                <a:solidFill>
                  <a:srgbClr val="00B07C"/>
                </a:solidFill>
                <a:latin typeface="Calibri"/>
                <a:cs typeface="Calibri"/>
              </a:rPr>
              <a:t>Value to members</a:t>
            </a:r>
            <a:r>
              <a:rPr lang="en-SG" sz="1600" dirty="0" smtClean="0">
                <a:solidFill>
                  <a:srgbClr val="00B07C"/>
                </a:solidFill>
                <a:latin typeface="Calibri"/>
                <a:cs typeface="Calibri"/>
              </a:rPr>
              <a:t>:</a:t>
            </a:r>
          </a:p>
          <a:p>
            <a:pPr marL="285750" indent="-285750">
              <a:buClr>
                <a:srgbClr val="00B07C"/>
              </a:buClr>
              <a:buSzPct val="50000"/>
              <a:buFont typeface="Wingdings" charset="2"/>
              <a:buChar char=""/>
            </a:pPr>
            <a:r>
              <a:rPr lang="en-SG" dirty="0">
                <a:solidFill>
                  <a:srgbClr val="845AA2"/>
                </a:solidFill>
                <a:latin typeface="Calibri"/>
                <a:cs typeface="Calibri"/>
              </a:rPr>
              <a:t>Insurance at lowest possible </a:t>
            </a:r>
            <a:r>
              <a:rPr lang="en-SG" dirty="0" smtClean="0">
                <a:solidFill>
                  <a:srgbClr val="845AA2"/>
                </a:solidFill>
                <a:latin typeface="Calibri"/>
                <a:cs typeface="Calibri"/>
              </a:rPr>
              <a:t>cost</a:t>
            </a:r>
          </a:p>
          <a:p>
            <a:pPr marL="285750" indent="-285750">
              <a:buClr>
                <a:srgbClr val="00B07C"/>
              </a:buClr>
              <a:buSzPct val="50000"/>
              <a:buFont typeface="Wingdings" charset="2"/>
              <a:buChar char=""/>
            </a:pPr>
            <a:r>
              <a:rPr lang="en-SG" dirty="0">
                <a:solidFill>
                  <a:srgbClr val="845AA2"/>
                </a:solidFill>
                <a:latin typeface="Calibri"/>
                <a:cs typeface="Calibri"/>
              </a:rPr>
              <a:t>Able to know the premium payments and what payouts have been </a:t>
            </a:r>
            <a:r>
              <a:rPr lang="en-SG" dirty="0" smtClean="0">
                <a:solidFill>
                  <a:srgbClr val="845AA2"/>
                </a:solidFill>
                <a:latin typeface="Calibri"/>
                <a:cs typeface="Calibri"/>
              </a:rPr>
              <a:t>made</a:t>
            </a:r>
          </a:p>
          <a:p>
            <a:pPr marL="285750" indent="-285750">
              <a:buClr>
                <a:srgbClr val="00B07C"/>
              </a:buClr>
              <a:buSzPct val="50000"/>
              <a:buFont typeface="Wingdings" charset="2"/>
              <a:buChar char=""/>
            </a:pPr>
            <a:r>
              <a:rPr lang="en-SG" dirty="0" smtClean="0">
                <a:solidFill>
                  <a:srgbClr val="845AA2"/>
                </a:solidFill>
                <a:latin typeface="Calibri"/>
                <a:cs typeface="Calibri"/>
              </a:rPr>
              <a:t>Easy </a:t>
            </a:r>
            <a:r>
              <a:rPr lang="en-SG" dirty="0">
                <a:solidFill>
                  <a:srgbClr val="845AA2"/>
                </a:solidFill>
                <a:latin typeface="Calibri"/>
                <a:cs typeface="Calibri"/>
              </a:rPr>
              <a:t>onboarding and claim </a:t>
            </a:r>
            <a:r>
              <a:rPr lang="en-SG" dirty="0" smtClean="0">
                <a:solidFill>
                  <a:srgbClr val="845AA2"/>
                </a:solidFill>
                <a:latin typeface="Calibri"/>
                <a:cs typeface="Calibri"/>
              </a:rPr>
              <a:t>processes</a:t>
            </a:r>
          </a:p>
          <a:p>
            <a:pPr>
              <a:buClr>
                <a:srgbClr val="00B07C"/>
              </a:buClr>
              <a:buSzPct val="50000"/>
            </a:pPr>
            <a:endParaRPr lang="en-SG" dirty="0" smtClean="0">
              <a:latin typeface="Calibri"/>
              <a:cs typeface="Calibri"/>
            </a:endParaRPr>
          </a:p>
          <a:p>
            <a:pPr>
              <a:buClr>
                <a:srgbClr val="00B07C"/>
              </a:buClr>
              <a:buSzPct val="50000"/>
            </a:pPr>
            <a:r>
              <a:rPr lang="en-SG" sz="1600" dirty="0" smtClean="0">
                <a:solidFill>
                  <a:srgbClr val="00B07C"/>
                </a:solidFill>
                <a:latin typeface="Calibri"/>
                <a:cs typeface="Calibri"/>
              </a:rPr>
              <a:t>Value </a:t>
            </a:r>
            <a:r>
              <a:rPr lang="en-SG" sz="1600" dirty="0">
                <a:solidFill>
                  <a:srgbClr val="00B07C"/>
                </a:solidFill>
                <a:latin typeface="Calibri"/>
                <a:cs typeface="Calibri"/>
              </a:rPr>
              <a:t>to partner organisations</a:t>
            </a:r>
            <a:r>
              <a:rPr lang="en-SG" sz="1600" dirty="0" smtClean="0">
                <a:solidFill>
                  <a:srgbClr val="00B07C"/>
                </a:solidFill>
                <a:latin typeface="Calibri"/>
                <a:cs typeface="Calibri"/>
              </a:rPr>
              <a:t>:</a:t>
            </a:r>
          </a:p>
          <a:p>
            <a:pPr marL="285750" indent="-285750">
              <a:buClr>
                <a:srgbClr val="00B07C"/>
              </a:buClr>
              <a:buSzPct val="50000"/>
              <a:buFont typeface="Wingdings" charset="2"/>
              <a:buChar char=""/>
            </a:pPr>
            <a:r>
              <a:rPr lang="en-SG" dirty="0" smtClean="0">
                <a:solidFill>
                  <a:srgbClr val="845AA2"/>
                </a:solidFill>
                <a:latin typeface="Calibri"/>
                <a:cs typeface="Calibri"/>
              </a:rPr>
              <a:t>Sold </a:t>
            </a:r>
            <a:r>
              <a:rPr lang="en-SG" dirty="0">
                <a:solidFill>
                  <a:srgbClr val="845AA2"/>
                </a:solidFill>
                <a:latin typeface="Calibri"/>
                <a:cs typeface="Calibri"/>
              </a:rPr>
              <a:t>as organisation member benefits with little costs to the </a:t>
            </a:r>
            <a:r>
              <a:rPr lang="en-SG" dirty="0" smtClean="0">
                <a:solidFill>
                  <a:srgbClr val="845AA2"/>
                </a:solidFill>
                <a:latin typeface="Calibri"/>
                <a:cs typeface="Calibri"/>
              </a:rPr>
              <a:t>organisation</a:t>
            </a:r>
          </a:p>
          <a:p>
            <a:pPr>
              <a:buClr>
                <a:srgbClr val="00B07C"/>
              </a:buClr>
              <a:buSzPct val="50000"/>
            </a:pPr>
            <a:endParaRPr lang="en-SG" dirty="0" smtClean="0">
              <a:latin typeface="Calibri"/>
              <a:cs typeface="Calibri"/>
            </a:endParaRPr>
          </a:p>
          <a:p>
            <a:pPr>
              <a:buClr>
                <a:srgbClr val="00B07C"/>
              </a:buClr>
              <a:buSzPct val="50000"/>
            </a:pPr>
            <a:r>
              <a:rPr lang="en-SG" sz="1600" dirty="0" smtClean="0">
                <a:solidFill>
                  <a:srgbClr val="00B07C"/>
                </a:solidFill>
                <a:latin typeface="Calibri"/>
                <a:cs typeface="Calibri"/>
              </a:rPr>
              <a:t>Value </a:t>
            </a:r>
            <a:r>
              <a:rPr lang="en-SG" sz="1600" dirty="0">
                <a:solidFill>
                  <a:srgbClr val="00B07C"/>
                </a:solidFill>
                <a:latin typeface="Calibri"/>
                <a:cs typeface="Calibri"/>
              </a:rPr>
              <a:t>to partner distribution channels: </a:t>
            </a:r>
            <a:endParaRPr lang="en-SG" sz="1600" dirty="0" smtClean="0">
              <a:solidFill>
                <a:srgbClr val="00B07C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00B07C"/>
              </a:buClr>
              <a:buSzPct val="50000"/>
              <a:buFont typeface="Wingdings" charset="2"/>
              <a:buChar char=""/>
            </a:pPr>
            <a:r>
              <a:rPr lang="en-SG" dirty="0" smtClean="0">
                <a:solidFill>
                  <a:srgbClr val="845AA2"/>
                </a:solidFill>
                <a:latin typeface="Calibri"/>
                <a:cs typeface="Calibri"/>
              </a:rPr>
              <a:t>Additional </a:t>
            </a:r>
            <a:r>
              <a:rPr lang="en-SG" dirty="0">
                <a:solidFill>
                  <a:srgbClr val="845AA2"/>
                </a:solidFill>
                <a:latin typeface="Calibri"/>
                <a:cs typeface="Calibri"/>
              </a:rPr>
              <a:t>product that does not conflict with their existing </a:t>
            </a:r>
            <a:r>
              <a:rPr lang="en-SG" dirty="0" smtClean="0">
                <a:solidFill>
                  <a:srgbClr val="845AA2"/>
                </a:solidFill>
                <a:latin typeface="Calibri"/>
                <a:cs typeface="Calibri"/>
              </a:rPr>
              <a:t>ones</a:t>
            </a:r>
          </a:p>
          <a:p>
            <a:pPr>
              <a:buClr>
                <a:srgbClr val="00B07C"/>
              </a:buClr>
              <a:buSzPct val="50000"/>
            </a:pPr>
            <a:endParaRPr lang="en-SG" dirty="0" smtClean="0">
              <a:latin typeface="Calibri"/>
              <a:cs typeface="Calibri"/>
            </a:endParaRPr>
          </a:p>
          <a:p>
            <a:pPr>
              <a:buClr>
                <a:srgbClr val="00B07C"/>
              </a:buClr>
              <a:buSzPct val="50000"/>
            </a:pPr>
            <a:r>
              <a:rPr lang="en-SG" sz="1600" dirty="0" smtClean="0">
                <a:solidFill>
                  <a:srgbClr val="00B07C"/>
                </a:solidFill>
                <a:latin typeface="Calibri"/>
                <a:cs typeface="Calibri"/>
              </a:rPr>
              <a:t>Value </a:t>
            </a:r>
            <a:r>
              <a:rPr lang="en-SG" sz="1600" dirty="0">
                <a:solidFill>
                  <a:srgbClr val="00B07C"/>
                </a:solidFill>
                <a:latin typeface="Calibri"/>
                <a:cs typeface="Calibri"/>
              </a:rPr>
              <a:t>to Government</a:t>
            </a:r>
            <a:r>
              <a:rPr lang="en-SG" sz="1600" dirty="0" smtClean="0">
                <a:solidFill>
                  <a:srgbClr val="00B07C"/>
                </a:solidFill>
                <a:latin typeface="Calibri"/>
                <a:cs typeface="Calibri"/>
              </a:rPr>
              <a:t>:</a:t>
            </a:r>
          </a:p>
          <a:p>
            <a:pPr marL="285750" indent="-285750">
              <a:buClr>
                <a:srgbClr val="00B07C"/>
              </a:buClr>
              <a:buSzPct val="50000"/>
              <a:buFont typeface="Wingdings" charset="2"/>
              <a:buChar char=""/>
            </a:pPr>
            <a:r>
              <a:rPr lang="en-SG" dirty="0">
                <a:solidFill>
                  <a:srgbClr val="845AA2"/>
                </a:solidFill>
                <a:latin typeface="Calibri"/>
                <a:cs typeface="Calibri"/>
              </a:rPr>
              <a:t>S</a:t>
            </a:r>
            <a:r>
              <a:rPr lang="en-SG" dirty="0" smtClean="0">
                <a:solidFill>
                  <a:srgbClr val="845AA2"/>
                </a:solidFill>
                <a:latin typeface="Calibri"/>
                <a:cs typeface="Calibri"/>
              </a:rPr>
              <a:t>ocial </a:t>
            </a:r>
            <a:r>
              <a:rPr lang="en-SG" dirty="0">
                <a:solidFill>
                  <a:srgbClr val="845AA2"/>
                </a:solidFill>
                <a:latin typeface="Calibri"/>
                <a:cs typeface="Calibri"/>
              </a:rPr>
              <a:t>benefits without the burden on public </a:t>
            </a:r>
            <a:r>
              <a:rPr lang="en-SG" dirty="0" smtClean="0">
                <a:solidFill>
                  <a:srgbClr val="845AA2"/>
                </a:solidFill>
                <a:latin typeface="Calibri"/>
                <a:cs typeface="Calibri"/>
              </a:rPr>
              <a:t>finance</a:t>
            </a:r>
          </a:p>
          <a:p>
            <a:pPr marL="285750" indent="-285750">
              <a:buClr>
                <a:srgbClr val="00B07C"/>
              </a:buClr>
              <a:buSzPct val="50000"/>
              <a:buFont typeface="Wingdings" charset="2"/>
              <a:buChar char=""/>
            </a:pPr>
            <a:r>
              <a:rPr lang="en-SG" dirty="0">
                <a:solidFill>
                  <a:srgbClr val="845AA2"/>
                </a:solidFill>
                <a:latin typeface="Calibri"/>
                <a:cs typeface="Calibri"/>
              </a:rPr>
              <a:t>S</a:t>
            </a:r>
            <a:r>
              <a:rPr lang="en-SG" dirty="0" smtClean="0">
                <a:solidFill>
                  <a:srgbClr val="845AA2"/>
                </a:solidFill>
                <a:latin typeface="Calibri"/>
                <a:cs typeface="Calibri"/>
              </a:rPr>
              <a:t>ocietal </a:t>
            </a:r>
            <a:r>
              <a:rPr lang="en-SG" dirty="0">
                <a:solidFill>
                  <a:srgbClr val="845AA2"/>
                </a:solidFill>
                <a:latin typeface="Calibri"/>
                <a:cs typeface="Calibri"/>
              </a:rPr>
              <a:t>mutual help and hence no clutch mentality</a:t>
            </a:r>
            <a:br>
              <a:rPr lang="en-SG" dirty="0">
                <a:solidFill>
                  <a:srgbClr val="845AA2"/>
                </a:solidFill>
                <a:latin typeface="Calibri"/>
                <a:cs typeface="Calibri"/>
              </a:rPr>
            </a:br>
            <a:endParaRPr lang="en-US" dirty="0">
              <a:solidFill>
                <a:srgbClr val="845AA2"/>
              </a:solidFill>
              <a:latin typeface="Calibri"/>
              <a:cs typeface="Calibri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653280" y="2499360"/>
            <a:ext cx="1097280" cy="660400"/>
          </a:xfrm>
          <a:prstGeom prst="rightArrow">
            <a:avLst/>
          </a:prstGeom>
          <a:solidFill>
            <a:srgbClr val="845AA2"/>
          </a:solidFill>
          <a:ln>
            <a:solidFill>
              <a:srgbClr val="00B0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829985"/>
              </p:ext>
            </p:extLst>
          </p:nvPr>
        </p:nvGraphicFramePr>
        <p:xfrm>
          <a:off x="283585" y="776840"/>
          <a:ext cx="8162247" cy="37014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0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20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20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293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Conventional Insurance</a:t>
                      </a:r>
                    </a:p>
                  </a:txBody>
                  <a:tcPr>
                    <a:lnB w="12700" cap="flat" cmpd="sng" algn="ctr">
                      <a:solidFill>
                        <a:srgbClr val="845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Typical</a:t>
                      </a:r>
                      <a:r>
                        <a:rPr lang="en-US" b="1" baseline="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P2P Insurance</a:t>
                      </a:r>
                      <a:endParaRPr lang="en-US" b="1" dirty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B w="12700" cap="flat" cmpd="sng" algn="ctr">
                      <a:solidFill>
                        <a:srgbClr val="845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7C"/>
                          </a:solidFill>
                          <a:latin typeface="Calibri"/>
                          <a:cs typeface="Calibri"/>
                        </a:rPr>
                        <a:t>bandboo</a:t>
                      </a:r>
                    </a:p>
                  </a:txBody>
                  <a:tcPr>
                    <a:lnB w="12700" cap="flat" cmpd="sng" algn="ctr">
                      <a:solidFill>
                        <a:srgbClr val="00B0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5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Fixed premium</a:t>
                      </a:r>
                    </a:p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lnT w="12700" cap="flat" cmpd="sng" algn="ctr">
                      <a:solidFill>
                        <a:srgbClr val="845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Fixed premium</a:t>
                      </a:r>
                    </a:p>
                  </a:txBody>
                  <a:tcPr>
                    <a:lnT w="12700" cap="flat" cmpd="sng" algn="ctr">
                      <a:solidFill>
                        <a:srgbClr val="845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T w="12700" cap="flat" cmpd="sng" algn="ctr">
                      <a:solidFill>
                        <a:srgbClr val="00B0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86517">
                <a:tc>
                  <a:txBody>
                    <a:bodyPr/>
                    <a:lstStyle/>
                    <a:p>
                      <a:pPr marL="171450" indent="-171450" algn="just">
                        <a:buFont typeface="Arial"/>
                        <a:buChar char="•"/>
                      </a:pPr>
                      <a:r>
                        <a:rPr lang="en-GB" sz="11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Prepay premiums:</a:t>
                      </a:r>
                      <a:r>
                        <a:rPr lang="en-GB" sz="11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  <a:sym typeface="Wingdings"/>
                        </a:rPr>
                        <a:t> </a:t>
                      </a:r>
                    </a:p>
                    <a:p>
                      <a:pPr marL="628650" lvl="0" indent="-171450" algn="just">
                        <a:buFont typeface="Arial"/>
                        <a:buChar char="•"/>
                      </a:pPr>
                      <a:r>
                        <a:rPr lang="en-GB" sz="11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  <a:sym typeface="Wingdings"/>
                        </a:rPr>
                        <a:t>People view insurance policies as investment. </a:t>
                      </a:r>
                    </a:p>
                    <a:p>
                      <a:pPr marL="628650" lvl="0" indent="-171450" algn="just">
                        <a:buFont typeface="Arial"/>
                        <a:buChar char="•"/>
                      </a:pPr>
                      <a:r>
                        <a:rPr lang="en-GB" sz="11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  <a:sym typeface="Wingdings"/>
                        </a:rPr>
                        <a:t>Policyholders expect returns</a:t>
                      </a:r>
                    </a:p>
                    <a:p>
                      <a:pPr marL="628650" lvl="0" indent="-171450" algn="just">
                        <a:buFont typeface="Arial"/>
                        <a:buChar char="•"/>
                      </a:pPr>
                      <a:r>
                        <a:rPr lang="en-GB" sz="11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  <a:sym typeface="Wingdings"/>
                        </a:rPr>
                        <a:t>S</a:t>
                      </a:r>
                      <a:r>
                        <a:rPr lang="en-GB" sz="11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usceptible to fraudulent claims</a:t>
                      </a:r>
                    </a:p>
                    <a:p>
                      <a:pPr marL="171450" indent="-171450" algn="just">
                        <a:buFont typeface="Arial"/>
                        <a:buChar char="•"/>
                      </a:pPr>
                      <a:r>
                        <a:rPr lang="en-GB" sz="11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Lots of overheads, e.g. agent</a:t>
                      </a:r>
                      <a:r>
                        <a:rPr lang="en-GB" sz="1100" baseline="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fees</a:t>
                      </a:r>
                    </a:p>
                    <a:p>
                      <a:pPr marL="171450" indent="-171450" algn="just">
                        <a:buFont typeface="Arial"/>
                        <a:buChar char="•"/>
                      </a:pPr>
                      <a:r>
                        <a:rPr lang="en-GB" sz="11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Expensive and </a:t>
                      </a:r>
                      <a:r>
                        <a:rPr lang="en-GB" sz="1100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rigid</a:t>
                      </a:r>
                      <a:endParaRPr lang="en-GB" sz="1100" dirty="0">
                        <a:solidFill>
                          <a:srgbClr val="845AA2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Prepayment of large sums of</a:t>
                      </a:r>
                      <a:r>
                        <a:rPr lang="en-GB" sz="1100" baseline="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premium still required</a:t>
                      </a:r>
                      <a:r>
                        <a:rPr lang="en-GB" sz="11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 initially to obtain coverage</a:t>
                      </a:r>
                    </a:p>
                    <a:p>
                      <a:pPr marL="171450" indent="-171450" algn="just">
                        <a:buFont typeface="Arial"/>
                        <a:buChar char="•"/>
                      </a:pPr>
                      <a:r>
                        <a:rPr lang="en-GB" sz="1100" dirty="0" smtClean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Incurs </a:t>
                      </a:r>
                      <a:r>
                        <a:rPr lang="en-GB" sz="1100" dirty="0">
                          <a:solidFill>
                            <a:srgbClr val="845AA2"/>
                          </a:solidFill>
                          <a:latin typeface="Calibri"/>
                          <a:cs typeface="Calibri"/>
                        </a:rPr>
                        <a:t>cost of reinsurance</a:t>
                      </a:r>
                    </a:p>
                    <a:p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/>
                        <a:buChar char="•"/>
                      </a:pPr>
                      <a:r>
                        <a:rPr lang="en-GB" sz="1100" dirty="0" smtClean="0">
                          <a:solidFill>
                            <a:srgbClr val="00B07C"/>
                          </a:solidFill>
                          <a:latin typeface="Calibri"/>
                          <a:cs typeface="Calibri"/>
                        </a:rPr>
                        <a:t>100% Rebate</a:t>
                      </a:r>
                      <a:r>
                        <a:rPr lang="en-GB" sz="1100" baseline="0" dirty="0" smtClean="0">
                          <a:solidFill>
                            <a:srgbClr val="00B0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100" dirty="0" smtClean="0">
                          <a:solidFill>
                            <a:srgbClr val="00B07C"/>
                          </a:solidFill>
                          <a:latin typeface="Calibri"/>
                          <a:cs typeface="Calibri"/>
                        </a:rPr>
                        <a:t>Premiums: </a:t>
                      </a:r>
                      <a:endParaRPr lang="en-GB" sz="1100" dirty="0">
                        <a:solidFill>
                          <a:srgbClr val="00B07C"/>
                        </a:solidFill>
                        <a:latin typeface="Calibri"/>
                        <a:cs typeface="Calibri"/>
                      </a:endParaRPr>
                    </a:p>
                    <a:p>
                      <a:pPr marL="628650" lvl="1" indent="-171450" algn="just">
                        <a:buFont typeface="Arial"/>
                        <a:buChar char="•"/>
                      </a:pPr>
                      <a:r>
                        <a:rPr lang="en-GB" sz="1100" dirty="0">
                          <a:solidFill>
                            <a:srgbClr val="00B07C"/>
                          </a:solidFill>
                          <a:latin typeface="Calibri"/>
                          <a:cs typeface="Calibri"/>
                        </a:rPr>
                        <a:t>No Claim No Pay</a:t>
                      </a:r>
                    </a:p>
                    <a:p>
                      <a:pPr marL="628650" lvl="3" indent="-171450" algn="just">
                        <a:buFont typeface="Arial"/>
                        <a:buChar char="•"/>
                      </a:pPr>
                      <a:r>
                        <a:rPr lang="en-GB" sz="1100" dirty="0">
                          <a:solidFill>
                            <a:srgbClr val="00B07C"/>
                          </a:solidFill>
                          <a:latin typeface="Calibri"/>
                          <a:cs typeface="Calibri"/>
                        </a:rPr>
                        <a:t>No </a:t>
                      </a:r>
                      <a:r>
                        <a:rPr lang="en-GB" sz="1100" dirty="0" smtClean="0">
                          <a:solidFill>
                            <a:srgbClr val="00B07C"/>
                          </a:solidFill>
                          <a:latin typeface="Calibri"/>
                          <a:cs typeface="Calibri"/>
                        </a:rPr>
                        <a:t>Deduction of premiums </a:t>
                      </a:r>
                      <a:r>
                        <a:rPr lang="en-GB" sz="1100" dirty="0">
                          <a:solidFill>
                            <a:srgbClr val="00B07C"/>
                          </a:solidFill>
                          <a:latin typeface="Calibri"/>
                          <a:cs typeface="Calibri"/>
                        </a:rPr>
                        <a:t>if there are no claims</a:t>
                      </a:r>
                    </a:p>
                    <a:p>
                      <a:pPr marL="171450" indent="-171450" algn="just">
                        <a:buFont typeface="Arial"/>
                        <a:buChar char="•"/>
                      </a:pPr>
                      <a:r>
                        <a:rPr lang="en-GB" sz="1100" dirty="0" smtClean="0">
                          <a:solidFill>
                            <a:srgbClr val="00B07C"/>
                          </a:solidFill>
                          <a:latin typeface="Calibri"/>
                          <a:cs typeface="Calibri"/>
                        </a:rPr>
                        <a:t>Simple </a:t>
                      </a:r>
                      <a:r>
                        <a:rPr lang="en-GB" sz="1100" dirty="0">
                          <a:solidFill>
                            <a:srgbClr val="00B07C"/>
                          </a:solidFill>
                          <a:latin typeface="Calibri"/>
                          <a:cs typeface="Calibri"/>
                        </a:rPr>
                        <a:t>revenue model:</a:t>
                      </a:r>
                    </a:p>
                    <a:p>
                      <a:pPr marL="628650" lvl="1" indent="-171450" algn="just">
                        <a:buFont typeface="Arial"/>
                        <a:buChar char="•"/>
                      </a:pPr>
                      <a:r>
                        <a:rPr lang="en-GB" sz="1100" dirty="0">
                          <a:solidFill>
                            <a:srgbClr val="00B07C"/>
                          </a:solidFill>
                          <a:latin typeface="Calibri"/>
                          <a:cs typeface="Calibri"/>
                        </a:rPr>
                        <a:t>Monthly membership fee </a:t>
                      </a:r>
                      <a:endParaRPr lang="en-GB" sz="1100" dirty="0" smtClean="0">
                        <a:solidFill>
                          <a:srgbClr val="00B07C"/>
                        </a:solidFill>
                        <a:latin typeface="Calibri"/>
                        <a:cs typeface="Calibri"/>
                      </a:endParaRPr>
                    </a:p>
                    <a:p>
                      <a:pPr marL="171450" indent="-171450" algn="just">
                        <a:buFont typeface="Arial"/>
                        <a:buChar char="•"/>
                      </a:pPr>
                      <a:r>
                        <a:rPr lang="en-GB" sz="1100" dirty="0" smtClean="0">
                          <a:solidFill>
                            <a:srgbClr val="00B07C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lang="en-GB" sz="1100" dirty="0">
                          <a:solidFill>
                            <a:srgbClr val="00B07C"/>
                          </a:solidFill>
                          <a:latin typeface="Calibri"/>
                          <a:cs typeface="Calibri"/>
                        </a:rPr>
                        <a:t>% of </a:t>
                      </a:r>
                      <a:r>
                        <a:rPr lang="en-GB" sz="1100" dirty="0" smtClean="0">
                          <a:solidFill>
                            <a:srgbClr val="00B07C"/>
                          </a:solidFill>
                          <a:latin typeface="Calibri"/>
                          <a:cs typeface="Calibri"/>
                        </a:rPr>
                        <a:t>premiums collected are used only for insurance purposes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4103649" y="245987"/>
            <a:ext cx="4335576" cy="499296"/>
          </a:xfrm>
        </p:spPr>
        <p:txBody>
          <a:bodyPr/>
          <a:lstStyle/>
          <a:p>
            <a:r>
              <a:rPr lang="en-US" sz="1400" dirty="0"/>
              <a:t>Our competitive advantage</a:t>
            </a:r>
            <a:br>
              <a:rPr lang="en-US" sz="1400" dirty="0"/>
            </a:br>
            <a:r>
              <a:rPr lang="en-US" b="0" i="1" dirty="0"/>
              <a:t>Insurance </a:t>
            </a:r>
            <a:r>
              <a:rPr lang="en-US" i="1" dirty="0" smtClean="0"/>
              <a:t>business model </a:t>
            </a:r>
            <a:r>
              <a:rPr lang="en-US" b="0" i="1" dirty="0"/>
              <a:t>reinvented</a:t>
            </a:r>
            <a:endParaRPr lang="en-US" sz="1400" b="0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7586589"/>
              </p:ext>
            </p:extLst>
          </p:nvPr>
        </p:nvGraphicFramePr>
        <p:xfrm>
          <a:off x="394553" y="1276991"/>
          <a:ext cx="2526072" cy="1645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3464640" y="1480447"/>
            <a:ext cx="1824793" cy="1491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41410" y="1424961"/>
            <a:ext cx="1048023" cy="683713"/>
          </a:xfrm>
          <a:prstGeom prst="rect">
            <a:avLst/>
          </a:prstGeom>
          <a:solidFill>
            <a:srgbClr val="00B0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464644" y="1424963"/>
            <a:ext cx="875404" cy="951083"/>
          </a:xfrm>
          <a:prstGeom prst="rect">
            <a:avLst/>
          </a:prstGeom>
          <a:solidFill>
            <a:srgbClr val="845A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urved Connector 8"/>
          <p:cNvCxnSpPr/>
          <p:nvPr/>
        </p:nvCxnSpPr>
        <p:spPr>
          <a:xfrm>
            <a:off x="4327718" y="2379851"/>
            <a:ext cx="949386" cy="456241"/>
          </a:xfrm>
          <a:prstGeom prst="curvedConnector3">
            <a:avLst/>
          </a:prstGeom>
          <a:ln w="6350" cmpd="sng">
            <a:solidFill>
              <a:srgbClr val="845AA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52328" y="1733015"/>
            <a:ext cx="46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  <a:latin typeface="Calibri"/>
                <a:cs typeface="Calibri"/>
              </a:rPr>
              <a:t>Fees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1901" y="161287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alibri"/>
                <a:cs typeface="Calibri"/>
              </a:rPr>
              <a:t>Reinsurance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71193" y="2157416"/>
            <a:ext cx="11086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FFFFF"/>
                </a:solidFill>
                <a:latin typeface="Calibri"/>
                <a:cs typeface="Calibri"/>
              </a:rPr>
              <a:t>Variable Rebate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8158" y="2525600"/>
            <a:ext cx="83060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  <a:latin typeface="Calibri"/>
                <a:cs typeface="Calibri"/>
              </a:rPr>
              <a:t>Payout</a:t>
            </a:r>
          </a:p>
        </p:txBody>
      </p:sp>
      <p:sp>
        <p:nvSpPr>
          <p:cNvPr id="14" name="Oval 13"/>
          <p:cNvSpPr/>
          <p:nvPr/>
        </p:nvSpPr>
        <p:spPr>
          <a:xfrm>
            <a:off x="7700860" y="2421289"/>
            <a:ext cx="360000" cy="328485"/>
          </a:xfrm>
          <a:prstGeom prst="ellipse">
            <a:avLst/>
          </a:prstGeom>
          <a:solidFill>
            <a:srgbClr val="845AA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92225" y="1331729"/>
            <a:ext cx="1072682" cy="948212"/>
          </a:xfrm>
          <a:prstGeom prst="ellipse">
            <a:avLst/>
          </a:prstGeom>
          <a:solidFill>
            <a:srgbClr val="00B07C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957355" y="1453804"/>
            <a:ext cx="114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FFFF"/>
                </a:solidFill>
                <a:latin typeface="Calibri"/>
                <a:cs typeface="Calibri"/>
              </a:rPr>
              <a:t>100% Rebate</a:t>
            </a:r>
            <a:endParaRPr lang="en-GB" sz="12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GB" sz="1200" dirty="0" smtClean="0">
                <a:solidFill>
                  <a:srgbClr val="FFFFFF"/>
                </a:solidFill>
                <a:latin typeface="Calibri"/>
                <a:cs typeface="Calibri"/>
              </a:rPr>
              <a:t>Premiums</a:t>
            </a:r>
            <a:endParaRPr lang="en-GB" sz="1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4226" y="2125534"/>
            <a:ext cx="1750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B07C"/>
                </a:solidFill>
                <a:latin typeface="Calibri"/>
                <a:cs typeface="Calibri"/>
              </a:rPr>
              <a:t>Fixed Membership Fee</a:t>
            </a:r>
          </a:p>
        </p:txBody>
      </p:sp>
      <p:cxnSp>
        <p:nvCxnSpPr>
          <p:cNvPr id="18" name="Curved Connector 17"/>
          <p:cNvCxnSpPr>
            <a:stCxn id="15" idx="4"/>
          </p:cNvCxnSpPr>
          <p:nvPr/>
        </p:nvCxnSpPr>
        <p:spPr>
          <a:xfrm rot="16200000" flipH="1">
            <a:off x="6920789" y="1887717"/>
            <a:ext cx="446389" cy="1230835"/>
          </a:xfrm>
          <a:prstGeom prst="curvedConnector3">
            <a:avLst>
              <a:gd name="adj1" fmla="val 161988"/>
            </a:avLst>
          </a:prstGeom>
          <a:ln>
            <a:solidFill>
              <a:srgbClr val="00B07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78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SG" dirty="0" smtClean="0"/>
              <a:t>Blockchain and Smart Contracts</a:t>
            </a:r>
            <a:endParaRPr lang="en-SG" dirty="0"/>
          </a:p>
        </p:txBody>
      </p:sp>
      <p:sp>
        <p:nvSpPr>
          <p:cNvPr id="7" name="TextBox 6"/>
          <p:cNvSpPr txBox="1"/>
          <p:nvPr/>
        </p:nvSpPr>
        <p:spPr>
          <a:xfrm>
            <a:off x="356839" y="850251"/>
            <a:ext cx="8133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b="1" dirty="0" smtClean="0">
                <a:solidFill>
                  <a:srgbClr val="00B07C"/>
                </a:solidFill>
                <a:latin typeface="Calibri"/>
                <a:ea typeface="SimSun" panose="02010600030101010101" pitchFamily="2" charset="-122"/>
                <a:cs typeface="Calibri"/>
              </a:rPr>
              <a:t>Bandboo is leveraging on Blockchain and smart contracts to enhance customer engagement</a:t>
            </a:r>
            <a:endParaRPr lang="en-SG" sz="2000" b="1" dirty="0">
              <a:solidFill>
                <a:srgbClr val="00B07C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976" y="1570284"/>
            <a:ext cx="40527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7C"/>
              </a:buClr>
              <a:buSzPct val="50000"/>
            </a:pPr>
            <a:r>
              <a:rPr lang="en-SG" b="1" u="sng" dirty="0" smtClean="0">
                <a:solidFill>
                  <a:srgbClr val="8459A1"/>
                </a:solidFill>
                <a:latin typeface="Calibri"/>
                <a:cs typeface="Calibri"/>
              </a:rPr>
              <a:t>How?</a:t>
            </a:r>
          </a:p>
          <a:p>
            <a:pPr marL="171450" indent="-171450">
              <a:buClr>
                <a:srgbClr val="00B07C"/>
              </a:buClr>
              <a:buSzPct val="50000"/>
              <a:buFont typeface="Arial"/>
              <a:buChar char="•"/>
            </a:pPr>
            <a:r>
              <a:rPr lang="en-SG" dirty="0" smtClean="0">
                <a:solidFill>
                  <a:srgbClr val="8459A1"/>
                </a:solidFill>
                <a:latin typeface="Calibri"/>
                <a:cs typeface="Calibri"/>
              </a:rPr>
              <a:t>A Blockchain-based ledger provides immutable transparency and secure audit trail.</a:t>
            </a:r>
          </a:p>
          <a:p>
            <a:pPr marL="171450" indent="-171450">
              <a:buClr>
                <a:srgbClr val="00B07C"/>
              </a:buClr>
              <a:buSzPct val="50000"/>
              <a:buFont typeface="Arial"/>
              <a:buChar char="•"/>
            </a:pPr>
            <a:r>
              <a:rPr lang="en-SG" dirty="0" smtClean="0">
                <a:solidFill>
                  <a:srgbClr val="8459A1"/>
                </a:solidFill>
                <a:latin typeface="Calibri"/>
                <a:cs typeface="Calibri"/>
              </a:rPr>
              <a:t>Oracles to feed verified data into ledger, triggering claims if pre-defined event has taken palce</a:t>
            </a:r>
          </a:p>
          <a:p>
            <a:pPr marL="171450" indent="-171450">
              <a:buClr>
                <a:srgbClr val="00B07C"/>
              </a:buClr>
              <a:buSzPct val="50000"/>
              <a:buFont typeface="Arial"/>
              <a:buChar char="•"/>
            </a:pPr>
            <a:endParaRPr lang="en-SG" dirty="0">
              <a:solidFill>
                <a:srgbClr val="8459A1"/>
              </a:solidFill>
              <a:latin typeface="Calibri"/>
              <a:cs typeface="Calibri"/>
            </a:endParaRPr>
          </a:p>
          <a:p>
            <a:pPr marL="171450" indent="-171450">
              <a:buClr>
                <a:srgbClr val="00B07C"/>
              </a:buClr>
              <a:buSzPct val="50000"/>
              <a:buFont typeface="Arial"/>
              <a:buChar char="•"/>
            </a:pPr>
            <a:endParaRPr lang="en-SG" dirty="0" smtClean="0">
              <a:solidFill>
                <a:srgbClr val="8459A1"/>
              </a:solidFill>
              <a:latin typeface="Calibri"/>
              <a:cs typeface="Calibri"/>
            </a:endParaRPr>
          </a:p>
          <a:p>
            <a:pPr>
              <a:buClr>
                <a:srgbClr val="00B07C"/>
              </a:buClr>
              <a:buSzPct val="50000"/>
            </a:pPr>
            <a:r>
              <a:rPr lang="en-SG" b="1" u="sng" dirty="0" smtClean="0">
                <a:solidFill>
                  <a:srgbClr val="8459A1"/>
                </a:solidFill>
                <a:latin typeface="Calibri"/>
                <a:cs typeface="Calibri"/>
              </a:rPr>
              <a:t>Potential Use Cases</a:t>
            </a:r>
          </a:p>
          <a:p>
            <a:pPr marL="171450" indent="-171450">
              <a:buClr>
                <a:srgbClr val="00B07C"/>
              </a:buClr>
              <a:buSzPct val="50000"/>
              <a:buFont typeface="Arial"/>
              <a:buChar char="•"/>
            </a:pPr>
            <a:r>
              <a:rPr lang="en-SG" dirty="0" smtClean="0">
                <a:solidFill>
                  <a:srgbClr val="8459A1"/>
                </a:solidFill>
                <a:latin typeface="Calibri"/>
                <a:cs typeface="Calibri"/>
              </a:rPr>
              <a:t>Travel Delay in for of flight and rail travel.</a:t>
            </a:r>
          </a:p>
          <a:p>
            <a:pPr marL="171450" indent="-171450">
              <a:buClr>
                <a:srgbClr val="00B07C"/>
              </a:buClr>
              <a:buSzPct val="50000"/>
              <a:buFont typeface="Arial"/>
              <a:buChar char="•"/>
            </a:pPr>
            <a:r>
              <a:rPr lang="en-SG" dirty="0" smtClean="0">
                <a:solidFill>
                  <a:srgbClr val="8459A1"/>
                </a:solidFill>
                <a:latin typeface="Calibri"/>
                <a:cs typeface="Calibri"/>
              </a:rPr>
              <a:t>Life Insurance</a:t>
            </a:r>
          </a:p>
          <a:p>
            <a:pPr marL="171450" indent="-171450">
              <a:buClr>
                <a:srgbClr val="00B07C"/>
              </a:buClr>
              <a:buSzPct val="50000"/>
              <a:buFont typeface="Arial"/>
              <a:buChar char="•"/>
            </a:pPr>
            <a:r>
              <a:rPr lang="en-SG" dirty="0" smtClean="0">
                <a:solidFill>
                  <a:srgbClr val="8459A1"/>
                </a:solidFill>
                <a:latin typeface="Calibri"/>
                <a:cs typeface="Calibri"/>
              </a:rPr>
              <a:t>Paremetric based Insurance.</a:t>
            </a:r>
          </a:p>
          <a:p>
            <a:pPr marL="171450" indent="-171450">
              <a:buClr>
                <a:srgbClr val="00B07C"/>
              </a:buClr>
              <a:buSzPct val="50000"/>
              <a:buFont typeface="Arial"/>
              <a:buChar char="•"/>
            </a:pPr>
            <a:endParaRPr lang="en-SG" sz="1200" dirty="0">
              <a:solidFill>
                <a:srgbClr val="8459A1"/>
              </a:solidFill>
              <a:latin typeface="Calibri"/>
              <a:cs typeface="Calibri"/>
            </a:endParaRPr>
          </a:p>
          <a:p>
            <a:pPr>
              <a:buClr>
                <a:srgbClr val="00B07C"/>
              </a:buClr>
              <a:buSzPct val="50000"/>
            </a:pPr>
            <a:endParaRPr lang="en-SG" sz="1200" dirty="0" smtClean="0">
              <a:solidFill>
                <a:srgbClr val="8459A1"/>
              </a:solidFill>
              <a:latin typeface="Calibri"/>
              <a:cs typeface="Calibri"/>
            </a:endParaRPr>
          </a:p>
          <a:p>
            <a:pPr marL="171450" indent="-171450">
              <a:buClr>
                <a:srgbClr val="00B07C"/>
              </a:buClr>
              <a:buSzPct val="50000"/>
              <a:buFont typeface="Arial"/>
              <a:buChar char="•"/>
            </a:pPr>
            <a:endParaRPr lang="en-SG" sz="1200" dirty="0" smtClean="0">
              <a:solidFill>
                <a:srgbClr val="8459A1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blockchain-wallet-graphic.png"/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64" y="1717040"/>
            <a:ext cx="4078595" cy="271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oup-of-people-in-a-formation_318-44341.jpg"/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632460"/>
            <a:ext cx="969010" cy="9728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5151120" y="245987"/>
            <a:ext cx="3288105" cy="385800"/>
          </a:xfrm>
        </p:spPr>
        <p:txBody>
          <a:bodyPr/>
          <a:lstStyle/>
          <a:p>
            <a:r>
              <a:rPr lang="en-SG" dirty="0" smtClean="0"/>
              <a:t>Possible Use Case: Flight Delay Insurance</a:t>
            </a:r>
            <a:endParaRPr lang="en-SG" dirty="0"/>
          </a:p>
        </p:txBody>
      </p:sp>
      <p:sp>
        <p:nvSpPr>
          <p:cNvPr id="8" name="Rectangle 7"/>
          <p:cNvSpPr/>
          <p:nvPr/>
        </p:nvSpPr>
        <p:spPr>
          <a:xfrm>
            <a:off x="3495040" y="822960"/>
            <a:ext cx="1544320" cy="396240"/>
          </a:xfrm>
          <a:prstGeom prst="rect">
            <a:avLst/>
          </a:prstGeom>
          <a:noFill/>
          <a:ln w="12700" cmpd="sng">
            <a:solidFill>
              <a:srgbClr val="00B0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845AA2"/>
                </a:solidFill>
              </a:rPr>
              <a:t>Customers</a:t>
            </a:r>
            <a:endParaRPr lang="en-US" sz="1600" b="1" dirty="0">
              <a:solidFill>
                <a:srgbClr val="845AA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74720" y="1645920"/>
            <a:ext cx="1595120" cy="406400"/>
          </a:xfrm>
          <a:prstGeom prst="rect">
            <a:avLst/>
          </a:prstGeom>
          <a:noFill/>
          <a:ln w="12700" cmpd="sng">
            <a:solidFill>
              <a:srgbClr val="00B0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845AA2"/>
                </a:solidFill>
              </a:rPr>
              <a:t>Web Interface</a:t>
            </a:r>
            <a:endParaRPr lang="en-US" sz="1600" b="1" dirty="0">
              <a:solidFill>
                <a:srgbClr val="845AA2"/>
              </a:solidFill>
            </a:endParaRPr>
          </a:p>
        </p:txBody>
      </p:sp>
      <p:pic>
        <p:nvPicPr>
          <p:cNvPr id="14" name="Picture 13" descr="group-of-people-in-a-formation_318-44341.jpg"/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32460"/>
            <a:ext cx="969010" cy="97282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0400" y="2214880"/>
            <a:ext cx="2103120" cy="995680"/>
          </a:xfrm>
          <a:prstGeom prst="rect">
            <a:avLst/>
          </a:prstGeom>
          <a:noFill/>
          <a:ln w="12700" cmpd="sng">
            <a:solidFill>
              <a:srgbClr val="00B0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845AA2"/>
                </a:solidFill>
              </a:rPr>
              <a:t>Bandboo </a:t>
            </a:r>
            <a:r>
              <a:rPr lang="en-US" sz="1600" b="1" dirty="0" err="1" smtClean="0">
                <a:solidFill>
                  <a:srgbClr val="845AA2"/>
                </a:solidFill>
              </a:rPr>
              <a:t>Etheruem</a:t>
            </a:r>
            <a:r>
              <a:rPr lang="en-US" sz="1600" b="1" dirty="0" smtClean="0">
                <a:solidFill>
                  <a:srgbClr val="845AA2"/>
                </a:solidFill>
              </a:rPr>
              <a:t> Network</a:t>
            </a:r>
            <a:endParaRPr lang="en-US" sz="1600" b="1" dirty="0">
              <a:solidFill>
                <a:srgbClr val="845AA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76240" y="2184400"/>
            <a:ext cx="2103120" cy="995680"/>
          </a:xfrm>
          <a:prstGeom prst="rect">
            <a:avLst/>
          </a:prstGeom>
          <a:noFill/>
          <a:ln w="12700" cmpd="sng">
            <a:solidFill>
              <a:srgbClr val="00B0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845AA2"/>
                </a:solidFill>
              </a:rPr>
              <a:t>Flight Data Oracle</a:t>
            </a:r>
            <a:endParaRPr lang="en-US" sz="1600" b="1" dirty="0">
              <a:solidFill>
                <a:srgbClr val="845AA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1520" y="3718560"/>
            <a:ext cx="2103120" cy="589280"/>
          </a:xfrm>
          <a:prstGeom prst="rect">
            <a:avLst/>
          </a:prstGeom>
          <a:noFill/>
          <a:ln w="12700" cmpd="sng">
            <a:solidFill>
              <a:srgbClr val="00B0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845AA2"/>
                </a:solidFill>
              </a:rPr>
              <a:t>Smart Travel Insurance Contract</a:t>
            </a:r>
            <a:endParaRPr lang="en-US" sz="1600" b="1" dirty="0">
              <a:solidFill>
                <a:srgbClr val="845AA2"/>
              </a:solidFill>
            </a:endParaRPr>
          </a:p>
        </p:txBody>
      </p:sp>
      <p:cxnSp>
        <p:nvCxnSpPr>
          <p:cNvPr id="25" name="Straight Arrow Connector 24"/>
          <p:cNvCxnSpPr>
            <a:stCxn id="12" idx="1"/>
            <a:endCxn id="15" idx="0"/>
          </p:cNvCxnSpPr>
          <p:nvPr/>
        </p:nvCxnSpPr>
        <p:spPr>
          <a:xfrm flipH="1">
            <a:off x="1711960" y="1849120"/>
            <a:ext cx="1762760" cy="365760"/>
          </a:xfrm>
          <a:prstGeom prst="straightConnector1">
            <a:avLst/>
          </a:prstGeom>
          <a:ln>
            <a:solidFill>
              <a:srgbClr val="00B07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2"/>
            <a:endCxn id="12" idx="0"/>
          </p:cNvCxnSpPr>
          <p:nvPr/>
        </p:nvCxnSpPr>
        <p:spPr>
          <a:xfrm>
            <a:off x="4267200" y="1219200"/>
            <a:ext cx="5080" cy="426720"/>
          </a:xfrm>
          <a:prstGeom prst="straightConnector1">
            <a:avLst/>
          </a:prstGeom>
          <a:ln>
            <a:solidFill>
              <a:srgbClr val="00B07C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Left-Right Arrow 39"/>
          <p:cNvSpPr/>
          <p:nvPr/>
        </p:nvSpPr>
        <p:spPr>
          <a:xfrm>
            <a:off x="3037840" y="2153920"/>
            <a:ext cx="2326640" cy="386080"/>
          </a:xfrm>
          <a:prstGeom prst="leftRightArrow">
            <a:avLst/>
          </a:prstGeom>
          <a:noFill/>
          <a:ln w="19050" cmpd="sng">
            <a:solidFill>
              <a:srgbClr val="00B0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845AA2"/>
                </a:solidFill>
              </a:rPr>
              <a:t>Flight arrived </a:t>
            </a:r>
            <a:r>
              <a:rPr lang="en-US" dirty="0" smtClean="0">
                <a:solidFill>
                  <a:srgbClr val="845AA2"/>
                </a:solidFill>
              </a:rPr>
              <a:t>late?</a:t>
            </a:r>
            <a:endParaRPr lang="en-US" dirty="0">
              <a:solidFill>
                <a:srgbClr val="845AA2"/>
              </a:solidFill>
            </a:endParaRPr>
          </a:p>
        </p:txBody>
      </p:sp>
      <p:sp>
        <p:nvSpPr>
          <p:cNvPr id="41" name="Left-Right Arrow 40"/>
          <p:cNvSpPr/>
          <p:nvPr/>
        </p:nvSpPr>
        <p:spPr>
          <a:xfrm>
            <a:off x="3068320" y="2570480"/>
            <a:ext cx="2286000" cy="355600"/>
          </a:xfrm>
          <a:prstGeom prst="leftRightArrow">
            <a:avLst/>
          </a:prstGeom>
          <a:noFill/>
          <a:ln w="19050" cmpd="sng">
            <a:solidFill>
              <a:srgbClr val="00B0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45AA2"/>
                </a:solidFill>
              </a:rPr>
              <a:t>Flight cancelled?</a:t>
            </a:r>
            <a:endParaRPr lang="en-US" dirty="0">
              <a:solidFill>
                <a:srgbClr val="845AA2"/>
              </a:solidFill>
            </a:endParaRPr>
          </a:p>
        </p:txBody>
      </p:sp>
      <p:sp>
        <p:nvSpPr>
          <p:cNvPr id="42" name="Left-Right Arrow 41"/>
          <p:cNvSpPr/>
          <p:nvPr/>
        </p:nvSpPr>
        <p:spPr>
          <a:xfrm>
            <a:off x="3078480" y="2936240"/>
            <a:ext cx="2275840" cy="396240"/>
          </a:xfrm>
          <a:prstGeom prst="leftRightArrow">
            <a:avLst/>
          </a:prstGeom>
          <a:noFill/>
          <a:ln w="19050" cmpd="sng">
            <a:solidFill>
              <a:srgbClr val="00B0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45AA2"/>
                </a:solidFill>
              </a:rPr>
              <a:t>Flight Delayed?</a:t>
            </a:r>
            <a:endParaRPr lang="en-US" dirty="0">
              <a:solidFill>
                <a:srgbClr val="845AA2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87440" y="3759200"/>
            <a:ext cx="2204720" cy="1087120"/>
          </a:xfrm>
          <a:prstGeom prst="rect">
            <a:avLst/>
          </a:prstGeom>
          <a:noFill/>
          <a:ln w="12700" cmpd="sng">
            <a:solidFill>
              <a:srgbClr val="00B0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845AA2"/>
                </a:solidFill>
              </a:rPr>
              <a:t>Immediate compensation upon Trigger of event</a:t>
            </a:r>
            <a:endParaRPr lang="en-US" sz="1600" b="1" dirty="0">
              <a:solidFill>
                <a:srgbClr val="845AA2"/>
              </a:solidFill>
            </a:endParaRPr>
          </a:p>
        </p:txBody>
      </p:sp>
      <p:cxnSp>
        <p:nvCxnSpPr>
          <p:cNvPr id="44" name="Straight Arrow Connector 43"/>
          <p:cNvCxnSpPr>
            <a:stCxn id="20" idx="3"/>
            <a:endCxn id="43" idx="1"/>
          </p:cNvCxnSpPr>
          <p:nvPr/>
        </p:nvCxnSpPr>
        <p:spPr>
          <a:xfrm>
            <a:off x="5374640" y="4013200"/>
            <a:ext cx="812800" cy="289560"/>
          </a:xfrm>
          <a:prstGeom prst="straightConnector1">
            <a:avLst/>
          </a:prstGeom>
          <a:ln>
            <a:solidFill>
              <a:srgbClr val="00B07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ight Arrow 48"/>
          <p:cNvSpPr/>
          <p:nvPr/>
        </p:nvSpPr>
        <p:spPr>
          <a:xfrm rot="1806722">
            <a:off x="1639690" y="3547361"/>
            <a:ext cx="1616253" cy="247919"/>
          </a:xfrm>
          <a:prstGeom prst="rightArrow">
            <a:avLst/>
          </a:prstGeom>
          <a:solidFill>
            <a:srgbClr val="FFFFFF"/>
          </a:solidFill>
          <a:ln w="19050" cmpd="sng">
            <a:solidFill>
              <a:srgbClr val="00B0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fal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587248"/>
            <a:ext cx="713232" cy="713232"/>
          </a:xfrm>
          <a:prstGeom prst="rect">
            <a:avLst/>
          </a:prstGeom>
        </p:spPr>
      </p:pic>
      <p:pic>
        <p:nvPicPr>
          <p:cNvPr id="53" name="Picture 52" descr="satisfied.png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4574540"/>
            <a:ext cx="568960" cy="56896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600960" y="1981200"/>
            <a:ext cx="9156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B07C"/>
                </a:solidFill>
              </a:rPr>
              <a:t>API call to verify</a:t>
            </a:r>
            <a:endParaRPr lang="en-US" sz="800" dirty="0">
              <a:solidFill>
                <a:srgbClr val="00B07C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51600" y="1991360"/>
            <a:ext cx="11998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B07C"/>
                </a:solidFill>
              </a:rPr>
              <a:t>Publicly available data</a:t>
            </a:r>
            <a:endParaRPr lang="en-US" sz="800" dirty="0">
              <a:solidFill>
                <a:srgbClr val="00B0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ANDBO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10702</TotalTime>
  <Words>1174</Words>
  <Application>Microsoft Macintosh PowerPoint</Application>
  <PresentationFormat>On-screen Show (16:9)</PresentationFormat>
  <Paragraphs>172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BANDBOO</vt:lpstr>
      <vt:lpstr>PowerPoint Presentation</vt:lpstr>
      <vt:lpstr>A little bit about ourselves </vt:lpstr>
      <vt:lpstr>100% unconditional rebate  </vt:lpstr>
      <vt:lpstr>Blockchain Ledger</vt:lpstr>
      <vt:lpstr>Conflict of Interest</vt:lpstr>
      <vt:lpstr>Interests of all stakeholders well aligned</vt:lpstr>
      <vt:lpstr>Our competitive advantage Insurance business model reinvented</vt:lpstr>
      <vt:lpstr>Blockchain and Smart Contracts</vt:lpstr>
      <vt:lpstr>Possible Use Case: Flight Delay Insurance</vt:lpstr>
      <vt:lpstr>Interests of all stakeholders well aligned</vt:lpstr>
      <vt:lpstr>Team</vt:lpstr>
      <vt:lpstr>-  END  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Affordable And Transparent Insurance Coverage  Through Premium Payment On Demand</dc:title>
  <dc:creator>CW Chee</dc:creator>
  <cp:lastModifiedBy>Ashley Kee</cp:lastModifiedBy>
  <cp:revision>322</cp:revision>
  <cp:lastPrinted>2017-02-01T10:48:27Z</cp:lastPrinted>
  <dcterms:modified xsi:type="dcterms:W3CDTF">2017-06-20T02:23:48Z</dcterms:modified>
</cp:coreProperties>
</file>