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66" r:id="rId4"/>
    <p:sldId id="261" r:id="rId5"/>
    <p:sldId id="258" r:id="rId6"/>
    <p:sldId id="260" r:id="rId7"/>
    <p:sldId id="264" r:id="rId8"/>
    <p:sldId id="270" r:id="rId9"/>
    <p:sldId id="271" r:id="rId10"/>
    <p:sldId id="269" r:id="rId11"/>
    <p:sldId id="273" r:id="rId12"/>
    <p:sldId id="274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698"/>
    <a:srgbClr val="009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5179"/>
  </p:normalViewPr>
  <p:slideViewPr>
    <p:cSldViewPr snapToGrid="0" snapToObjects="1">
      <p:cViewPr varScale="1">
        <p:scale>
          <a:sx n="105" d="100"/>
          <a:sy n="105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3CC29-90EA-46FE-BF2A-7AD9B21195BA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8BCE-3F83-439D-8A36-EF09DA09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97ED7-C88A-4EA0-BD75-CCE10C14309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75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1"/>
          <p:cNvCxnSpPr/>
          <p:nvPr/>
        </p:nvCxnSpPr>
        <p:spPr>
          <a:xfrm flipH="1">
            <a:off x="2924175" y="3411538"/>
            <a:ext cx="3295650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élogramme 10"/>
          <p:cNvSpPr>
            <a:spLocks noChangeAspect="1"/>
          </p:cNvSpPr>
          <p:nvPr/>
        </p:nvSpPr>
        <p:spPr>
          <a:xfrm>
            <a:off x="735013" y="-4763"/>
            <a:ext cx="1439862" cy="156210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entury Gothic" pitchFamily="34" charset="0"/>
            </a:endParaRPr>
          </a:p>
        </p:txBody>
      </p:sp>
      <p:pic>
        <p:nvPicPr>
          <p:cNvPr id="7" name="Picture 13" descr="120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688" y="6318250"/>
            <a:ext cx="623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5600" y="1940022"/>
            <a:ext cx="8432800" cy="1143000"/>
          </a:xfrm>
          <a:prstGeom prst="rect">
            <a:avLst/>
          </a:prstGeom>
        </p:spPr>
        <p:txBody>
          <a:bodyPr/>
          <a:lstStyle>
            <a:lvl1pPr algn="ctr">
              <a:defRPr sz="40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355600" y="6503988"/>
            <a:ext cx="2133600" cy="219075"/>
          </a:xfrm>
        </p:spPr>
        <p:txBody>
          <a:bodyPr/>
          <a:lstStyle>
            <a:lvl1pPr algn="l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4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16286"/>
            <a:ext cx="3757613" cy="14400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16286"/>
            <a:ext cx="3757613" cy="14400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93450" y="4589223"/>
            <a:ext cx="3757613" cy="14400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4657140" y="4589223"/>
            <a:ext cx="3757613" cy="1440000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/>
          </p:nvPr>
        </p:nvSpPr>
        <p:spPr>
          <a:xfrm>
            <a:off x="722938" y="3902472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756632" y="3902472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69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817934" y="1570038"/>
            <a:ext cx="3591053" cy="4470400"/>
          </a:xfrm>
          <a:prstGeom prst="rect">
            <a:avLst/>
          </a:prstGeom>
        </p:spPr>
        <p:txBody>
          <a:bodyPr anchor="ctr"/>
          <a:lstStyle>
            <a:lvl1pPr marL="285750" indent="-285750">
              <a:spcBef>
                <a:spcPts val="1500"/>
              </a:spcBef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1500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spcBef>
                <a:spcPts val="15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1108075" y="2917203"/>
            <a:ext cx="2732088" cy="2439987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37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738188" y="1570038"/>
            <a:ext cx="2340000" cy="1617662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397210" y="1570038"/>
            <a:ext cx="2340000" cy="161766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6068988" y="1570038"/>
            <a:ext cx="2340000" cy="1617662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lIns="72000" rIns="72000" anchor="ctr" anchorCtr="1"/>
          <a:lstStyle>
            <a:lvl1pPr marL="0" indent="0" algn="ctr">
              <a:buNone/>
              <a:defRPr sz="16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732120" y="3505201"/>
            <a:ext cx="2340000" cy="253523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3410965" y="3505201"/>
            <a:ext cx="2340000" cy="253523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4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6067865" y="3505201"/>
            <a:ext cx="2340000" cy="253523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5"/>
              </a:buBlip>
              <a:defRPr sz="15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500"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Espace réservé du numéro de diapositive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03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857336" y="1570038"/>
            <a:ext cx="2551652" cy="447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lIns="288000" tIns="252000" rIns="288000" bIns="252000" anchor="ctr" anchorCtr="1">
            <a:normAutofit/>
          </a:bodyPr>
          <a:lstStyle>
            <a:lvl1pPr marL="0" indent="0" algn="ctr">
              <a:buNone/>
              <a:defRPr sz="14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737726" y="1570038"/>
            <a:ext cx="4283537" cy="4470400"/>
          </a:xfrm>
          <a:prstGeom prst="rect">
            <a:avLst/>
          </a:prstGeom>
        </p:spPr>
        <p:txBody>
          <a:bodyPr anchor="ctr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SzPct val="200000"/>
              <a:buFontTx/>
              <a:buBlip>
                <a:blip r:embed="rId3"/>
              </a:buBlip>
              <a:defRPr sz="16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 typeface="Lucida Grande"/>
              <a:buChar char="&gt;"/>
              <a:defRPr sz="14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41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35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71600" y="2692170"/>
            <a:ext cx="7200849" cy="1143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233572" y="4742396"/>
            <a:ext cx="61467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3065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79900" y="692696"/>
            <a:ext cx="4521200" cy="11430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686425" y="2276872"/>
            <a:ext cx="3114675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1394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11"/>
          <p:cNvCxnSpPr/>
          <p:nvPr/>
        </p:nvCxnSpPr>
        <p:spPr>
          <a:xfrm flipH="1">
            <a:off x="2924175" y="3411538"/>
            <a:ext cx="3295650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7" name="Parallélogramme 12"/>
          <p:cNvSpPr>
            <a:spLocks noChangeAspect="1"/>
          </p:cNvSpPr>
          <p:nvPr/>
        </p:nvSpPr>
        <p:spPr>
          <a:xfrm>
            <a:off x="735013" y="-4763"/>
            <a:ext cx="1439862" cy="156210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entury Gothic" pitchFamily="34" charset="0"/>
            </a:endParaRPr>
          </a:p>
        </p:txBody>
      </p:sp>
      <p:pic>
        <p:nvPicPr>
          <p:cNvPr id="8" name="Picture 13" descr="120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688" y="6318250"/>
            <a:ext cx="623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>
          <a:xfrm>
            <a:off x="5432612" y="6449077"/>
            <a:ext cx="2834637" cy="3984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1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12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10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355600" y="1548166"/>
            <a:ext cx="8432799" cy="1527968"/>
          </a:xfrm>
        </p:spPr>
        <p:txBody>
          <a:bodyPr anchor="b"/>
          <a:lstStyle>
            <a:lvl1pPr marL="0" indent="0" algn="ctr">
              <a:buFontTx/>
              <a:buNone/>
              <a:defRPr sz="54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505200" y="6503988"/>
            <a:ext cx="2133600" cy="219075"/>
          </a:xfrm>
        </p:spPr>
        <p:txBody>
          <a:bodyPr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242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11"/>
          <p:cNvCxnSpPr/>
          <p:nvPr/>
        </p:nvCxnSpPr>
        <p:spPr>
          <a:xfrm flipH="1">
            <a:off x="2924175" y="3411538"/>
            <a:ext cx="3295650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210300"/>
            <a:ext cx="91440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entury Gothic" pitchFamily="34" charset="0"/>
            </a:endParaRPr>
          </a:p>
        </p:txBody>
      </p:sp>
      <p:sp>
        <p:nvSpPr>
          <p:cNvPr id="6" name="Parallélogramme 18"/>
          <p:cNvSpPr>
            <a:spLocks noChangeAspect="1"/>
          </p:cNvSpPr>
          <p:nvPr/>
        </p:nvSpPr>
        <p:spPr>
          <a:xfrm>
            <a:off x="735013" y="-4763"/>
            <a:ext cx="1439862" cy="156210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Century Gothic" pitchFamily="34" charset="0"/>
            </a:endParaRPr>
          </a:p>
        </p:txBody>
      </p:sp>
      <p:pic>
        <p:nvPicPr>
          <p:cNvPr id="7" name="Picture 13" descr="120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1688" y="6318250"/>
            <a:ext cx="623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61950" y="3677470"/>
            <a:ext cx="8439150" cy="431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/>
          </p:nvPr>
        </p:nvSpPr>
        <p:spPr>
          <a:xfrm>
            <a:off x="355600" y="1548166"/>
            <a:ext cx="8432799" cy="1527968"/>
          </a:xfrm>
        </p:spPr>
        <p:txBody>
          <a:bodyPr anchor="b"/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32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3505200" y="6503988"/>
            <a:ext cx="2133600" cy="219075"/>
          </a:xfrm>
        </p:spPr>
        <p:txBody>
          <a:bodyPr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298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838450" y="1104900"/>
            <a:ext cx="4223393" cy="4916387"/>
          </a:xfrm>
        </p:spPr>
        <p:txBody>
          <a:bodyPr anchor="ctr"/>
          <a:lstStyle>
            <a:lvl1pPr marL="534988" indent="-534988">
              <a:spcBef>
                <a:spcPts val="2000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 b="0">
                <a:solidFill>
                  <a:srgbClr val="004563"/>
                </a:solidFill>
                <a:latin typeface="Century Gothic" pitchFamily="34" charset="0"/>
              </a:defRPr>
            </a:lvl2pPr>
            <a:lvl3pPr marL="180975" indent="-180975">
              <a:buClr>
                <a:srgbClr val="004563"/>
              </a:buClr>
              <a:defRPr sz="1200" b="1">
                <a:latin typeface="Century Gothic" pitchFamily="34" charset="0"/>
              </a:defRPr>
            </a:lvl3pPr>
            <a:lvl4pPr marL="180975" indent="0">
              <a:defRPr sz="1200">
                <a:latin typeface="Century Gothic" pitchFamily="34" charset="0"/>
              </a:defRPr>
            </a:lvl4pPr>
            <a:lvl5pPr marL="361950" indent="-180975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/>
          </p:nvPr>
        </p:nvSpPr>
        <p:spPr>
          <a:xfrm>
            <a:off x="7061843" y="1100205"/>
            <a:ext cx="571997" cy="4916387"/>
          </a:xfrm>
        </p:spPr>
        <p:txBody>
          <a:bodyPr anchor="ctr"/>
          <a:lstStyle>
            <a:lvl1pPr marL="534988" indent="-534988" algn="r">
              <a:spcBef>
                <a:spcPts val="2000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1200" b="0">
                <a:solidFill>
                  <a:schemeClr val="tx2"/>
                </a:solidFill>
                <a:latin typeface="Century Gothic" pitchFamily="34" charset="0"/>
              </a:defRPr>
            </a:lvl2pPr>
            <a:lvl3pPr marL="180975" indent="-180975" algn="r">
              <a:buClr>
                <a:schemeClr val="tx2"/>
              </a:buClr>
              <a:defRPr sz="1200" b="1">
                <a:latin typeface="Century Gothic" pitchFamily="34" charset="0"/>
              </a:defRPr>
            </a:lvl3pPr>
            <a:lvl4pPr marL="180975" indent="0" algn="r">
              <a:defRPr sz="1200">
                <a:latin typeface="Century Gothic" pitchFamily="34" charset="0"/>
              </a:defRPr>
            </a:lvl4pPr>
            <a:lvl5pPr marL="361950" indent="-180975" algn="r">
              <a:defRPr sz="1200">
                <a:latin typeface="Century Gothic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007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738188" y="1570037"/>
            <a:ext cx="7670799" cy="4470401"/>
          </a:xfrm>
          <a:prstGeom prst="rect">
            <a:avLst/>
          </a:prstGeom>
        </p:spPr>
        <p:txBody>
          <a:bodyPr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AFAB5EC-F065-4C2D-95D7-C4825D3ED7B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9C89CF0-5367-4498-AB05-4624077B7FCB}" type="datetime1">
              <a:rPr lang="th-TH" smtClean="0"/>
              <a:t>05/06/60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841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736600" y="2224088"/>
            <a:ext cx="7672388" cy="3816350"/>
          </a:xfrm>
        </p:spPr>
        <p:txBody>
          <a:bodyPr rtlCol="0">
            <a:normAutofit/>
          </a:bodyPr>
          <a:lstStyle>
            <a:lvl1pPr>
              <a:buFontTx/>
              <a:buNone/>
              <a:defRPr sz="1400"/>
            </a:lvl1pPr>
          </a:lstStyle>
          <a:p>
            <a:pPr lvl="0"/>
            <a:r>
              <a:rPr lang="en-US" noProof="0"/>
              <a:t>Click icon to add table</a:t>
            </a:r>
            <a:endParaRPr lang="fr-FR" noProof="0" dirty="0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245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600074" y="2220426"/>
            <a:ext cx="3757613" cy="3554413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4663764" y="2220426"/>
            <a:ext cx="3757613" cy="3554413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729562" y="1509657"/>
            <a:ext cx="3628126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763256" y="1509657"/>
            <a:ext cx="3546985" cy="59378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400" b="0"/>
            </a:lvl2pPr>
            <a:lvl3pPr marL="0" indent="0">
              <a:spcBef>
                <a:spcPts val="0"/>
              </a:spcBef>
              <a:buFontTx/>
              <a:buNone/>
              <a:defRPr sz="1000" b="1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27075" y="819403"/>
            <a:ext cx="7670799" cy="38179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134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27075" y="331788"/>
            <a:ext cx="7681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41363" y="1563688"/>
            <a:ext cx="7667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3888" y="6511925"/>
            <a:ext cx="2859087" cy="2143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266700" y="6478588"/>
            <a:ext cx="798513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élogramme 14"/>
          <p:cNvSpPr>
            <a:spLocks noChangeAspect="1"/>
          </p:cNvSpPr>
          <p:nvPr/>
        </p:nvSpPr>
        <p:spPr>
          <a:xfrm>
            <a:off x="233363" y="-15875"/>
            <a:ext cx="695325" cy="752475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27075" y="735013"/>
            <a:ext cx="7681913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53975" y="6508750"/>
            <a:ext cx="487363" cy="21431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Century Gothic" pitchFamily="34" charset="0"/>
                <a:cs typeface="+mn-cs"/>
              </a:defRPr>
            </a:lvl1pPr>
          </a:lstStyle>
          <a:p>
            <a:fld id="{F8F75442-5682-5044-BEFC-5FBBCBE273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08750"/>
            <a:ext cx="2133600" cy="21748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accent4"/>
                </a:solidFill>
                <a:latin typeface="+mj-lt"/>
                <a:cs typeface="+mn-cs"/>
              </a:defRPr>
            </a:lvl1pPr>
          </a:lstStyle>
          <a:p>
            <a:fld id="{2ECEB1CA-D356-3C4D-89C3-8441F43CCE38}" type="datetimeFigureOut">
              <a:rPr lang="en-US" smtClean="0"/>
              <a:t>6/5/2017</a:t>
            </a:fld>
            <a:endParaRPr lang="en-US"/>
          </a:p>
        </p:txBody>
      </p:sp>
      <p:pic>
        <p:nvPicPr>
          <p:cNvPr id="5130" name="Picture 16" descr="120-2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421688" y="6318250"/>
            <a:ext cx="6238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ransition>
    <p:fade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1950" indent="952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26828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0238" indent="741363" algn="l" defTabSz="457200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01688" indent="-1714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­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10" Type="http://schemas.openxmlformats.org/officeDocument/2006/relationships/image" Target="../media/image24.tiff"/><Relationship Id="rId4" Type="http://schemas.openxmlformats.org/officeDocument/2006/relationships/image" Target="../media/image18.tiff"/><Relationship Id="rId9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tiff"/><Relationship Id="rId4" Type="http://schemas.openxmlformats.org/officeDocument/2006/relationships/image" Target="../media/image3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9282" y="79512"/>
            <a:ext cx="40254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Krungthai-AXA Life Insurance PCL – pithan.roj@krungthai-axa.co.th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Demographics</a:t>
            </a:r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FAB5EC-F065-4C2D-95D7-C4825D3ED7B7}" type="slidenum">
              <a:rPr lang="th-TH" smtClean="0"/>
              <a:t>10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27075" y="1343959"/>
            <a:ext cx="7716088" cy="565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latin typeface="+mj-lt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394619" y="-2699425"/>
            <a:ext cx="381000" cy="7716088"/>
          </a:xfrm>
          <a:prstGeom prst="rect">
            <a:avLst/>
          </a:prstGeom>
          <a:solidFill>
            <a:srgbClr val="014A94"/>
          </a:solidFill>
          <a:ln w="57150" cap="flat" cmpd="sng" algn="ctr">
            <a:noFill/>
            <a:prstDash val="solid"/>
          </a:ln>
          <a:effectLst/>
        </p:spPr>
        <p:txBody>
          <a:bodyPr vert="vert270" lIns="0" tIns="0" rIns="0" bIns="0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rgbClr val="FFFFFF"/>
                </a:solidFill>
                <a:latin typeface="+mj-lt"/>
              </a:rPr>
              <a:t>Key Messages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544" y="1450157"/>
            <a:ext cx="7379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LINE Pay channel proved to be effective in reaching customers age between 25-44, most of whom are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reflects the same demographics of Thai LINE users and Thai ecommerce buyers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500" t="42355" r="31300" b="12490"/>
          <a:stretch/>
        </p:blipFill>
        <p:spPr>
          <a:xfrm>
            <a:off x="727075" y="1983446"/>
            <a:ext cx="7681913" cy="45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03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73286" y="1570037"/>
            <a:ext cx="4435701" cy="4470401"/>
          </a:xfrm>
        </p:spPr>
        <p:txBody>
          <a:bodyPr/>
          <a:lstStyle/>
          <a:p>
            <a:r>
              <a:rPr lang="en-US" dirty="0"/>
              <a:t>No need to download any mobile application</a:t>
            </a:r>
          </a:p>
          <a:p>
            <a:r>
              <a:rPr lang="en-US" dirty="0"/>
              <a:t>Easy access through KTAXA official account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time registration only</a:t>
            </a:r>
          </a:p>
          <a:p>
            <a:r>
              <a:rPr lang="en-US" dirty="0"/>
              <a:t>LINE authentication </a:t>
            </a:r>
            <a:r>
              <a:rPr lang="mr-IN" dirty="0"/>
              <a:t>–</a:t>
            </a:r>
            <a:r>
              <a:rPr lang="en-US" dirty="0"/>
              <a:t> Login not needed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Digital Service for Customers on LINE</a:t>
            </a:r>
            <a:endParaRPr lang="th-TH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97484" y="973449"/>
            <a:ext cx="4435701" cy="381794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/>
              <a:t>Self-service on LINE application for all KTAXA customers</a:t>
            </a:r>
            <a:endParaRPr lang="th-TH" dirty="0"/>
          </a:p>
        </p:txBody>
      </p:sp>
      <p:pic>
        <p:nvPicPr>
          <p:cNvPr id="1030" name="Picture 6" descr="https://media.carphonewarehouse.com/is/image/cpw2/iphone-6GREY?$xl-standard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" y="884719"/>
            <a:ext cx="4506324" cy="57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95" y="1569833"/>
            <a:ext cx="2472491" cy="43955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9054A0-1686-47D6-BC00-E4F8274F7EF3}" type="slidenum">
              <a:rPr lang="th-TH" smtClean="0"/>
              <a:t>11</a:t>
            </a:fld>
            <a:endParaRPr lang="th-TH"/>
          </a:p>
        </p:txBody>
      </p:sp>
      <p:pic>
        <p:nvPicPr>
          <p:cNvPr id="9" name="Picture 6" descr="https://media.carphonewarehouse.com/is/image/cpw2/iphone-6GREY?$xl-standard$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861" y="3761837"/>
            <a:ext cx="4506324" cy="30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52" y="4463725"/>
            <a:ext cx="2471495" cy="23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61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472707" y="2961691"/>
            <a:ext cx="2092271" cy="161182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69000">
                <a:srgbClr val="004A9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Digital Service for Customers on LINE</a:t>
            </a:r>
            <a:endParaRPr lang="th-TH" sz="2200" dirty="0"/>
          </a:p>
        </p:txBody>
      </p:sp>
      <p:pic>
        <p:nvPicPr>
          <p:cNvPr id="1030" name="Picture 6" descr="https://media.carphonewarehouse.com/is/image/cpw2/iphone-6GREY?$xl-standard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" y="884719"/>
            <a:ext cx="4506324" cy="57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9054A0-1686-47D6-BC00-E4F8274F7EF3}" type="slidenum">
              <a:rPr lang="th-TH" smtClean="0"/>
              <a:t>12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30" y="1569833"/>
            <a:ext cx="2472491" cy="4395540"/>
          </a:xfrm>
          <a:prstGeom prst="rect">
            <a:avLst/>
          </a:prstGeom>
        </p:spPr>
      </p:pic>
      <p:pic>
        <p:nvPicPr>
          <p:cNvPr id="10" name="Picture 6" descr="https://media.carphonewarehouse.com/is/image/cpw2/iphone-6GREY?$xl-standard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728" y="884719"/>
            <a:ext cx="4506324" cy="57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800" y="1569833"/>
            <a:ext cx="2474179" cy="43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231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815" y="4115726"/>
            <a:ext cx="2316370" cy="2492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447" y="3246778"/>
            <a:ext cx="2662249" cy="2615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95" y="3653733"/>
            <a:ext cx="26543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90" y="380956"/>
            <a:ext cx="1701800" cy="11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190" y="2352819"/>
            <a:ext cx="10287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013" y="1498132"/>
            <a:ext cx="15240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4908"/>
          <a:stretch/>
        </p:blipFill>
        <p:spPr>
          <a:xfrm>
            <a:off x="6486296" y="2373034"/>
            <a:ext cx="796095" cy="7819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73247" y="6466244"/>
            <a:ext cx="1782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WeAreSocial.com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690" y="808935"/>
            <a:ext cx="602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BE0"/>
                </a:solidFill>
              </a:rPr>
              <a:t>Million registered smartphone users in Thailand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375" y="1654679"/>
            <a:ext cx="775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BE0"/>
                </a:solidFill>
              </a:rPr>
              <a:t>On average, spend                      hours on the phone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9380" y="2593334"/>
            <a:ext cx="3583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BE0"/>
                </a:solidFill>
              </a:rPr>
              <a:t>Million of them actively use </a:t>
            </a:r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568242" y="6385562"/>
            <a:ext cx="2447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Source:                                          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06" y="6343669"/>
            <a:ext cx="1343025" cy="360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1" y="1129927"/>
            <a:ext cx="761998" cy="914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99" y="2395699"/>
            <a:ext cx="1040726" cy="1040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7" y="3728034"/>
            <a:ext cx="815474" cy="8554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3" y="5095759"/>
            <a:ext cx="759949" cy="7599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258" y="1192086"/>
            <a:ext cx="1171477" cy="1103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09" y="2424166"/>
            <a:ext cx="961432" cy="9614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950" y="3764610"/>
            <a:ext cx="1918564" cy="1105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051" y="4947398"/>
            <a:ext cx="1080059" cy="10800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91761" y="444240"/>
            <a:ext cx="536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BE0"/>
                </a:solidFill>
              </a:rPr>
              <a:t>Among Thailand’s growing ecommerce…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20569" y="1338329"/>
            <a:ext cx="165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Fashion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23097" y="2545140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23097" y="3832592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Beauty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23097" y="5100218"/>
            <a:ext cx="170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Tourism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1976" y="1384049"/>
            <a:ext cx="296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Entertainment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41976" y="2585345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Home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65705" y="3903093"/>
            <a:ext cx="20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Insurance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67741" y="5120723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34698"/>
                </a:solidFill>
              </a:rPr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14587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89975"/>
            <a:ext cx="9144000" cy="4786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25" y="284976"/>
            <a:ext cx="78051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BE0"/>
                </a:solidFill>
              </a:rPr>
              <a:t>Partnership between </a:t>
            </a:r>
            <a:r>
              <a:rPr lang="en-US" sz="2400" b="1" dirty="0">
                <a:solidFill>
                  <a:srgbClr val="034698"/>
                </a:solidFill>
              </a:rPr>
              <a:t>Krungthai-AXA Life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400" b="1" dirty="0">
                <a:solidFill>
                  <a:srgbClr val="009BE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LINE Pay</a:t>
            </a:r>
          </a:p>
          <a:p>
            <a:pPr algn="ctr"/>
            <a:endParaRPr lang="en-US" sz="1800" b="1" dirty="0">
              <a:solidFill>
                <a:srgbClr val="009BE0"/>
              </a:solidFill>
            </a:endParaRPr>
          </a:p>
          <a:p>
            <a:pPr algn="ctr"/>
            <a:r>
              <a:rPr lang="en-US" b="1" dirty="0">
                <a:solidFill>
                  <a:srgbClr val="009BE0"/>
                </a:solidFill>
              </a:rPr>
              <a:t>First of Thailand Insurance Industry</a:t>
            </a:r>
          </a:p>
          <a:p>
            <a:pPr algn="ctr"/>
            <a:r>
              <a:rPr lang="en-US" b="1" dirty="0">
                <a:solidFill>
                  <a:srgbClr val="009BE0"/>
                </a:solidFill>
              </a:rPr>
              <a:t>First for LINE, globally</a:t>
            </a:r>
          </a:p>
        </p:txBody>
      </p:sp>
    </p:spTree>
    <p:extLst>
      <p:ext uri="{BB962C8B-B14F-4D97-AF65-F5344CB8AC3E}">
        <p14:creationId xmlns:p14="http://schemas.microsoft.com/office/powerpoint/2010/main" val="153380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718" y="166253"/>
            <a:ext cx="3638756" cy="669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161" y="1049913"/>
            <a:ext cx="3131999" cy="556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900488"/>
            <a:ext cx="2527204" cy="2957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07" y="1485467"/>
            <a:ext cx="2441677" cy="241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699" y="1293443"/>
            <a:ext cx="38681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BE0"/>
                </a:solidFill>
              </a:rPr>
              <a:t>Users access </a:t>
            </a:r>
            <a:r>
              <a:rPr lang="en-US" sz="2400" b="1" dirty="0">
                <a:solidFill>
                  <a:srgbClr val="034698"/>
                </a:solidFill>
              </a:rPr>
              <a:t>LINE Pay</a:t>
            </a:r>
            <a:r>
              <a:rPr lang="en-US" sz="2400" b="1" dirty="0">
                <a:solidFill>
                  <a:srgbClr val="009BE0"/>
                </a:solidFill>
              </a:rPr>
              <a:t>,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LINE’s ePayment feature,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from LINE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Mobile Application</a:t>
            </a:r>
          </a:p>
          <a:p>
            <a:pPr algn="ctr"/>
            <a:r>
              <a:rPr lang="en-US" sz="2400" b="1" dirty="0">
                <a:solidFill>
                  <a:srgbClr val="034698"/>
                </a:solidFill>
              </a:rPr>
              <a:t>“More” </a:t>
            </a:r>
            <a:r>
              <a:rPr lang="en-US" sz="2400" b="1" dirty="0">
                <a:solidFill>
                  <a:srgbClr val="009BE0"/>
                </a:solidFill>
              </a:rPr>
              <a:t>tab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718" y="166253"/>
            <a:ext cx="3638756" cy="6691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043931"/>
            <a:ext cx="3131999" cy="5570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81" y="3585587"/>
            <a:ext cx="2431339" cy="3272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838" y="4962958"/>
            <a:ext cx="2441677" cy="2415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024" y="1048070"/>
            <a:ext cx="2979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BE0"/>
                </a:solidFill>
              </a:rPr>
              <a:t>Dedicated &amp; exclusive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menu for </a:t>
            </a:r>
            <a:r>
              <a:rPr lang="en-US" sz="2400" b="1" dirty="0">
                <a:solidFill>
                  <a:srgbClr val="034698"/>
                </a:solidFill>
              </a:rPr>
              <a:t>“Insurance”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on</a:t>
            </a:r>
          </a:p>
          <a:p>
            <a:pPr algn="ctr"/>
            <a:r>
              <a:rPr lang="en-US" sz="2400" b="1" dirty="0">
                <a:solidFill>
                  <a:srgbClr val="034698"/>
                </a:solidFill>
              </a:rPr>
              <a:t>LINE Pay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main screen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1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718" y="166253"/>
            <a:ext cx="3638756" cy="6691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81" y="3585587"/>
            <a:ext cx="2431339" cy="3272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006588"/>
            <a:ext cx="3137154" cy="5579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633" y="1048070"/>
            <a:ext cx="3352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BE0"/>
                </a:solidFill>
              </a:rPr>
              <a:t>Users can learn about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Life insurance products…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Get a </a:t>
            </a:r>
            <a:r>
              <a:rPr lang="en-US" sz="2400" b="1" dirty="0">
                <a:solidFill>
                  <a:srgbClr val="034698"/>
                </a:solidFill>
              </a:rPr>
              <a:t>quote…</a:t>
            </a:r>
          </a:p>
          <a:p>
            <a:pPr algn="ctr"/>
            <a:r>
              <a:rPr lang="en-US" sz="2400" b="1" dirty="0">
                <a:solidFill>
                  <a:srgbClr val="034698"/>
                </a:solidFill>
              </a:rPr>
              <a:t>Buy</a:t>
            </a:r>
            <a:r>
              <a:rPr lang="en-US" sz="2400" b="1" dirty="0">
                <a:solidFill>
                  <a:srgbClr val="009BE0"/>
                </a:solidFill>
              </a:rPr>
              <a:t> right here</a:t>
            </a:r>
          </a:p>
          <a:p>
            <a:pPr algn="ctr"/>
            <a:r>
              <a:rPr lang="en-US" sz="2400" b="1" dirty="0">
                <a:solidFill>
                  <a:srgbClr val="009BE0"/>
                </a:solidFill>
              </a:rPr>
              <a:t>and pay with </a:t>
            </a:r>
            <a:r>
              <a:rPr lang="en-US" sz="2400" b="1" dirty="0">
                <a:solidFill>
                  <a:srgbClr val="034698"/>
                </a:solidFill>
              </a:rPr>
              <a:t>LINE Pay!</a:t>
            </a:r>
            <a:endParaRPr lang="en-US" sz="2400" dirty="0">
              <a:solidFill>
                <a:srgbClr val="03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Behavior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FAB5EC-F065-4C2D-95D7-C4825D3ED7B7}" type="slidenum">
              <a:rPr lang="th-TH" smtClean="0"/>
              <a:t>8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727075" y="1343959"/>
            <a:ext cx="7716088" cy="859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latin typeface="+mj-lt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394619" y="-2699425"/>
            <a:ext cx="381000" cy="7716088"/>
          </a:xfrm>
          <a:prstGeom prst="rect">
            <a:avLst/>
          </a:prstGeom>
          <a:solidFill>
            <a:srgbClr val="014A94"/>
          </a:solidFill>
          <a:ln w="57150" cap="flat" cmpd="sng" algn="ctr">
            <a:noFill/>
            <a:prstDash val="solid"/>
          </a:ln>
          <a:effectLst/>
        </p:spPr>
        <p:txBody>
          <a:bodyPr vert="vert270" lIns="0" tIns="0" rIns="0" bIns="0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rgbClr val="FFFFFF"/>
                </a:solidFill>
                <a:latin typeface="+mj-lt"/>
              </a:rPr>
              <a:t>Key Messages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3544" y="1450157"/>
            <a:ext cx="73792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 advanced ecommerce tracking, we have been able to track exactly when was the first time visiting us for a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How many times each customer repeatedly visited us before he/she buy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How many days each customer took before he/she buy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enabled us to gain insight into these customers’ behavior like never before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000" t="44489" r="31100" b="13911"/>
          <a:stretch/>
        </p:blipFill>
        <p:spPr>
          <a:xfrm>
            <a:off x="727075" y="2304742"/>
            <a:ext cx="7716088" cy="42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7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Time, Locations &amp; OS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FAB5EC-F065-4C2D-95D7-C4825D3ED7B7}" type="slidenum">
              <a:rPr lang="th-TH" smtClean="0"/>
              <a:t>9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727075" y="1343960"/>
            <a:ext cx="7716088" cy="576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latin typeface="+mj-lt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394619" y="-2699425"/>
            <a:ext cx="381000" cy="7716088"/>
          </a:xfrm>
          <a:prstGeom prst="rect">
            <a:avLst/>
          </a:prstGeom>
          <a:solidFill>
            <a:srgbClr val="014A94"/>
          </a:solidFill>
          <a:ln w="57150" cap="flat" cmpd="sng" algn="ctr">
            <a:noFill/>
            <a:prstDash val="solid"/>
          </a:ln>
          <a:effectLst/>
        </p:spPr>
        <p:txBody>
          <a:bodyPr vert="vert270" lIns="0" tIns="0" rIns="0" bIns="0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rgbClr val="FFFFFF"/>
                </a:solidFill>
                <a:latin typeface="+mj-lt"/>
              </a:rPr>
              <a:t>Key Messages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544" y="1450157"/>
            <a:ext cx="7379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 addition to behavior, we know what time were the transactions which is very interesting to see customers bought life insurance at 9pm to 1am or even 4am!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00" t="42178" r="31700" b="13022"/>
          <a:stretch/>
        </p:blipFill>
        <p:spPr>
          <a:xfrm>
            <a:off x="727074" y="1966413"/>
            <a:ext cx="7681913" cy="44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71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_KTAXA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_KTAXA" id="{B3F230F2-BF12-4A27-8DA8-EC47D361D2BD}" vid="{8AA7054B-1099-465E-84C1-934F65D06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Theme_KTAXA</Template>
  <TotalTime>1636</TotalTime>
  <Words>295</Words>
  <Application>Microsoft Office PowerPoint</Application>
  <PresentationFormat>On-screen Show (4:3)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Cordia New</vt:lpstr>
      <vt:lpstr>Lucida Grande</vt:lpstr>
      <vt:lpstr>Wingdings</vt:lpstr>
      <vt:lpstr>Theme_KTAXA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Behavior</vt:lpstr>
      <vt:lpstr>Time, Locations &amp; OS</vt:lpstr>
      <vt:lpstr>Customer Demographics</vt:lpstr>
      <vt:lpstr>Digital Service for Customers on LINE</vt:lpstr>
      <vt:lpstr>Digital Service for Customers on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Pithan Rojanawong</dc:creator>
  <cp:lastModifiedBy>ROJANAWONG Pithan</cp:lastModifiedBy>
  <cp:revision>62</cp:revision>
  <dcterms:created xsi:type="dcterms:W3CDTF">2016-07-14T06:19:18Z</dcterms:created>
  <dcterms:modified xsi:type="dcterms:W3CDTF">2017-06-05T02:48:21Z</dcterms:modified>
</cp:coreProperties>
</file>