
<file path=[Content_Types].xml><?xml version="1.0" encoding="utf-8"?>
<Types xmlns="http://schemas.openxmlformats.org/package/2006/content-types"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3"/>
  </p:sldMasterIdLst>
  <p:notesMasterIdLst>
    <p:notesMasterId r:id="rId8"/>
  </p:notesMasterIdLst>
  <p:handoutMasterIdLst>
    <p:handoutMasterId r:id="rId16"/>
  </p:handoutMasterIdLst>
  <p:sldIdLst>
    <p:sldId id="1631" r:id="rId4"/>
    <p:sldId id="1839" r:id="rId5"/>
    <p:sldId id="1824" r:id="rId6"/>
    <p:sldId id="1825" r:id="rId7"/>
    <p:sldId id="1834" r:id="rId9"/>
    <p:sldId id="1836" r:id="rId10"/>
    <p:sldId id="1835" r:id="rId11"/>
    <p:sldId id="1837" r:id="rId12"/>
    <p:sldId id="1838" r:id="rId13"/>
    <p:sldId id="1823" r:id="rId14"/>
    <p:sldId id="1848" r:id="rId15"/>
  </p:sldIdLst>
  <p:sldSz cx="9144000" cy="6858000" type="screen4x3"/>
  <p:notesSz cx="6797675" cy="992632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8060402020202020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nst &amp; Young" initials="EY" lastIdx="18" clrIdx="0"/>
  <p:cmAuthor id="1" name="Vinit Barve" initials="VB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  <a:srgbClr val="FFCC00"/>
    <a:srgbClr val="F96B2D"/>
    <a:srgbClr val="C0C0C0"/>
    <a:srgbClr val="FFCC99"/>
    <a:srgbClr val="EAEAEA"/>
    <a:srgbClr val="FFCC66"/>
    <a:srgbClr val="EEEEEE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9568" autoAdjust="0"/>
  </p:normalViewPr>
  <p:slideViewPr>
    <p:cSldViewPr snapToGrid="0">
      <p:cViewPr varScale="1">
        <p:scale>
          <a:sx n="116" d="100"/>
          <a:sy n="116" d="100"/>
        </p:scale>
        <p:origin x="810" y="108"/>
      </p:cViewPr>
      <p:guideLst>
        <p:guide orient="horz" pos="3792"/>
        <p:guide orient="horz" pos="2400"/>
        <p:guide orient="horz" pos="3648"/>
        <p:guide pos="3072"/>
        <p:guide pos="960"/>
        <p:guide pos="96"/>
        <p:guide pos="2064"/>
        <p:guide pos="5759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0" y="-84"/>
      </p:cViewPr>
      <p:guideLst>
        <p:guide orient="horz" pos="3125"/>
        <p:guide pos="2140"/>
      </p:guideLst>
    </p:cSldViewPr>
  </p:notesViewPr>
  <p:gridSpacing cx="76320" cy="7632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vertOverflow="ellipsis" anchor="ctr" anchorCtr="1"/>
          <a:lstStyle/>
          <a:p>
            <a:pPr algn="ctr"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Non-Life Insurance penetration </a:t>
            </a:r>
            <a:endParaRPr lang="en-IN" baseline="30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Non-Life Insurance penetration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India</c:v>
                </c:pt>
                <c:pt idx="1">
                  <c:v>United States</c:v>
                </c:pt>
                <c:pt idx="2">
                  <c:v>United Kingdom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0.00800000000000001</c:v>
                </c:pt>
                <c:pt idx="1">
                  <c:v>0.043</c:v>
                </c:pt>
                <c:pt idx="2">
                  <c:v>0.028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228352"/>
        <c:axId val="317229136"/>
      </c:barChart>
      <c:catAx>
        <c:axId val="31722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</a:p>
        </c:txPr>
        <c:crossAx val="317229136"/>
        <c:crosses val="autoZero"/>
        <c:auto val="1"/>
        <c:lblAlgn val="ctr"/>
        <c:lblOffset val="100"/>
        <c:tickMarkSkip val="1"/>
        <c:noMultiLvlLbl val="0"/>
      </c:catAx>
      <c:valAx>
        <c:axId val="3172291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1722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en-I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vertOverflow="ellipsis" anchor="ctr" anchorCtr="1"/>
          <a:lstStyle/>
          <a:p>
            <a:pPr algn="ctr"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solidFill>
                  <a:srgbClr val="000000"/>
                </a:solidFill>
              </a:rPr>
              <a:t>Corporate insurance mix in India </a:t>
            </a:r>
            <a:endParaRPr lang="en-US" sz="900" b="1" baseline="3000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1169728783902"/>
          <c:y val="0.13330616579607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explosion val="14"/>
          <c:dPt>
            <c:idx val="0"/>
            <c:bubble3D val="0"/>
            <c:explosion val="14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explosion val="14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Large</c:v>
                </c:pt>
                <c:pt idx="1">
                  <c:v>Mid</c:v>
                </c:pt>
                <c:pt idx="2">
                  <c:v>Small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6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en-I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vertOverflow="ellipsis" anchor="ctr" anchorCtr="1"/>
          <a:lstStyle/>
          <a:p>
            <a:pPr algn="ctr"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900" b="1" baseline="0" dirty="0">
                <a:solidFill>
                  <a:srgbClr val="000000"/>
                </a:solidFill>
              </a:rPr>
              <a:t>Corporate insurance p</a:t>
            </a:r>
            <a:r>
              <a:rPr lang="en-US" sz="900" b="1" dirty="0">
                <a:solidFill>
                  <a:srgbClr val="000000"/>
                </a:solidFill>
              </a:rPr>
              <a:t>enetration – Segment wise </a:t>
            </a:r>
            <a:endParaRPr lang="en-US" sz="900" b="1" baseline="3000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04833333333333"/>
          <c:y val="0.13327160493827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 penetration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vertOverflow="ellipsis" anchor="ctr" anchorCtr="1"/>
                  <a:lstStyle/>
                  <a:p>
                    <a:r>
                      <a:rPr lang="en-US" sz="800" dirty="0"/>
                      <a:t>~ 85%</a:t>
                    </a:r>
                    <a:endParaRPr lang="en-US" dirty="0"/>
                  </a:p>
                </c:rich>
              </c:tx>
              <c:numFmt formatCode="General" sourceLinked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vertOverflow="ellipsis" anchor="ctr" anchorCtr="1"/>
                  <a:lstStyle/>
                  <a:p>
                    <a:r>
                      <a:rPr lang="en-US" sz="800" dirty="0"/>
                      <a:t>~ 60%</a:t>
                    </a:r>
                    <a:endParaRPr lang="en-US" dirty="0"/>
                  </a:p>
                </c:rich>
              </c:tx>
              <c:numFmt formatCode="General" sourceLinked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vertOverflow="ellipsis" anchor="ctr" anchorCtr="1"/>
                  <a:lstStyle/>
                  <a:p>
                    <a:r>
                      <a:rPr lang="en-US" sz="800" dirty="0"/>
                      <a:t>~ 15%</a:t>
                    </a:r>
                    <a:endParaRPr lang="en-US" dirty="0"/>
                  </a:p>
                </c:rich>
              </c:tx>
              <c:numFmt formatCode="General" sourceLinked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Large</c:v>
                </c:pt>
                <c:pt idx="1">
                  <c:v>Mid</c:v>
                </c:pt>
                <c:pt idx="2">
                  <c:v>Small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0.6</c:v>
                </c:pt>
                <c:pt idx="2">
                  <c:v>0.15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229528"/>
        <c:axId val="317225608"/>
      </c:barChart>
      <c:catAx>
        <c:axId val="317229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</a:p>
        </c:txPr>
        <c:crossAx val="317225608"/>
        <c:crosses val="autoZero"/>
        <c:auto val="1"/>
        <c:lblAlgn val="ctr"/>
        <c:lblOffset val="100"/>
        <c:tickMarkSkip val="1"/>
        <c:noMultiLvlLbl val="0"/>
      </c:catAx>
      <c:valAx>
        <c:axId val="3172256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17229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en-I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vertOverflow="ellipsis" anchor="ctr" anchorCtr="1"/>
          <a:lstStyle/>
          <a:p>
            <a:pPr algn="ctr"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solidFill>
                  <a:srgbClr val="000000"/>
                </a:solidFill>
              </a:rPr>
              <a:t>Further, contribution by</a:t>
            </a:r>
            <a:endParaRPr lang="en-US" sz="900" b="1" dirty="0">
              <a:solidFill>
                <a:srgbClr val="000000"/>
              </a:solidFill>
            </a:endParaRPr>
          </a:p>
          <a:p>
            <a:pPr algn="ctr"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solidFill>
                  <a:srgbClr val="000000"/>
                </a:solidFill>
              </a:rPr>
              <a:t>types of brokers </a:t>
            </a:r>
            <a:endParaRPr lang="en-US" sz="900" b="1" baseline="30000" dirty="0">
              <a:solidFill>
                <a:srgbClr val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explosion val="14"/>
          <c:dPt>
            <c:idx val="0"/>
            <c:bubble3D val="0"/>
            <c:explosion val="14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explosion val="14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0947420138888889"/>
                  <c:y val="-0.0290083333333333"/>
                </c:manualLayout>
              </c:layout>
              <c:numFmt formatCode="General" sourceLinked="1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492196008063378"/>
                  <c:y val="0"/>
                </c:manualLayout>
              </c:layout>
              <c:numFmt formatCode="General" sourceLinked="1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941111111111113"/>
                  <c:y val="0.0341597982374837"/>
                </c:manualLayout>
              </c:layout>
              <c:numFmt formatCode="General" sourceLinked="1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0862569308092222"/>
                </c:manualLayout>
              </c:layout>
              <c:numFmt formatCode="General" sourceLinked="1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MNCs</c:v>
                </c:pt>
                <c:pt idx="1">
                  <c:v>Top domestic</c:v>
                </c:pt>
                <c:pt idx="2">
                  <c:v>Mid- size domestic</c:v>
                </c:pt>
                <c:pt idx="3">
                  <c:v>Small size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0.239130434782609</c:v>
                </c:pt>
                <c:pt idx="1">
                  <c:v>0.108695652173913</c:v>
                </c:pt>
                <c:pt idx="2">
                  <c:v>0.217391304347826</c:v>
                </c:pt>
                <c:pt idx="3">
                  <c:v>0.434782608695652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</c:dLbls>
        <c:firstSliceAng val="133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en-IN" sz="1800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vertOverflow="ellipsis" anchor="ctr" anchorCtr="1"/>
          <a:lstStyle/>
          <a:p>
            <a:pPr algn="ctr"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Broker contribution in</a:t>
            </a:r>
            <a:endParaRPr lang="en-IN" dirty="0"/>
          </a:p>
          <a:p>
            <a:pPr algn="ctr"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IN" baseline="0" dirty="0"/>
              <a:t>B2B insurance</a:t>
            </a:r>
            <a:r>
              <a:rPr lang="en-IN" dirty="0"/>
              <a:t> </a:t>
            </a:r>
            <a:endParaRPr lang="en-IN" baseline="30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Non-Life Insurance penetration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vertOverflow="ellipsis" anchor="ctr" anchorCtr="1"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numFmt formatCode="General" sourceLinked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vertOverflow="ellipsis" anchor="ctr" anchorCtr="1"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numFmt formatCode="General" sourceLinked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India</c:v>
                </c:pt>
                <c:pt idx="1">
                  <c:v>Globally (est.)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224824"/>
        <c:axId val="317226392"/>
      </c:barChart>
      <c:catAx>
        <c:axId val="317224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</a:p>
        </c:txPr>
        <c:crossAx val="317226392"/>
        <c:crosses val="autoZero"/>
        <c:auto val="1"/>
        <c:lblAlgn val="ctr"/>
        <c:lblOffset val="100"/>
        <c:tickMarkSkip val="1"/>
        <c:noMultiLvlLbl val="0"/>
      </c:catAx>
      <c:valAx>
        <c:axId val="3172263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1722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en-IN" sz="1800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 Premium (Rs Crore)</c:v>
                </c:pt>
              </c:strCache>
            </c:strRef>
          </c:tx>
          <c:spPr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c:spPr>
          <c:marker>
            <c:symbol val="diamond"/>
            <c:size val="7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 c:formatCode="_ * #,##0_ ;_ * \-#,##0_ ;_ * &quot;-&quot;??_ ;_ @_ ">
                  <c:v>5</c:v>
                </c:pt>
                <c:pt idx="1" c:formatCode="_ * #,##0_ ;_ * \-#,##0_ ;_ * &quot;-&quot;??_ ;_ @_ ">
                  <c:v>15</c:v>
                </c:pt>
                <c:pt idx="2" c:formatCode="_ * #,##0_ ;_ * \-#,##0_ ;_ * &quot;-&quot;??_ ;_ @_ ">
                  <c:v>32</c:v>
                </c:pt>
                <c:pt idx="3" c:formatCode="_ * #,##0_ ;_ * \-#,##0_ ;_ * &quot;-&quot;??_ ;_ @_ ">
                  <c:v>45</c:v>
                </c:pt>
                <c:pt idx="4" c:formatCode="_ * #,##0_ ;_ * \-#,##0_ ;_ * &quot;-&quot;??_ ;_ @_ ">
                  <c:v>70</c:v>
                </c:pt>
              </c:numCache>
            </c:numRef>
          </c:val>
          <c:smooth val="0"/>
        </c:ser>
        <c:dLbls>
          <c:dLblPos val="r"/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972232"/>
        <c:axId val="319968312"/>
      </c:lineChart>
      <c:catAx>
        <c:axId val="319972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</a:p>
        </c:txPr>
        <c:crossAx val="319968312"/>
        <c:crosses val="autoZero"/>
        <c:auto val="1"/>
        <c:lblAlgn val="ctr"/>
        <c:lblOffset val="100"/>
        <c:tickMarkSkip val="1"/>
        <c:noMultiLvlLbl val="0"/>
      </c:catAx>
      <c:valAx>
        <c:axId val="319968312"/>
        <c:scaling>
          <c:orientation val="minMax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one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1997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sz="900" b="1">
              <a:solidFill>
                <a:srgbClr val="000000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en-IN" sz="1800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Income (Rs Crore)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FY17E</c:v>
                </c:pt>
              </c:strCache>
            </c:strRef>
          </c:cat>
          <c:val>
            <c:numRef>
              <c:f>Sheet1!$B$2:$B$6</c:f>
              <c:numCache>
                <c:formatCode>_ * #,##0.0_ ;_ * \-#,##0.0_ ;_ * "-"??_ ;_ @_ </c:formatCode>
                <c:ptCount val="5"/>
                <c:pt idx="0" c:formatCode="_ * #,##0.0_ ;_ * \-#,##0.0_ ;_ * &quot;-&quot;??_ ;_ @_ ">
                  <c:v>0.7</c:v>
                </c:pt>
                <c:pt idx="1" c:formatCode="_ * #,##0.0_ ;_ * \-#,##0.0_ ;_ * &quot;-&quot;??_ ;_ @_ ">
                  <c:v>2.3</c:v>
                </c:pt>
                <c:pt idx="2" c:formatCode="_ * #,##0.0_ ;_ * \-#,##0.0_ ;_ * &quot;-&quot;??_ ;_ @_ ">
                  <c:v>4.9</c:v>
                </c:pt>
                <c:pt idx="3" c:formatCode="_ * #,##0.0_ ;_ * \-#,##0.0_ ;_ * &quot;-&quot;??_ ;_ @_ ">
                  <c:v>5.4</c:v>
                </c:pt>
                <c:pt idx="4" c:formatCode="_ * #,##0.0_ ;_ * \-#,##0.0_ ;_ * &quot;-&quot;??_ ;_ @_ 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PBT (Rs Crore)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FY17E</c:v>
                </c:pt>
              </c:strCache>
            </c:strRef>
          </c:cat>
          <c:val>
            <c:numRef>
              <c:f>Sheet1!$C$2:$C$6</c:f>
              <c:numCache>
                <c:formatCode>_ * #,##0.0_ ;_ * \-#,##0.0_ ;_ * "-"??_ ;_ @_ </c:formatCode>
                <c:ptCount val="5"/>
                <c:pt idx="0" c:formatCode="_ * #,##0.0_ ;_ * \-#,##0.0_ ;_ * &quot;-&quot;??_ ;_ @_ ">
                  <c:v>-0.15</c:v>
                </c:pt>
                <c:pt idx="1" c:formatCode="_ * #,##0.0_ ;_ * \-#,##0.0_ ;_ * &quot;-&quot;??_ ;_ @_ ">
                  <c:v>0.7</c:v>
                </c:pt>
                <c:pt idx="2" c:formatCode="_ * #,##0.0_ ;_ * \-#,##0.0_ ;_ * &quot;-&quot;??_ ;_ @_ ">
                  <c:v>0.8</c:v>
                </c:pt>
                <c:pt idx="3" c:formatCode="_ * #,##0.0_ ;_ * \-#,##0.0_ ;_ * &quot;-&quot;??_ ;_ @_ ">
                  <c:v>-0.5</c:v>
                </c:pt>
                <c:pt idx="4" c:formatCode="_ * #,##0.0_ ;_ * \-#,##0.0_ ;_ * &quot;-&quot;??_ ;_ @_ ">
                  <c:v>-2.5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9969096"/>
        <c:axId val="319969880"/>
      </c:barChart>
      <c:catAx>
        <c:axId val="319969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</a:p>
        </c:txPr>
        <c:crossAx val="319969880"/>
        <c:crosses val="autoZero"/>
        <c:auto val="1"/>
        <c:lblAlgn val="ctr"/>
        <c:lblOffset val="100"/>
        <c:tickMarkSkip val="1"/>
        <c:noMultiLvlLbl val="0"/>
      </c:catAx>
      <c:valAx>
        <c:axId val="319969880"/>
        <c:scaling>
          <c:orientation val="minMax"/>
        </c:scaling>
        <c:delete val="1"/>
        <c:axPos val="l"/>
        <c:numFmt formatCode="_ * #,##0.0_ ;_ * \-#,##0.0_ ;_ * &quot;-&quot;??_ ;_ @_ " sourceLinked="1"/>
        <c:majorTickMark val="out"/>
        <c:minorTickMark val="none"/>
        <c:tickLblPos val="none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1996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sz="900" b="1">
              <a:solidFill>
                <a:srgbClr val="000000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en-IN" sz="1800"/>
      </a:pPr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2945767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11" tIns="46556" rIns="93111" bIns="46556" numCol="1" anchor="t" anchorCtr="0" compatLnSpc="1"/>
          <a:lstStyle>
            <a:lvl1pPr>
              <a:defRPr sz="1200">
                <a:latin typeface="Arial" panose="02080604020202020204" charset="0"/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0" y="4"/>
            <a:ext cx="2945767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11" tIns="46556" rIns="93111" bIns="46556" numCol="1" anchor="t" anchorCtr="0" compatLnSpc="1"/>
          <a:lstStyle>
            <a:lvl1pPr algn="r">
              <a:defRPr sz="1200">
                <a:latin typeface="Arial" panose="02080604020202020204" charset="0"/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28618"/>
            <a:ext cx="2945767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11" tIns="46556" rIns="93111" bIns="46556" numCol="1" anchor="b" anchorCtr="0" compatLnSpc="1"/>
          <a:lstStyle>
            <a:lvl1pPr>
              <a:defRPr sz="1200">
                <a:latin typeface="Arial" panose="02080604020202020204" charset="0"/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0" y="9428618"/>
            <a:ext cx="2945767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11" tIns="46556" rIns="93111" bIns="46556" numCol="1" anchor="b" anchorCtr="0" compatLnSpc="1"/>
          <a:lstStyle>
            <a:lvl1pPr algn="r">
              <a:defRPr sz="1200">
                <a:latin typeface="Arial" panose="02080604020202020204" charset="0"/>
              </a:defRPr>
            </a:lvl1pPr>
          </a:lstStyle>
          <a:p>
            <a:pPr>
              <a:defRPr/>
            </a:pPr>
            <a:fld id="{4BC1633A-CCD6-4AF0-8703-5555F299635A}" type="slidenum">
              <a:rPr lang="en-IN"/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2945767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11" tIns="46556" rIns="93111" bIns="46556" numCol="1" anchor="t" anchorCtr="0" compatLnSpc="1"/>
          <a:lstStyle>
            <a:lvl1pPr>
              <a:defRPr sz="1200">
                <a:latin typeface="Arial" panose="0208060402020202020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0" y="4"/>
            <a:ext cx="2945767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11" tIns="46556" rIns="93111" bIns="46556" numCol="1" anchor="t" anchorCtr="0" compatLnSpc="1"/>
          <a:lstStyle>
            <a:lvl1pPr algn="r">
              <a:defRPr sz="1200">
                <a:latin typeface="Arial" panose="0208060402020202020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28618"/>
            <a:ext cx="2945767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11" tIns="46556" rIns="93111" bIns="46556" numCol="1" anchor="b" anchorCtr="0" compatLnSpc="1"/>
          <a:lstStyle>
            <a:lvl1pPr>
              <a:defRPr sz="1200">
                <a:latin typeface="Arial" panose="0208060402020202020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0" y="9428618"/>
            <a:ext cx="2945767" cy="49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11" tIns="46556" rIns="93111" bIns="46556" numCol="1" anchor="b" anchorCtr="0" compatLnSpc="1"/>
          <a:lstStyle>
            <a:lvl1pPr algn="r">
              <a:defRPr sz="1200">
                <a:latin typeface="Arial" panose="02080604020202020204" charset="0"/>
              </a:defRPr>
            </a:lvl1pPr>
          </a:lstStyle>
          <a:p>
            <a:pPr>
              <a:defRPr/>
            </a:pPr>
            <a:fld id="{B97CF49B-F763-4C5B-A9AC-857E0162F445}" type="slidenum">
              <a:rPr lang="en-US"/>
            </a:fld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0424" y="4715922"/>
            <a:ext cx="5436841" cy="4466101"/>
          </a:xfrm>
          <a:prstGeom prst="rect">
            <a:avLst/>
          </a:prstGeom>
        </p:spPr>
        <p:txBody>
          <a:bodyPr vert="horz" lIns="93111" tIns="46556" rIns="93111" bIns="4655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8060402020202020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8060402020202020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8060402020202020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8060402020202020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806040202020202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charset="2"/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CF49B-F763-4C5B-A9AC-857E0162F445}" type="slidenum">
              <a:rPr lang="en-US" smtClean="0">
                <a:solidFill>
                  <a:prstClr val="black"/>
                </a:solidFill>
              </a:rPr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273" y="765408"/>
            <a:ext cx="6378716" cy="860400"/>
          </a:xfrm>
        </p:spPr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4272" y="1731938"/>
            <a:ext cx="4664785" cy="968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  <a:latin typeface="EYInterstate Light" pitchFamily="2" charset="0"/>
              </a:defRPr>
            </a:lvl1pPr>
            <a:lvl2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0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273" y="765408"/>
            <a:ext cx="6378716" cy="860400"/>
          </a:xfrm>
        </p:spPr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4272" y="1731938"/>
            <a:ext cx="4664785" cy="968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  <a:latin typeface="EYInterstate Light" pitchFamily="2" charset="0"/>
              </a:defRPr>
            </a:lvl1pPr>
            <a:lvl2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0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225" y="204041"/>
            <a:ext cx="8766175" cy="696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36000" rIns="0" bIns="0" numCol="1" anchor="t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45255" y="862013"/>
            <a:ext cx="886968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Arial" panose="02080604020202020204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5255" y="6243638"/>
            <a:ext cx="886968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Arial" panose="02080604020202020204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45255" y="200025"/>
            <a:ext cx="886968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Arial" panose="0208060402020202020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474025" y="6428096"/>
            <a:ext cx="663575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panose="02080604020202020204" charset="0"/>
                <a:cs typeface="Arial" panose="02080604020202020204" charset="0"/>
              </a:rPr>
              <a:t>Page </a:t>
            </a:r>
            <a:fld id="{E2520076-198D-43AC-B0A1-3CB5C8DCE77E}" type="slidenum">
              <a:rPr lang="en-US" sz="800" dirty="0" smtClean="0">
                <a:solidFill>
                  <a:srgbClr val="000000"/>
                </a:solidFill>
                <a:latin typeface="Arial" panose="02080604020202020204" charset="0"/>
                <a:cs typeface="Arial" panose="02080604020202020204" charset="0"/>
              </a:rPr>
            </a:fld>
            <a:endParaRPr lang="en-US" sz="800" dirty="0">
              <a:solidFill>
                <a:srgbClr val="000000"/>
              </a:solidFill>
              <a:latin typeface="Arial" panose="02080604020202020204" charset="0"/>
              <a:cs typeface="Arial" panose="02080604020202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defRPr sz="2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646464"/>
          </a:solidFill>
          <a:latin typeface="Arial" panose="0208060402020202020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646464"/>
          </a:solidFill>
          <a:latin typeface="Arial" panose="0208060402020202020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646464"/>
          </a:solidFill>
          <a:latin typeface="Arial" panose="0208060402020202020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646464"/>
          </a:solidFill>
          <a:latin typeface="Arial" panose="0208060402020202020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panose="0208060402020202020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panose="0208060402020202020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panose="0208060402020202020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panose="02080604020202020204" charset="0"/>
        </a:defRPr>
      </a:lvl9pPr>
    </p:titleStyle>
    <p:bodyStyle>
      <a:lvl1pPr marL="360680" indent="-36068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80604020202020204" charset="0"/>
        <a:buChar char="►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80604020202020204" charset="0"/>
        <a:buChar char="►"/>
        <a:defRPr sz="2000">
          <a:solidFill>
            <a:srgbClr val="000000"/>
          </a:solidFill>
          <a:latin typeface="+mn-lt"/>
        </a:defRPr>
      </a:lvl2pPr>
      <a:lvl3pPr marL="1081405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80604020202020204" charset="0"/>
        <a:buChar char="►"/>
        <a:defRPr sz="2400">
          <a:solidFill>
            <a:srgbClr val="000000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80604020202020204" charset="0"/>
        <a:buChar char="►"/>
        <a:defRPr sz="1600">
          <a:solidFill>
            <a:srgbClr val="000000"/>
          </a:solidFill>
          <a:latin typeface="+mn-lt"/>
        </a:defRPr>
      </a:lvl4pPr>
      <a:lvl5pPr marL="1800225" indent="-35750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80604020202020204" charset="0"/>
        <a:buChar char="►"/>
        <a:defRPr sz="1600">
          <a:solidFill>
            <a:srgbClr val="000000"/>
          </a:solidFill>
          <a:latin typeface="+mn-lt"/>
        </a:defRPr>
      </a:lvl5pPr>
      <a:lvl6pPr marL="2257425" indent="-35750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80604020202020204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50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80604020202020204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50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80604020202020204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50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8060402020202020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79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6422401"/>
            <a:ext cx="66385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00100" fontAlgn="auto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808080"/>
                </a:solidFill>
                <a:latin typeface="EYInterstate Light" pitchFamily="2" charset="0"/>
              </a:rPr>
              <a:t>Page </a:t>
            </a:r>
            <a:fld id="{9AE4D82F-B047-469B-AC52-A46321747EAF}" type="slidenum">
              <a:rPr lang="en-GB" sz="1000" dirty="0" smtClean="0">
                <a:solidFill>
                  <a:srgbClr val="808080"/>
                </a:solidFill>
                <a:latin typeface="EYInterstate Light" pitchFamily="2" charset="0"/>
              </a:rPr>
            </a:fld>
            <a:endParaRPr lang="en-GB" sz="1000" dirty="0">
              <a:solidFill>
                <a:srgbClr val="808080"/>
              </a:solidFill>
              <a:latin typeface="EYInterstate Light" pitchFamily="2" charset="0"/>
            </a:endParaRPr>
          </a:p>
        </p:txBody>
      </p:sp>
      <p:pic>
        <p:nvPicPr>
          <p:cNvPr id="14" name="Picture 13" descr="securenow logo_New Sep 201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6200" y="6248400"/>
            <a:ext cx="1094235" cy="455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dt="0"/>
  <p:txStyles>
    <p:titleStyle>
      <a:lvl1pPr algn="l" defTabSz="800100" rtl="0" eaLnBrk="1" latinLnBrk="0" hangingPunct="1">
        <a:lnSpc>
          <a:spcPct val="85000"/>
        </a:lnSpc>
        <a:spcBef>
          <a:spcPct val="0"/>
        </a:spcBef>
        <a:buNone/>
        <a:defRPr sz="2600" b="1" kern="1200">
          <a:solidFill>
            <a:schemeClr val="bg2"/>
          </a:solidFill>
          <a:latin typeface="EYInterstate Light" pitchFamily="2" charset="0"/>
          <a:ea typeface="+mj-ea"/>
          <a:cs typeface="Arial" panose="02080604020202020204" charset="0"/>
        </a:defRPr>
      </a:lvl1pPr>
    </p:titleStyle>
    <p:bodyStyle>
      <a:lvl1pPr marL="149860" indent="-149860" algn="l" defTabSz="8001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80604020202020204" charset="0"/>
        <a:buChar char="►"/>
        <a:defRPr sz="1100" kern="1200">
          <a:solidFill>
            <a:schemeClr val="bg1"/>
          </a:solidFill>
          <a:latin typeface="EYInterstate" pitchFamily="2" charset="0"/>
          <a:ea typeface="+mn-ea"/>
          <a:cs typeface="+mn-cs"/>
        </a:defRPr>
      </a:lvl1pPr>
      <a:lvl2pPr marL="300355" indent="-147320" algn="l" defTabSz="8001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80604020202020204" charset="0"/>
        <a:buChar char="►"/>
        <a:defRPr sz="11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2pPr>
      <a:lvl3pPr marL="452755" indent="-161290" algn="l" defTabSz="8001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80604020202020204" charset="0"/>
        <a:buChar char="►"/>
        <a:defRPr sz="11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3pPr>
      <a:lvl4pPr marL="600075" indent="-147320" algn="l" defTabSz="8001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80604020202020204" charset="0"/>
        <a:buChar char="►"/>
        <a:defRPr sz="11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4pPr>
      <a:lvl5pPr marL="753110" indent="-153035" algn="l" defTabSz="8001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80604020202020204" charset="0"/>
        <a:buChar char="►"/>
        <a:defRPr sz="11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5pPr>
      <a:lvl6pPr marL="2200275" indent="-200025" algn="l" defTabSz="800100" rtl="0" eaLnBrk="1" latinLnBrk="0" hangingPunct="1">
        <a:spcBef>
          <a:spcPct val="200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spcBef>
          <a:spcPct val="200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spcBef>
          <a:spcPct val="200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spcBef>
          <a:spcPct val="200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.jpeg"/><Relationship Id="rId2" Type="http://schemas.openxmlformats.org/officeDocument/2006/relationships/chart" Target="../charts/chart7.xml"/><Relationship Id="rId1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084" y="1143000"/>
            <a:ext cx="8436116" cy="860400"/>
          </a:xfrm>
        </p:spPr>
        <p:txBody>
          <a:bodyPr/>
          <a:lstStyle/>
          <a:p>
            <a:pPr algn="ctr">
              <a:lnSpc>
                <a:spcPct val="75000"/>
              </a:lnSpc>
            </a:pPr>
            <a:br>
              <a:rPr lang="en-GB" sz="1800" dirty="0">
                <a:solidFill>
                  <a:srgbClr val="000000"/>
                </a:solidFill>
                <a:latin typeface="DejaVu Sans" charset="0"/>
              </a:rPr>
            </a:br>
            <a:r>
              <a:rPr lang="x-none" altLang="en-GB" sz="1800" dirty="0">
                <a:solidFill>
                  <a:srgbClr val="000000"/>
                </a:solidFill>
                <a:latin typeface="DejaVu Sans" charset="0"/>
              </a:rPr>
              <a:t>An introduction to </a:t>
            </a:r>
            <a:br>
              <a:rPr lang="en-GB" sz="1800" dirty="0">
                <a:solidFill>
                  <a:srgbClr val="000000"/>
                </a:solidFill>
                <a:latin typeface="DejaVu Sans" charset="0"/>
              </a:rPr>
            </a:br>
            <a:br>
              <a:rPr lang="en-GB" sz="1800" dirty="0">
                <a:solidFill>
                  <a:srgbClr val="000000"/>
                </a:solidFill>
                <a:latin typeface="DejaVu Sans" charset="0"/>
              </a:rPr>
            </a:br>
            <a:r>
              <a:rPr lang="en-GB" sz="1800" dirty="0" err="1">
                <a:solidFill>
                  <a:srgbClr val="000000"/>
                </a:solidFill>
                <a:latin typeface="DejaVu Sans" charset="0"/>
              </a:rPr>
              <a:t>SecureNow</a:t>
            </a:r>
            <a:r>
              <a:rPr lang="en-GB" sz="1800" dirty="0">
                <a:solidFill>
                  <a:srgbClr val="000000"/>
                </a:solidFill>
                <a:latin typeface="DejaVu Sans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DejaVu Sans" charset="0"/>
              </a:rPr>
              <a:t>Insurance</a:t>
            </a:r>
            <a:r>
              <a:rPr lang="en-GB" sz="1800" dirty="0">
                <a:solidFill>
                  <a:srgbClr val="000000"/>
                </a:solidFill>
                <a:latin typeface="DejaVu Sans" charset="0"/>
              </a:rPr>
              <a:t> Broker Private Limited</a:t>
            </a:r>
            <a:br>
              <a:rPr lang="en-GB" sz="1800" dirty="0">
                <a:solidFill>
                  <a:srgbClr val="000000"/>
                </a:solidFill>
                <a:latin typeface="DejaVu Sans" charset="0"/>
              </a:rPr>
            </a:br>
            <a:br>
              <a:rPr lang="en-GB" sz="1800" dirty="0">
                <a:solidFill>
                  <a:srgbClr val="000000"/>
                </a:solidFill>
                <a:latin typeface="DejaVu Sans" charset="0"/>
              </a:rPr>
            </a:br>
            <a:br>
              <a:rPr lang="en-GB" sz="1800" dirty="0">
                <a:solidFill>
                  <a:srgbClr val="000000"/>
                </a:solidFill>
                <a:latin typeface="+mj-lt"/>
              </a:rPr>
            </a:br>
            <a:br>
              <a:rPr lang="en-GB" sz="1800" dirty="0">
                <a:solidFill>
                  <a:srgbClr val="000000"/>
                </a:solidFill>
                <a:latin typeface="+mj-lt"/>
              </a:rPr>
            </a:br>
            <a:br>
              <a:rPr lang="en-GB" sz="1800" dirty="0">
                <a:solidFill>
                  <a:srgbClr val="000000"/>
                </a:solidFill>
                <a:latin typeface="+mj-lt"/>
              </a:rPr>
            </a:br>
            <a:endParaRPr lang="en-GB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0" y="305075"/>
            <a:ext cx="1120916" cy="381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001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b="1" kern="1200">
                <a:solidFill>
                  <a:schemeClr val="bg2"/>
                </a:solidFill>
                <a:latin typeface="EYInterstate Regular" pitchFamily="2" charset="0"/>
                <a:ea typeface="+mj-ea"/>
                <a:cs typeface="Arial" panose="02080604020202020204" charset="0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n-GB" sz="1400" b="0" dirty="0">
                <a:solidFill>
                  <a:srgbClr val="000000"/>
                </a:solidFill>
                <a:latin typeface="+mj-lt"/>
              </a:rPr>
              <a:t>Confidential</a:t>
            </a:r>
          </a:p>
        </p:txBody>
      </p:sp>
      <p:pic>
        <p:nvPicPr>
          <p:cNvPr id="4" name="Picture 3" descr="securenow logo_New Sep 2016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13785" y="229235"/>
            <a:ext cx="2084705" cy="91249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-2276" y="2442403"/>
          <a:ext cx="9145573" cy="441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2" imgW="12820650" imgH="6191250" progId="Photoshop.Image.13">
                  <p:embed/>
                </p:oleObj>
              </mc:Choice>
              <mc:Fallback>
                <p:oleObj name="Image" r:id="rId2" imgW="12820650" imgH="6191250" progId="Photoshop.Image.13">
                  <p:embed/>
                  <p:pic>
                    <p:nvPicPr>
                      <p:cNvPr id="0" name="Picture 105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276" y="2442403"/>
                        <a:ext cx="9145573" cy="441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599" y="902677"/>
          <a:ext cx="3200401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1"/>
              </a:tblGrid>
              <a:tr h="324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2"/>
                        <a:buNone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charset="2"/>
                        </a:rPr>
                        <a:t></a:t>
                      </a: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charset="2"/>
                        </a:rPr>
                        <a:t> Strong proof of</a:t>
                      </a:r>
                      <a:r>
                        <a:rPr lang="en-US" sz="105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charset="2"/>
                        </a:rPr>
                        <a:t> concept – Journey so far…</a:t>
                      </a:r>
                      <a:endParaRPr lang="en-IN" sz="105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Bent Arrow 2"/>
          <p:cNvSpPr/>
          <p:nvPr/>
        </p:nvSpPr>
        <p:spPr>
          <a:xfrm rot="5400000">
            <a:off x="6164699" y="-1604421"/>
            <a:ext cx="396000" cy="5410198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flipV="1">
            <a:off x="228600" y="1324196"/>
            <a:ext cx="396000" cy="4771803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4446" y="1330569"/>
          <a:ext cx="2948354" cy="220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354"/>
              </a:tblGrid>
              <a:tr h="2628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 panose="05000000000000000000" charset="2"/>
                        </a:rPr>
                        <a:t>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sym typeface="Wingdings" panose="05000000000000000000" charset="2"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Company overview</a:t>
                      </a:r>
                      <a:endParaRPr lang="en-IN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6000">
                <a:tc>
                  <a:txBody>
                    <a:bodyPr/>
                    <a:lstStyle/>
                    <a:p>
                      <a:pPr marL="176530" indent="-176530">
                        <a:lnSpc>
                          <a:spcPct val="130000"/>
                        </a:lnSpc>
                        <a:buSzPct val="75000"/>
                        <a:buFont typeface="Wingdings" panose="05000000000000000000" charset="2"/>
                        <a:buChar char="Ø"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Started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 operations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</a:rPr>
                        <a:t> in </a:t>
                      </a:r>
                      <a:r>
                        <a:rPr lang="en-US" sz="900" b="1" baseline="0" dirty="0">
                          <a:solidFill>
                            <a:srgbClr val="000000"/>
                          </a:solidFill>
                        </a:rPr>
                        <a:t>early 2012</a:t>
                      </a:r>
                      <a:endParaRPr lang="en-US" sz="900" b="1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176530" indent="-176530">
                        <a:lnSpc>
                          <a:spcPct val="130000"/>
                        </a:lnSpc>
                        <a:buSzPct val="75000"/>
                        <a:buFont typeface="Wingdings" panose="05000000000000000000" charset="2"/>
                        <a:buChar char="Ø"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Based in Gurgaon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 with branches in Bengaluru, Hyderabad, Mumbai,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</a:rPr>
                        <a:t>Delhi, Chandigarh,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</a:rPr>
                        <a:t>Kolkatta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</a:rPr>
                        <a:t>and Noida</a:t>
                      </a:r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  <a:p>
                      <a:pPr marL="176530" indent="-176530">
                        <a:lnSpc>
                          <a:spcPct val="130000"/>
                        </a:lnSpc>
                        <a:buSzPct val="75000"/>
                        <a:buFont typeface="Wingdings" panose="05000000000000000000" charset="2"/>
                        <a:buChar char="Ø"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Full service insurance broker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 - specializes in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commercial insurance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  <a:p>
                      <a:pPr marL="176530" indent="-176530">
                        <a:lnSpc>
                          <a:spcPct val="130000"/>
                        </a:lnSpc>
                        <a:buSzPct val="75000"/>
                        <a:buFont typeface="Wingdings" panose="05000000000000000000" charset="2"/>
                        <a:buChar char="Ø"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Offers both life and non – life with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focus on non- life insurance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  <a:p>
                      <a:pPr marL="176530" indent="-176530">
                        <a:lnSpc>
                          <a:spcPct val="130000"/>
                        </a:lnSpc>
                        <a:buSzPct val="75000"/>
                        <a:buFont typeface="Wingdings" panose="05000000000000000000" charset="2"/>
                        <a:buChar char="Ø"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Series</a:t>
                      </a:r>
                      <a:r>
                        <a:rPr lang="en-US" sz="900" b="0" baseline="0" dirty="0">
                          <a:solidFill>
                            <a:srgbClr val="000000"/>
                          </a:solidFill>
                        </a:rPr>
                        <a:t> A investment of US$ 3 million in 2016 by </a:t>
                      </a:r>
                      <a:r>
                        <a:rPr lang="en-US" sz="900" b="0" baseline="0" dirty="0" err="1">
                          <a:solidFill>
                            <a:srgbClr val="000000"/>
                          </a:solidFill>
                        </a:rPr>
                        <a:t>Elevar</a:t>
                      </a:r>
                      <a:r>
                        <a:rPr lang="en-US" sz="900" b="0" baseline="0" dirty="0">
                          <a:solidFill>
                            <a:srgbClr val="000000"/>
                          </a:solidFill>
                        </a:rPr>
                        <a:t> Equity</a:t>
                      </a:r>
                      <a:endParaRPr lang="en-IN" sz="9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903785" y="4307721"/>
          <a:ext cx="2438399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04446" y="3704172"/>
          <a:ext cx="2948400" cy="218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400"/>
              </a:tblGrid>
              <a:tr h="2628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 panose="05000000000000000000" charset="2"/>
                        </a:rPr>
                        <a:t>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 panose="05000000000000000000" charset="2"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Management background</a:t>
                      </a:r>
                      <a:endParaRPr lang="en-IN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6000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0000"/>
                        </a:lnSpc>
                        <a:buFont typeface="Wingdings" panose="05000000000000000000" charset="2"/>
                        <a:buChar char="q"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Managing</a:t>
                      </a:r>
                      <a:r>
                        <a:rPr lang="en-US" sz="9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Director</a:t>
                      </a:r>
                      <a:r>
                        <a:rPr lang="en-US" sz="900" b="1" i="1" dirty="0" smtClean="0">
                          <a:solidFill>
                            <a:srgbClr val="000000"/>
                          </a:solidFill>
                        </a:rPr>
                        <a:t>     </a:t>
                      </a:r>
                      <a:endParaRPr lang="en-US" sz="900" b="1" i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358775" lvl="1" indent="-171450" algn="just">
                        <a:lnSpc>
                          <a:spcPct val="110000"/>
                        </a:lnSpc>
                        <a:buFont typeface="Wingdings" panose="05000000000000000000" charset="2"/>
                        <a:buChar char="v"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Earlier MD &amp; CEO of a life insurance company. Has worked with Max New York Life, McKinsey and Unilever</a:t>
                      </a:r>
                      <a:endParaRPr lang="en-US" sz="9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358775" lvl="1" indent="-171450" algn="just">
                        <a:lnSpc>
                          <a:spcPct val="110000"/>
                        </a:lnSpc>
                        <a:buFont typeface="Wingdings" panose="05000000000000000000" charset="2"/>
                        <a:buChar char="v"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Over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23 years of experience </a:t>
                      </a:r>
                      <a:r>
                        <a:rPr lang="en-US" sz="900" i="1" dirty="0">
                          <a:solidFill>
                            <a:srgbClr val="000000"/>
                          </a:solidFill>
                        </a:rPr>
                        <a:t>(&gt;13 years in insurance)</a:t>
                      </a:r>
                      <a:endParaRPr lang="en-US" sz="900" i="1" dirty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 algn="just">
                        <a:lnSpc>
                          <a:spcPct val="110000"/>
                        </a:lnSpc>
                        <a:buFont typeface="Wingdings" panose="05000000000000000000" charset="2"/>
                        <a:buChar char="q"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Principal Officer </a:t>
                      </a:r>
                      <a:endParaRPr lang="en-US" sz="900" b="1" i="1" dirty="0">
                        <a:solidFill>
                          <a:srgbClr val="000000"/>
                        </a:solidFill>
                      </a:endParaRPr>
                    </a:p>
                    <a:p>
                      <a:pPr marL="358775" lvl="1" indent="-171450" algn="just">
                        <a:lnSpc>
                          <a:spcPct val="110000"/>
                        </a:lnSpc>
                        <a:buFont typeface="Wingdings" panose="05000000000000000000" charset="2"/>
                        <a:buChar char="v"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Earlier worked with McKinsey with focus on insurance</a:t>
                      </a:r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  <a:p>
                      <a:pPr marL="358775" lvl="1" indent="-171450" algn="just">
                        <a:lnSpc>
                          <a:spcPct val="110000"/>
                        </a:lnSpc>
                        <a:buFont typeface="Wingdings" panose="05000000000000000000" charset="2"/>
                        <a:buChar char="v"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Over 12 years of experience in insurance business advisory</a:t>
                      </a:r>
                      <a:endParaRPr lang="en-IN" sz="9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3657599" y="2496462"/>
            <a:ext cx="5328000" cy="324000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 milestones achieved in just 5 years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424353"/>
            <a:ext cx="1371600" cy="417599"/>
          </a:xfrm>
          <a:prstGeom prst="rect">
            <a:avLst/>
          </a:prstGeom>
          <a:noFill/>
        </p:spPr>
        <p:txBody>
          <a:bodyPr wrap="square" lIns="18000" tIns="18000" rIns="18000" bIns="18000" rtlCol="0" anchor="t">
            <a:noAutofit/>
          </a:bodyPr>
          <a:lstStyle/>
          <a:p>
            <a:pPr marL="93980" indent="-9398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charset="2"/>
              <a:buChar char="ü"/>
              <a:defRPr/>
            </a:pPr>
            <a:r>
              <a:rPr lang="en-US" sz="900" dirty="0">
                <a:solidFill>
                  <a:srgbClr val="000000"/>
                </a:solidFill>
              </a:rPr>
              <a:t>Team of </a:t>
            </a:r>
            <a:r>
              <a:rPr lang="en-US" sz="900" b="1" dirty="0" smtClean="0">
                <a:solidFill>
                  <a:srgbClr val="000000"/>
                </a:solidFill>
              </a:rPr>
              <a:t>150 </a:t>
            </a:r>
            <a:r>
              <a:rPr lang="en-US" sz="900" b="1" dirty="0">
                <a:solidFill>
                  <a:srgbClr val="000000"/>
                </a:solidFill>
              </a:rPr>
              <a:t>people</a:t>
            </a:r>
            <a:endParaRPr lang="en-US" sz="900" b="1" dirty="0">
              <a:solidFill>
                <a:srgbClr val="000000"/>
              </a:solidFill>
            </a:endParaRPr>
          </a:p>
          <a:p>
            <a:pPr marL="93980" indent="-9398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charset="2"/>
              <a:buChar char="ü"/>
              <a:defRPr/>
            </a:pPr>
            <a:r>
              <a:rPr lang="en-US" sz="900" b="1" dirty="0">
                <a:solidFill>
                  <a:srgbClr val="000000"/>
                </a:solidFill>
              </a:rPr>
              <a:t>20+ products</a:t>
            </a:r>
            <a:endParaRPr lang="en-US" sz="900" b="1" dirty="0">
              <a:solidFill>
                <a:srgbClr val="000000"/>
              </a:solidFill>
            </a:endParaRPr>
          </a:p>
          <a:p>
            <a:pPr marL="93980" indent="-9398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charset="2"/>
              <a:buChar char="ü"/>
              <a:defRPr/>
            </a:pPr>
            <a:r>
              <a:rPr lang="en-US" sz="900" b="1" dirty="0">
                <a:solidFill>
                  <a:srgbClr val="000000"/>
                </a:solidFill>
              </a:rPr>
              <a:t>20+ insurers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7600" y="1424353"/>
            <a:ext cx="1371600" cy="417599"/>
          </a:xfrm>
          <a:prstGeom prst="rect">
            <a:avLst/>
          </a:prstGeom>
          <a:noFill/>
        </p:spPr>
        <p:txBody>
          <a:bodyPr wrap="square" lIns="18000" tIns="18000" rIns="18000" bIns="18000" rtlCol="0" anchor="t">
            <a:noAutofit/>
          </a:bodyPr>
          <a:lstStyle/>
          <a:p>
            <a:pPr marL="93980" indent="-9398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charset="2"/>
              <a:buChar char="ü"/>
              <a:defRPr/>
            </a:pPr>
            <a:r>
              <a:rPr lang="en-US" sz="900" dirty="0">
                <a:solidFill>
                  <a:srgbClr val="000000"/>
                </a:solidFill>
              </a:rPr>
              <a:t>Over </a:t>
            </a:r>
            <a:r>
              <a:rPr lang="en-US" sz="900" b="1" dirty="0" smtClean="0">
                <a:solidFill>
                  <a:srgbClr val="000000"/>
                </a:solidFill>
              </a:rPr>
              <a:t>3500 </a:t>
            </a:r>
            <a:r>
              <a:rPr lang="en-US" sz="900" b="1" dirty="0">
                <a:solidFill>
                  <a:srgbClr val="000000"/>
                </a:solidFill>
              </a:rPr>
              <a:t>corporate clients </a:t>
            </a:r>
            <a:r>
              <a:rPr lang="en-US" sz="900" dirty="0">
                <a:solidFill>
                  <a:srgbClr val="000000"/>
                </a:solidFill>
              </a:rPr>
              <a:t>- </a:t>
            </a:r>
            <a:r>
              <a:rPr lang="en-US" sz="900" b="1" dirty="0">
                <a:solidFill>
                  <a:srgbClr val="000000"/>
                </a:solidFill>
              </a:rPr>
              <a:t>adding </a:t>
            </a:r>
            <a:r>
              <a:rPr lang="en-US" sz="900" b="1" dirty="0" smtClean="0">
                <a:solidFill>
                  <a:srgbClr val="000000"/>
                </a:solidFill>
              </a:rPr>
              <a:t>15 </a:t>
            </a:r>
            <a:r>
              <a:rPr lang="en-US" sz="900" b="1" dirty="0">
                <a:solidFill>
                  <a:srgbClr val="000000"/>
                </a:solidFill>
              </a:rPr>
              <a:t>new customers a day</a:t>
            </a:r>
            <a:r>
              <a:rPr lang="en-US" sz="900" dirty="0">
                <a:solidFill>
                  <a:srgbClr val="000000"/>
                </a:solidFill>
              </a:rPr>
              <a:t>, spread across </a:t>
            </a:r>
            <a:r>
              <a:rPr lang="en-US" sz="900" b="1" dirty="0">
                <a:solidFill>
                  <a:srgbClr val="000000"/>
                </a:solidFill>
              </a:rPr>
              <a:t>10 cities</a:t>
            </a:r>
            <a:r>
              <a:rPr lang="en-US" sz="900" dirty="0">
                <a:solidFill>
                  <a:srgbClr val="000000"/>
                </a:solidFill>
              </a:rPr>
              <a:t> and </a:t>
            </a:r>
            <a:r>
              <a:rPr lang="en-US" sz="900" b="1" dirty="0">
                <a:solidFill>
                  <a:srgbClr val="000000"/>
                </a:solidFill>
              </a:rPr>
              <a:t>multiple industries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7600" y="1424353"/>
            <a:ext cx="1498600" cy="417599"/>
          </a:xfrm>
          <a:prstGeom prst="rect">
            <a:avLst/>
          </a:prstGeom>
          <a:noFill/>
        </p:spPr>
        <p:txBody>
          <a:bodyPr wrap="square" lIns="18000" tIns="18000" rIns="18000" bIns="18000" rtlCol="0" anchor="t">
            <a:noAutofit/>
          </a:bodyPr>
          <a:lstStyle/>
          <a:p>
            <a:pPr marL="93980" indent="-9398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charset="2"/>
              <a:buChar char="ü"/>
              <a:defRPr/>
            </a:pPr>
            <a:r>
              <a:rPr lang="en-US" sz="900" dirty="0">
                <a:solidFill>
                  <a:srgbClr val="000000"/>
                </a:solidFill>
              </a:rPr>
              <a:t>Select exclusive </a:t>
            </a:r>
            <a:r>
              <a:rPr lang="en-US" sz="900" b="1" dirty="0">
                <a:solidFill>
                  <a:srgbClr val="000000"/>
                </a:solidFill>
              </a:rPr>
              <a:t>products deployed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i="1" dirty="0">
                <a:solidFill>
                  <a:srgbClr val="000000"/>
                </a:solidFill>
              </a:rPr>
              <a:t>(e.g. Group health insurance for SMEs, liability for start-ups, medical malpractice for doctors)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6200" y="1424353"/>
            <a:ext cx="1371600" cy="417599"/>
          </a:xfrm>
          <a:prstGeom prst="rect">
            <a:avLst/>
          </a:prstGeom>
          <a:noFill/>
        </p:spPr>
        <p:txBody>
          <a:bodyPr wrap="square" lIns="18000" tIns="18000" rIns="18000" bIns="18000" rtlCol="0" anchor="t">
            <a:noAutofit/>
          </a:bodyPr>
          <a:lstStyle/>
          <a:p>
            <a:pPr marL="93980" indent="-93980">
              <a:lnSpc>
                <a:spcPct val="130000"/>
              </a:lnSpc>
              <a:buSzPct val="75000"/>
              <a:buFont typeface="Wingdings" panose="05000000000000000000" charset="2"/>
              <a:buChar char="ü"/>
            </a:pPr>
            <a:r>
              <a:rPr lang="en-US" sz="900" dirty="0">
                <a:solidFill>
                  <a:srgbClr val="000000"/>
                </a:solidFill>
              </a:rPr>
              <a:t>Essential </a:t>
            </a:r>
            <a:r>
              <a:rPr lang="en-US" sz="900" b="1" dirty="0">
                <a:solidFill>
                  <a:srgbClr val="000000"/>
                </a:solidFill>
              </a:rPr>
              <a:t>technology platforms developed</a:t>
            </a:r>
            <a:endParaRPr lang="en-US" sz="900" b="1" dirty="0">
              <a:solidFill>
                <a:srgbClr val="000000"/>
              </a:solidFill>
            </a:endParaRPr>
          </a:p>
          <a:p>
            <a:pPr marL="93980" indent="-93980">
              <a:lnSpc>
                <a:spcPct val="130000"/>
              </a:lnSpc>
              <a:buSzPct val="75000"/>
              <a:buFont typeface="Wingdings" panose="05000000000000000000" charset="2"/>
              <a:buChar char="ü"/>
            </a:pP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2772507"/>
            <a:ext cx="1371600" cy="417599"/>
          </a:xfrm>
          <a:prstGeom prst="rect">
            <a:avLst/>
          </a:prstGeom>
          <a:noFill/>
        </p:spPr>
        <p:txBody>
          <a:bodyPr wrap="square" lIns="18000" tIns="18000" rIns="18000" bIns="18000" rtlCol="0" anchor="t">
            <a:noAutofit/>
          </a:bodyPr>
          <a:lstStyle/>
          <a:p>
            <a:pPr marL="93980" indent="-93980">
              <a:lnSpc>
                <a:spcPct val="130000"/>
              </a:lnSpc>
              <a:buSzPct val="75000"/>
              <a:buFont typeface="Wingdings" panose="05000000000000000000" charset="2"/>
              <a:buChar char="ü"/>
            </a:pPr>
            <a:r>
              <a:rPr lang="en-US" sz="900" b="1" dirty="0">
                <a:solidFill>
                  <a:srgbClr val="000000"/>
                </a:solidFill>
              </a:rPr>
              <a:t>Early inroads into building a B2B2C</a:t>
            </a:r>
            <a:r>
              <a:rPr lang="en-US" sz="900" dirty="0">
                <a:solidFill>
                  <a:srgbClr val="000000"/>
                </a:solidFill>
              </a:rPr>
              <a:t> business leveraging mobile technology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7600" y="2772507"/>
            <a:ext cx="1092200" cy="417599"/>
          </a:xfrm>
          <a:prstGeom prst="rect">
            <a:avLst/>
          </a:prstGeom>
          <a:noFill/>
        </p:spPr>
        <p:txBody>
          <a:bodyPr wrap="square" lIns="18000" tIns="18000" rIns="18000" bIns="18000" rtlCol="0" anchor="t">
            <a:noAutofit/>
          </a:bodyPr>
          <a:lstStyle/>
          <a:p>
            <a:pPr marL="93980" indent="-9398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charset="2"/>
              <a:buChar char="ü"/>
              <a:defRPr/>
            </a:pPr>
            <a:r>
              <a:rPr lang="en-US" sz="900" b="1" dirty="0">
                <a:solidFill>
                  <a:srgbClr val="000000"/>
                </a:solidFill>
              </a:rPr>
              <a:t>Profitable from 2</a:t>
            </a:r>
            <a:r>
              <a:rPr lang="en-US" sz="900" b="1" baseline="30000" dirty="0">
                <a:solidFill>
                  <a:srgbClr val="000000"/>
                </a:solidFill>
              </a:rPr>
              <a:t>nd</a:t>
            </a:r>
            <a:r>
              <a:rPr lang="en-US" sz="900" b="1" dirty="0">
                <a:solidFill>
                  <a:srgbClr val="000000"/>
                </a:solidFill>
              </a:rPr>
              <a:t> year. Significant investments </a:t>
            </a:r>
            <a:r>
              <a:rPr lang="en-US" sz="900" dirty="0">
                <a:solidFill>
                  <a:srgbClr val="000000"/>
                </a:solidFill>
              </a:rPr>
              <a:t>made over the past year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3600" y="2772507"/>
            <a:ext cx="1371600" cy="417599"/>
          </a:xfrm>
          <a:prstGeom prst="rect">
            <a:avLst/>
          </a:prstGeom>
          <a:noFill/>
        </p:spPr>
        <p:txBody>
          <a:bodyPr wrap="square" lIns="18000" tIns="18000" rIns="18000" bIns="18000" rtlCol="0" anchor="t">
            <a:noAutofit/>
          </a:bodyPr>
          <a:lstStyle/>
          <a:p>
            <a:pPr marL="93980" indent="-9398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charset="2"/>
              <a:buChar char="ü"/>
              <a:defRPr/>
            </a:pPr>
            <a:r>
              <a:rPr lang="en-US" sz="900" dirty="0">
                <a:solidFill>
                  <a:srgbClr val="000000"/>
                </a:solidFill>
              </a:rPr>
              <a:t>Awarded </a:t>
            </a:r>
            <a:r>
              <a:rPr lang="en-US" sz="900" b="1" dirty="0">
                <a:solidFill>
                  <a:srgbClr val="000000"/>
                </a:solidFill>
              </a:rPr>
              <a:t>top three broker</a:t>
            </a:r>
            <a:r>
              <a:rPr lang="en-US" sz="900" dirty="0">
                <a:solidFill>
                  <a:srgbClr val="000000"/>
                </a:solidFill>
              </a:rPr>
              <a:t> position in Asia by </a:t>
            </a:r>
            <a:r>
              <a:rPr lang="en-US" sz="900" b="1" dirty="0">
                <a:solidFill>
                  <a:srgbClr val="000000"/>
                </a:solidFill>
              </a:rPr>
              <a:t>Asia Insurance Review </a:t>
            </a:r>
            <a:r>
              <a:rPr lang="en-US" sz="900" dirty="0">
                <a:solidFill>
                  <a:srgbClr val="000000"/>
                </a:solidFill>
              </a:rPr>
              <a:t>2015 &amp; 2016</a:t>
            </a:r>
            <a:endParaRPr lang="en-US" sz="900" b="1" dirty="0">
              <a:solidFill>
                <a:srgbClr val="000000"/>
              </a:solidFill>
            </a:endParaRPr>
          </a:p>
          <a:p>
            <a:pPr marL="93980" indent="-9398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charset="2"/>
              <a:buChar char="ü"/>
              <a:defRPr/>
            </a:pPr>
            <a:r>
              <a:rPr lang="en-US" sz="900" b="1" dirty="0">
                <a:solidFill>
                  <a:srgbClr val="000000"/>
                </a:solidFill>
              </a:rPr>
              <a:t>“Notify” </a:t>
            </a:r>
            <a:r>
              <a:rPr lang="en-US" sz="900" dirty="0">
                <a:solidFill>
                  <a:srgbClr val="000000"/>
                </a:solidFill>
              </a:rPr>
              <a:t>shortlisted for Spotlight Award in </a:t>
            </a:r>
            <a:r>
              <a:rPr lang="en-US" sz="900" dirty="0" err="1">
                <a:solidFill>
                  <a:srgbClr val="000000"/>
                </a:solidFill>
              </a:rPr>
              <a:t>TechHR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1" y="2772507"/>
            <a:ext cx="1981200" cy="417599"/>
          </a:xfrm>
          <a:prstGeom prst="rect">
            <a:avLst/>
          </a:prstGeom>
          <a:noFill/>
        </p:spPr>
        <p:txBody>
          <a:bodyPr wrap="square" lIns="18000" tIns="18000" rIns="18000" bIns="18000" rtlCol="0" anchor="t">
            <a:noAutofit/>
          </a:bodyPr>
          <a:lstStyle/>
          <a:p>
            <a:pPr marL="93980" indent="-9398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charset="2"/>
              <a:buChar char="ü"/>
              <a:defRPr/>
            </a:pPr>
            <a:r>
              <a:rPr lang="en-US" sz="900" dirty="0">
                <a:solidFill>
                  <a:srgbClr val="000000"/>
                </a:solidFill>
              </a:rPr>
              <a:t>Strong public presence – </a:t>
            </a:r>
            <a:r>
              <a:rPr lang="en-US" sz="900" b="1" dirty="0">
                <a:solidFill>
                  <a:srgbClr val="000000"/>
                </a:solidFill>
              </a:rPr>
              <a:t>“Mint </a:t>
            </a:r>
            <a:r>
              <a:rPr lang="en-US" sz="900" b="1" dirty="0" err="1">
                <a:solidFill>
                  <a:srgbClr val="000000"/>
                </a:solidFill>
              </a:rPr>
              <a:t>SecureNow</a:t>
            </a:r>
            <a:r>
              <a:rPr lang="en-US" sz="900" b="1" dirty="0">
                <a:solidFill>
                  <a:srgbClr val="000000"/>
                </a:solidFill>
              </a:rPr>
              <a:t> ratings” of health insurance products, Mint - weekly column</a:t>
            </a:r>
            <a:r>
              <a:rPr lang="en-US" sz="900" dirty="0">
                <a:solidFill>
                  <a:srgbClr val="000000"/>
                </a:solidFill>
              </a:rPr>
              <a:t>, Service partner for </a:t>
            </a:r>
            <a:r>
              <a:rPr lang="en-US" sz="900" b="1" dirty="0">
                <a:solidFill>
                  <a:srgbClr val="000000"/>
                </a:solidFill>
              </a:rPr>
              <a:t>FICCI</a:t>
            </a:r>
            <a:r>
              <a:rPr lang="en-US" sz="900" dirty="0">
                <a:solidFill>
                  <a:srgbClr val="000000"/>
                </a:solidFill>
              </a:rPr>
              <a:t>, Articles in </a:t>
            </a:r>
            <a:r>
              <a:rPr lang="en-US" sz="900" b="1" dirty="0">
                <a:solidFill>
                  <a:srgbClr val="000000"/>
                </a:solidFill>
              </a:rPr>
              <a:t>IRDAI journal</a:t>
            </a:r>
            <a:endParaRPr lang="en-US" sz="900" b="1" dirty="0">
              <a:solidFill>
                <a:srgbClr val="000000"/>
              </a:solidFill>
            </a:endParaRPr>
          </a:p>
          <a:p>
            <a:pPr marL="93980" indent="-9398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charset="2"/>
              <a:buChar char="ü"/>
              <a:defRPr/>
            </a:pPr>
            <a:r>
              <a:rPr lang="en-US" sz="900" dirty="0">
                <a:solidFill>
                  <a:srgbClr val="000000"/>
                </a:solidFill>
              </a:rPr>
              <a:t>Appointed on the Board of the Insurance Broking Association</a:t>
            </a:r>
          </a:p>
        </p:txBody>
      </p:sp>
      <p:sp>
        <p:nvSpPr>
          <p:cNvPr id="32" name="Title 1"/>
          <p:cNvSpPr txBox="1"/>
          <p:nvPr/>
        </p:nvSpPr>
        <p:spPr>
          <a:xfrm>
            <a:off x="149225" y="204041"/>
            <a:ext cx="8766175" cy="6969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9pPr>
          </a:lstStyle>
          <a:p>
            <a:r>
              <a:rPr lang="en-US" dirty="0" err="1"/>
              <a:t>SecureNow</a:t>
            </a:r>
            <a:r>
              <a:rPr lang="en-US" dirty="0"/>
              <a:t> </a:t>
            </a:r>
            <a:r>
              <a:rPr lang="en-US" dirty="0" smtClean="0"/>
              <a:t>Overview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7600" y="1330569"/>
            <a:ext cx="5257800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4267200"/>
            <a:ext cx="5257800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/>
          <p:cNvGraphicFramePr/>
          <p:nvPr/>
        </p:nvGraphicFramePr>
        <p:xfrm>
          <a:off x="6356296" y="4307721"/>
          <a:ext cx="25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" name="Picture 27" descr="securenow logo_New Sep 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6324600"/>
            <a:ext cx="990600" cy="412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443480" y="2292350"/>
            <a:ext cx="3619500" cy="115951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p>
            <a:pPr marL="0" indent="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80604020202020204" charset="0"/>
              <a:buNone/>
            </a:pPr>
            <a:endParaRPr lang="x-none" altLang="en-IN" sz="2400" dirty="0" smtClean="0"/>
          </a:p>
          <a:p>
            <a:pPr marL="0" indent="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80604020202020204" charset="0"/>
              <a:buNone/>
            </a:pPr>
            <a:endParaRPr lang="x-none" altLang="en-IN" sz="2400" dirty="0" smtClean="0"/>
          </a:p>
          <a:p>
            <a:pPr marL="0" indent="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80604020202020204" charset="0"/>
              <a:buNone/>
            </a:pPr>
            <a:r>
              <a:rPr lang="x-none" altLang="en-IN" sz="2400" dirty="0" smtClean="0"/>
              <a:t>         </a:t>
            </a:r>
            <a:r>
              <a:rPr lang="x-none" altLang="en-IN" sz="2400" b="1" dirty="0" smtClean="0"/>
              <a:t>Thank you</a:t>
            </a:r>
            <a:endParaRPr lang="x-none" altLang="en-IN" sz="24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1349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21323" y="1560429"/>
          <a:ext cx="1959962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3713" y="2976983"/>
            <a:ext cx="2048400" cy="324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880" b="1" dirty="0">
                <a:solidFill>
                  <a:srgbClr val="000000"/>
                </a:solidFill>
              </a:rPr>
              <a:t>Highly under-penetrated insurance market US$ 15 </a:t>
            </a:r>
            <a:r>
              <a:rPr lang="en-US" sz="880" b="1" dirty="0" err="1">
                <a:solidFill>
                  <a:srgbClr val="000000"/>
                </a:solidFill>
              </a:rPr>
              <a:t>bn</a:t>
            </a:r>
            <a:r>
              <a:rPr lang="en-US" sz="880" b="1" dirty="0">
                <a:solidFill>
                  <a:srgbClr val="000000"/>
                </a:solidFill>
              </a:rPr>
              <a:t>, CAGR ~ 18%</a:t>
            </a:r>
            <a:endParaRPr lang="en-IN" sz="880" b="1" dirty="0"/>
          </a:p>
        </p:txBody>
      </p:sp>
      <p:sp>
        <p:nvSpPr>
          <p:cNvPr id="4" name="Rectangle 3"/>
          <p:cNvSpPr/>
          <p:nvPr/>
        </p:nvSpPr>
        <p:spPr>
          <a:xfrm>
            <a:off x="887654" y="2348123"/>
            <a:ext cx="306000" cy="50400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599" y="902677"/>
          <a:ext cx="167640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2"/>
              </a:tblGrid>
              <a:tr h="324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2"/>
                        <a:buNone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charset="2"/>
                        </a:rPr>
                        <a:t></a:t>
                      </a: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charset="2"/>
                        </a:rPr>
                        <a:t> 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Attractive market</a:t>
                      </a:r>
                      <a:endParaRPr lang="en-IN" sz="105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4688" y="2695629"/>
            <a:ext cx="2324675" cy="2385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Estimated # of SMEs in India ~ 48 </a:t>
            </a:r>
            <a:r>
              <a:rPr lang="en-US" sz="900" b="1" dirty="0" err="1">
                <a:solidFill>
                  <a:srgbClr val="000000"/>
                </a:solidFill>
              </a:rPr>
              <a:t>mn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  <a:endParaRPr lang="en-IN" sz="900" b="1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4175484" y="1101588"/>
          <a:ext cx="2160000" cy="161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1498" y="2976983"/>
            <a:ext cx="4550983" cy="324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Huge opportunity in the vast SME segment – </a:t>
            </a:r>
            <a:endParaRPr lang="en-US" sz="900" b="1" dirty="0">
              <a:solidFill>
                <a:srgbClr val="000000"/>
              </a:solidFill>
            </a:endParaRP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Highly underpenetrated and underserved by organized players</a:t>
            </a:r>
            <a:endParaRPr lang="en-IN" sz="900" b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831600" y="1101588"/>
          <a:ext cx="216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Bent Arrow 9"/>
          <p:cNvSpPr/>
          <p:nvPr/>
        </p:nvSpPr>
        <p:spPr>
          <a:xfrm rot="5400000">
            <a:off x="5294482" y="-2409323"/>
            <a:ext cx="396000" cy="7020000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228600" y="1324199"/>
            <a:ext cx="396000" cy="4716000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flipV="1">
            <a:off x="3124200" y="2592501"/>
            <a:ext cx="828000" cy="576000"/>
          </a:xfrm>
          <a:prstGeom prst="triangle">
            <a:avLst>
              <a:gd name="adj" fmla="val 5109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en-IN" sz="9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60387" y="2286000"/>
            <a:ext cx="5472" cy="252000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300000" flipH="1" flipV="1">
            <a:off x="5753265" y="1536592"/>
            <a:ext cx="288000" cy="252000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-300000" flipV="1">
            <a:off x="6667665" y="1536592"/>
            <a:ext cx="288000" cy="252000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44796" y="1873947"/>
            <a:ext cx="845103" cy="3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SME </a:t>
            </a:r>
            <a:endParaRPr lang="en-US" sz="900" b="1" dirty="0">
              <a:solidFill>
                <a:srgbClr val="000000"/>
              </a:solidFill>
            </a:endParaRP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Opportunity</a:t>
            </a:r>
            <a:endParaRPr lang="en-IN" sz="9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712" y="1359198"/>
            <a:ext cx="2048400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Insurance opportunity</a:t>
            </a:r>
            <a:endParaRPr lang="en-IN" sz="900" b="1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3713" y="2317142"/>
            <a:ext cx="2048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4711" y="2027413"/>
            <a:ext cx="964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000000"/>
                </a:solidFill>
              </a:rPr>
              <a:t>World average: 2.8%</a:t>
            </a:r>
            <a:endParaRPr lang="en-IN" sz="8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2628085" y="3960631"/>
          <a:ext cx="2880000" cy="1686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7200" y="5626398"/>
            <a:ext cx="4495800" cy="216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880" b="1" dirty="0">
                <a:solidFill>
                  <a:srgbClr val="000000"/>
                </a:solidFill>
              </a:rPr>
              <a:t>Underpenetrated and fragmented broking market – less competition</a:t>
            </a:r>
            <a:endParaRPr lang="en-IN" sz="880" b="1" dirty="0">
              <a:solidFill>
                <a:srgbClr val="000000"/>
              </a:solidFill>
            </a:endParaRPr>
          </a:p>
        </p:txBody>
      </p:sp>
      <p:graphicFrame>
        <p:nvGraphicFramePr>
          <p:cNvPr id="25" name="Chart 24"/>
          <p:cNvGraphicFramePr/>
          <p:nvPr/>
        </p:nvGraphicFramePr>
        <p:xfrm>
          <a:off x="381000" y="3960632"/>
          <a:ext cx="1959962" cy="157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791200" y="3808199"/>
            <a:ext cx="2535603" cy="2289570"/>
            <a:chOff x="2557195" y="1730375"/>
            <a:chExt cx="4246430" cy="4114800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gray">
            <a:xfrm>
              <a:off x="2847975" y="2060575"/>
              <a:ext cx="3695700" cy="3784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0147" tIns="40074" rIns="80147" bIns="40074" anchor="ctr"/>
            <a:lstStyle>
              <a:lvl1pPr defTabSz="873125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1pPr>
              <a:lvl2pPr marL="742950" indent="-285750" defTabSz="873125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2pPr>
              <a:lvl3pPr marL="1143000" indent="-228600" defTabSz="873125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3pPr>
              <a:lvl4pPr marL="1600200" indent="-228600" defTabSz="873125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4pPr>
              <a:lvl5pPr marL="2057400" indent="-228600" defTabSz="873125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5pPr>
              <a:lvl6pPr marL="2514600" indent="-228600" algn="ctr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6pPr>
              <a:lvl7pPr marL="2971800" indent="-228600" algn="ctr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7pPr>
              <a:lvl8pPr marL="3429000" indent="-228600" algn="ctr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8pPr>
              <a:lvl9pPr marL="3886200" indent="-228600" algn="ctr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9pPr>
            </a:lstStyle>
            <a:p>
              <a:pPr eaLnBrk="1" hangingPunct="1">
                <a:buClr>
                  <a:schemeClr val="hlink"/>
                </a:buClr>
                <a:buSzPct val="75000"/>
                <a:buFont typeface="Arial" panose="02080604020202020204" charset="0"/>
                <a:buNone/>
              </a:pPr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32" name="Freeform 4"/>
            <p:cNvSpPr/>
            <p:nvPr/>
          </p:nvSpPr>
          <p:spPr bwMode="gray">
            <a:xfrm>
              <a:off x="4535488" y="1730375"/>
              <a:ext cx="1765300" cy="2822575"/>
            </a:xfrm>
            <a:custGeom>
              <a:avLst/>
              <a:gdLst>
                <a:gd name="T0" fmla="*/ 16 w 784"/>
                <a:gd name="T1" fmla="*/ 0 h 1180"/>
                <a:gd name="T2" fmla="*/ 150 w 784"/>
                <a:gd name="T3" fmla="*/ 174 h 1180"/>
                <a:gd name="T4" fmla="*/ 19 w 784"/>
                <a:gd name="T5" fmla="*/ 326 h 1180"/>
                <a:gd name="T6" fmla="*/ 43 w 784"/>
                <a:gd name="T7" fmla="*/ 326 h 1180"/>
                <a:gd name="T8" fmla="*/ 85 w 784"/>
                <a:gd name="T9" fmla="*/ 332 h 1180"/>
                <a:gd name="T10" fmla="*/ 126 w 784"/>
                <a:gd name="T11" fmla="*/ 340 h 1180"/>
                <a:gd name="T12" fmla="*/ 167 w 784"/>
                <a:gd name="T13" fmla="*/ 353 h 1180"/>
                <a:gd name="T14" fmla="*/ 205 w 784"/>
                <a:gd name="T15" fmla="*/ 368 h 1180"/>
                <a:gd name="T16" fmla="*/ 242 w 784"/>
                <a:gd name="T17" fmla="*/ 388 h 1180"/>
                <a:gd name="T18" fmla="*/ 276 w 784"/>
                <a:gd name="T19" fmla="*/ 409 h 1180"/>
                <a:gd name="T20" fmla="*/ 307 w 784"/>
                <a:gd name="T21" fmla="*/ 436 h 1180"/>
                <a:gd name="T22" fmla="*/ 336 w 784"/>
                <a:gd name="T23" fmla="*/ 464 h 1180"/>
                <a:gd name="T24" fmla="*/ 363 w 784"/>
                <a:gd name="T25" fmla="*/ 494 h 1180"/>
                <a:gd name="T26" fmla="*/ 387 w 784"/>
                <a:gd name="T27" fmla="*/ 528 h 1180"/>
                <a:gd name="T28" fmla="*/ 408 w 784"/>
                <a:gd name="T29" fmla="*/ 563 h 1180"/>
                <a:gd name="T30" fmla="*/ 425 w 784"/>
                <a:gd name="T31" fmla="*/ 601 h 1180"/>
                <a:gd name="T32" fmla="*/ 440 w 784"/>
                <a:gd name="T33" fmla="*/ 639 h 1180"/>
                <a:gd name="T34" fmla="*/ 449 w 784"/>
                <a:gd name="T35" fmla="*/ 680 h 1180"/>
                <a:gd name="T36" fmla="*/ 455 w 784"/>
                <a:gd name="T37" fmla="*/ 722 h 1180"/>
                <a:gd name="T38" fmla="*/ 458 w 784"/>
                <a:gd name="T39" fmla="*/ 766 h 1180"/>
                <a:gd name="T40" fmla="*/ 456 w 784"/>
                <a:gd name="T41" fmla="*/ 797 h 1180"/>
                <a:gd name="T42" fmla="*/ 448 w 784"/>
                <a:gd name="T43" fmla="*/ 858 h 1180"/>
                <a:gd name="T44" fmla="*/ 431 w 784"/>
                <a:gd name="T45" fmla="*/ 914 h 1180"/>
                <a:gd name="T46" fmla="*/ 407 w 784"/>
                <a:gd name="T47" fmla="*/ 969 h 1180"/>
                <a:gd name="T48" fmla="*/ 393 w 784"/>
                <a:gd name="T49" fmla="*/ 995 h 1180"/>
                <a:gd name="T50" fmla="*/ 411 w 784"/>
                <a:gd name="T51" fmla="*/ 1058 h 1180"/>
                <a:gd name="T52" fmla="*/ 692 w 784"/>
                <a:gd name="T53" fmla="*/ 1126 h 1180"/>
                <a:gd name="T54" fmla="*/ 713 w 784"/>
                <a:gd name="T55" fmla="*/ 1085 h 1180"/>
                <a:gd name="T56" fmla="*/ 747 w 784"/>
                <a:gd name="T57" fmla="*/ 999 h 1180"/>
                <a:gd name="T58" fmla="*/ 770 w 784"/>
                <a:gd name="T59" fmla="*/ 909 h 1180"/>
                <a:gd name="T60" fmla="*/ 783 w 784"/>
                <a:gd name="T61" fmla="*/ 814 h 1180"/>
                <a:gd name="T62" fmla="*/ 784 w 784"/>
                <a:gd name="T63" fmla="*/ 766 h 1180"/>
                <a:gd name="T64" fmla="*/ 780 w 784"/>
                <a:gd name="T65" fmla="*/ 687 h 1180"/>
                <a:gd name="T66" fmla="*/ 768 w 784"/>
                <a:gd name="T67" fmla="*/ 612 h 1180"/>
                <a:gd name="T68" fmla="*/ 749 w 784"/>
                <a:gd name="T69" fmla="*/ 539 h 1180"/>
                <a:gd name="T70" fmla="*/ 723 w 784"/>
                <a:gd name="T71" fmla="*/ 468 h 1180"/>
                <a:gd name="T72" fmla="*/ 691 w 784"/>
                <a:gd name="T73" fmla="*/ 402 h 1180"/>
                <a:gd name="T74" fmla="*/ 653 w 784"/>
                <a:gd name="T75" fmla="*/ 339 h 1180"/>
                <a:gd name="T76" fmla="*/ 608 w 784"/>
                <a:gd name="T77" fmla="*/ 279 h 1180"/>
                <a:gd name="T78" fmla="*/ 558 w 784"/>
                <a:gd name="T79" fmla="*/ 226 h 1180"/>
                <a:gd name="T80" fmla="*/ 503 w 784"/>
                <a:gd name="T81" fmla="*/ 175 h 1180"/>
                <a:gd name="T82" fmla="*/ 445 w 784"/>
                <a:gd name="T83" fmla="*/ 131 h 1180"/>
                <a:gd name="T84" fmla="*/ 382 w 784"/>
                <a:gd name="T85" fmla="*/ 93 h 1180"/>
                <a:gd name="T86" fmla="*/ 314 w 784"/>
                <a:gd name="T87" fmla="*/ 61 h 1180"/>
                <a:gd name="T88" fmla="*/ 243 w 784"/>
                <a:gd name="T89" fmla="*/ 35 h 1180"/>
                <a:gd name="T90" fmla="*/ 170 w 784"/>
                <a:gd name="T91" fmla="*/ 16 h 1180"/>
                <a:gd name="T92" fmla="*/ 94 w 784"/>
                <a:gd name="T93" fmla="*/ 4 h 1180"/>
                <a:gd name="T94" fmla="*/ 16 w 784"/>
                <a:gd name="T95" fmla="*/ 0 h 1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4"/>
                <a:gd name="T145" fmla="*/ 0 h 1180"/>
                <a:gd name="T146" fmla="*/ 784 w 784"/>
                <a:gd name="T147" fmla="*/ 1180 h 11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4" h="1180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50" y="174"/>
                  </a:lnTo>
                  <a:lnTo>
                    <a:pt x="19" y="326"/>
                  </a:lnTo>
                  <a:lnTo>
                    <a:pt x="43" y="326"/>
                  </a:lnTo>
                  <a:lnTo>
                    <a:pt x="64" y="329"/>
                  </a:lnTo>
                  <a:lnTo>
                    <a:pt x="85" y="332"/>
                  </a:lnTo>
                  <a:lnTo>
                    <a:pt x="106" y="334"/>
                  </a:lnTo>
                  <a:lnTo>
                    <a:pt x="126" y="340"/>
                  </a:lnTo>
                  <a:lnTo>
                    <a:pt x="147" y="346"/>
                  </a:lnTo>
                  <a:lnTo>
                    <a:pt x="167" y="353"/>
                  </a:lnTo>
                  <a:lnTo>
                    <a:pt x="185" y="360"/>
                  </a:lnTo>
                  <a:lnTo>
                    <a:pt x="205" y="368"/>
                  </a:lnTo>
                  <a:lnTo>
                    <a:pt x="224" y="377"/>
                  </a:lnTo>
                  <a:lnTo>
                    <a:pt x="242" y="388"/>
                  </a:lnTo>
                  <a:lnTo>
                    <a:pt x="259" y="398"/>
                  </a:lnTo>
                  <a:lnTo>
                    <a:pt x="276" y="409"/>
                  </a:lnTo>
                  <a:lnTo>
                    <a:pt x="291" y="422"/>
                  </a:lnTo>
                  <a:lnTo>
                    <a:pt x="307" y="436"/>
                  </a:lnTo>
                  <a:lnTo>
                    <a:pt x="322" y="449"/>
                  </a:lnTo>
                  <a:lnTo>
                    <a:pt x="336" y="464"/>
                  </a:lnTo>
                  <a:lnTo>
                    <a:pt x="351" y="478"/>
                  </a:lnTo>
                  <a:lnTo>
                    <a:pt x="363" y="494"/>
                  </a:lnTo>
                  <a:lnTo>
                    <a:pt x="376" y="511"/>
                  </a:lnTo>
                  <a:lnTo>
                    <a:pt x="387" y="528"/>
                  </a:lnTo>
                  <a:lnTo>
                    <a:pt x="399" y="545"/>
                  </a:lnTo>
                  <a:lnTo>
                    <a:pt x="408" y="563"/>
                  </a:lnTo>
                  <a:lnTo>
                    <a:pt x="417" y="581"/>
                  </a:lnTo>
                  <a:lnTo>
                    <a:pt x="425" y="601"/>
                  </a:lnTo>
                  <a:lnTo>
                    <a:pt x="432" y="619"/>
                  </a:lnTo>
                  <a:lnTo>
                    <a:pt x="440" y="639"/>
                  </a:lnTo>
                  <a:lnTo>
                    <a:pt x="445" y="660"/>
                  </a:lnTo>
                  <a:lnTo>
                    <a:pt x="449" y="680"/>
                  </a:lnTo>
                  <a:lnTo>
                    <a:pt x="452" y="701"/>
                  </a:lnTo>
                  <a:lnTo>
                    <a:pt x="455" y="722"/>
                  </a:lnTo>
                  <a:lnTo>
                    <a:pt x="456" y="744"/>
                  </a:lnTo>
                  <a:lnTo>
                    <a:pt x="458" y="766"/>
                  </a:lnTo>
                  <a:lnTo>
                    <a:pt x="456" y="797"/>
                  </a:lnTo>
                  <a:lnTo>
                    <a:pt x="454" y="827"/>
                  </a:lnTo>
                  <a:lnTo>
                    <a:pt x="448" y="858"/>
                  </a:lnTo>
                  <a:lnTo>
                    <a:pt x="441" y="886"/>
                  </a:lnTo>
                  <a:lnTo>
                    <a:pt x="431" y="914"/>
                  </a:lnTo>
                  <a:lnTo>
                    <a:pt x="420" y="943"/>
                  </a:lnTo>
                  <a:lnTo>
                    <a:pt x="407" y="969"/>
                  </a:lnTo>
                  <a:lnTo>
                    <a:pt x="393" y="995"/>
                  </a:lnTo>
                  <a:lnTo>
                    <a:pt x="389" y="1000"/>
                  </a:lnTo>
                  <a:lnTo>
                    <a:pt x="411" y="1058"/>
                  </a:lnTo>
                  <a:lnTo>
                    <a:pt x="461" y="1180"/>
                  </a:lnTo>
                  <a:lnTo>
                    <a:pt x="692" y="1126"/>
                  </a:lnTo>
                  <a:lnTo>
                    <a:pt x="713" y="1085"/>
                  </a:lnTo>
                  <a:lnTo>
                    <a:pt x="732" y="1043"/>
                  </a:lnTo>
                  <a:lnTo>
                    <a:pt x="747" y="999"/>
                  </a:lnTo>
                  <a:lnTo>
                    <a:pt x="760" y="954"/>
                  </a:lnTo>
                  <a:lnTo>
                    <a:pt x="770" y="909"/>
                  </a:lnTo>
                  <a:lnTo>
                    <a:pt x="778" y="862"/>
                  </a:lnTo>
                  <a:lnTo>
                    <a:pt x="783" y="814"/>
                  </a:lnTo>
                  <a:lnTo>
                    <a:pt x="784" y="766"/>
                  </a:lnTo>
                  <a:lnTo>
                    <a:pt x="783" y="727"/>
                  </a:lnTo>
                  <a:lnTo>
                    <a:pt x="780" y="687"/>
                  </a:lnTo>
                  <a:lnTo>
                    <a:pt x="776" y="649"/>
                  </a:lnTo>
                  <a:lnTo>
                    <a:pt x="768" y="612"/>
                  </a:lnTo>
                  <a:lnTo>
                    <a:pt x="760" y="574"/>
                  </a:lnTo>
                  <a:lnTo>
                    <a:pt x="749" y="539"/>
                  </a:lnTo>
                  <a:lnTo>
                    <a:pt x="737" y="504"/>
                  </a:lnTo>
                  <a:lnTo>
                    <a:pt x="723" y="468"/>
                  </a:lnTo>
                  <a:lnTo>
                    <a:pt x="708" y="435"/>
                  </a:lnTo>
                  <a:lnTo>
                    <a:pt x="691" y="402"/>
                  </a:lnTo>
                  <a:lnTo>
                    <a:pt x="672" y="370"/>
                  </a:lnTo>
                  <a:lnTo>
                    <a:pt x="653" y="339"/>
                  </a:lnTo>
                  <a:lnTo>
                    <a:pt x="630" y="309"/>
                  </a:lnTo>
                  <a:lnTo>
                    <a:pt x="608" y="279"/>
                  </a:lnTo>
                  <a:lnTo>
                    <a:pt x="584" y="251"/>
                  </a:lnTo>
                  <a:lnTo>
                    <a:pt x="558" y="226"/>
                  </a:lnTo>
                  <a:lnTo>
                    <a:pt x="531" y="200"/>
                  </a:lnTo>
                  <a:lnTo>
                    <a:pt x="503" y="175"/>
                  </a:lnTo>
                  <a:lnTo>
                    <a:pt x="475" y="152"/>
                  </a:lnTo>
                  <a:lnTo>
                    <a:pt x="445" y="131"/>
                  </a:lnTo>
                  <a:lnTo>
                    <a:pt x="414" y="111"/>
                  </a:lnTo>
                  <a:lnTo>
                    <a:pt x="382" y="93"/>
                  </a:lnTo>
                  <a:lnTo>
                    <a:pt x="348" y="76"/>
                  </a:lnTo>
                  <a:lnTo>
                    <a:pt x="314" y="61"/>
                  </a:lnTo>
                  <a:lnTo>
                    <a:pt x="280" y="47"/>
                  </a:lnTo>
                  <a:lnTo>
                    <a:pt x="243" y="35"/>
                  </a:lnTo>
                  <a:lnTo>
                    <a:pt x="208" y="24"/>
                  </a:lnTo>
                  <a:lnTo>
                    <a:pt x="170" y="16"/>
                  </a:lnTo>
                  <a:lnTo>
                    <a:pt x="133" y="8"/>
                  </a:lnTo>
                  <a:lnTo>
                    <a:pt x="94" y="4"/>
                  </a:lnTo>
                  <a:lnTo>
                    <a:pt x="56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IN" sz="900">
                <a:solidFill>
                  <a:srgbClr val="000000"/>
                </a:solidFill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gray">
            <a:xfrm>
              <a:off x="3653939" y="2615796"/>
              <a:ext cx="1854728" cy="18891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 lIns="78885" tIns="41020" rIns="78885" bIns="41020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9pPr>
            </a:lstStyle>
            <a:p>
              <a:pPr eaLnBrk="1" hangingPunct="1">
                <a:buSzPct val="80000"/>
                <a:buFont typeface="Wingdings" panose="05000000000000000000" charset="2"/>
                <a:buNone/>
              </a:pPr>
              <a:r>
                <a:rPr lang="en-US" altLang="en-US" sz="900" b="1" dirty="0">
                  <a:solidFill>
                    <a:srgbClr val="000000"/>
                  </a:solidFill>
                </a:rPr>
                <a:t>Key issues addressed through </a:t>
              </a:r>
              <a:r>
                <a:rPr lang="en-US" altLang="en-US" sz="900" b="1" dirty="0" smtClean="0">
                  <a:solidFill>
                    <a:srgbClr val="000000"/>
                  </a:solidFill>
                </a:rPr>
                <a:t>disruptive </a:t>
              </a:r>
              <a:r>
                <a:rPr lang="en-US" altLang="en-US" sz="900" b="1" dirty="0">
                  <a:solidFill>
                    <a:srgbClr val="000000"/>
                  </a:solidFill>
                </a:rPr>
                <a:t>technology</a:t>
              </a:r>
            </a:p>
          </p:txBody>
        </p:sp>
        <p:sp>
          <p:nvSpPr>
            <p:cNvPr id="34" name="Freeform 6"/>
            <p:cNvSpPr/>
            <p:nvPr/>
          </p:nvSpPr>
          <p:spPr bwMode="gray">
            <a:xfrm>
              <a:off x="2843213" y="1731963"/>
              <a:ext cx="1958975" cy="2614612"/>
            </a:xfrm>
            <a:custGeom>
              <a:avLst/>
              <a:gdLst>
                <a:gd name="T0" fmla="*/ 359 w 871"/>
                <a:gd name="T1" fmla="*/ 929 h 1093"/>
                <a:gd name="T2" fmla="*/ 344 w 871"/>
                <a:gd name="T3" fmla="*/ 891 h 1093"/>
                <a:gd name="T4" fmla="*/ 335 w 871"/>
                <a:gd name="T5" fmla="*/ 850 h 1093"/>
                <a:gd name="T6" fmla="*/ 329 w 871"/>
                <a:gd name="T7" fmla="*/ 808 h 1093"/>
                <a:gd name="T8" fmla="*/ 326 w 871"/>
                <a:gd name="T9" fmla="*/ 765 h 1093"/>
                <a:gd name="T10" fmla="*/ 328 w 871"/>
                <a:gd name="T11" fmla="*/ 743 h 1093"/>
                <a:gd name="T12" fmla="*/ 332 w 871"/>
                <a:gd name="T13" fmla="*/ 700 h 1093"/>
                <a:gd name="T14" fmla="*/ 339 w 871"/>
                <a:gd name="T15" fmla="*/ 659 h 1093"/>
                <a:gd name="T16" fmla="*/ 352 w 871"/>
                <a:gd name="T17" fmla="*/ 620 h 1093"/>
                <a:gd name="T18" fmla="*/ 367 w 871"/>
                <a:gd name="T19" fmla="*/ 582 h 1093"/>
                <a:gd name="T20" fmla="*/ 385 w 871"/>
                <a:gd name="T21" fmla="*/ 545 h 1093"/>
                <a:gd name="T22" fmla="*/ 408 w 871"/>
                <a:gd name="T23" fmla="*/ 511 h 1093"/>
                <a:gd name="T24" fmla="*/ 433 w 871"/>
                <a:gd name="T25" fmla="*/ 479 h 1093"/>
                <a:gd name="T26" fmla="*/ 460 w 871"/>
                <a:gd name="T27" fmla="*/ 449 h 1093"/>
                <a:gd name="T28" fmla="*/ 491 w 871"/>
                <a:gd name="T29" fmla="*/ 422 h 1093"/>
                <a:gd name="T30" fmla="*/ 524 w 871"/>
                <a:gd name="T31" fmla="*/ 398 h 1093"/>
                <a:gd name="T32" fmla="*/ 559 w 871"/>
                <a:gd name="T33" fmla="*/ 377 h 1093"/>
                <a:gd name="T34" fmla="*/ 596 w 871"/>
                <a:gd name="T35" fmla="*/ 359 h 1093"/>
                <a:gd name="T36" fmla="*/ 635 w 871"/>
                <a:gd name="T37" fmla="*/ 345 h 1093"/>
                <a:gd name="T38" fmla="*/ 676 w 871"/>
                <a:gd name="T39" fmla="*/ 335 h 1093"/>
                <a:gd name="T40" fmla="*/ 717 w 871"/>
                <a:gd name="T41" fmla="*/ 328 h 1093"/>
                <a:gd name="T42" fmla="*/ 871 w 871"/>
                <a:gd name="T43" fmla="*/ 173 h 1093"/>
                <a:gd name="T44" fmla="*/ 723 w 871"/>
                <a:gd name="T45" fmla="*/ 0 h 1093"/>
                <a:gd name="T46" fmla="*/ 648 w 871"/>
                <a:gd name="T47" fmla="*/ 9 h 1093"/>
                <a:gd name="T48" fmla="*/ 576 w 871"/>
                <a:gd name="T49" fmla="*/ 23 h 1093"/>
                <a:gd name="T50" fmla="*/ 507 w 871"/>
                <a:gd name="T51" fmla="*/ 46 h 1093"/>
                <a:gd name="T52" fmla="*/ 440 w 871"/>
                <a:gd name="T53" fmla="*/ 72 h 1093"/>
                <a:gd name="T54" fmla="*/ 377 w 871"/>
                <a:gd name="T55" fmla="*/ 106 h 1093"/>
                <a:gd name="T56" fmla="*/ 318 w 871"/>
                <a:gd name="T57" fmla="*/ 146 h 1093"/>
                <a:gd name="T58" fmla="*/ 263 w 871"/>
                <a:gd name="T59" fmla="*/ 189 h 1093"/>
                <a:gd name="T60" fmla="*/ 210 w 871"/>
                <a:gd name="T61" fmla="*/ 239 h 1093"/>
                <a:gd name="T62" fmla="*/ 164 w 871"/>
                <a:gd name="T63" fmla="*/ 293 h 1093"/>
                <a:gd name="T64" fmla="*/ 123 w 871"/>
                <a:gd name="T65" fmla="*/ 350 h 1093"/>
                <a:gd name="T66" fmla="*/ 88 w 871"/>
                <a:gd name="T67" fmla="*/ 412 h 1093"/>
                <a:gd name="T68" fmla="*/ 56 w 871"/>
                <a:gd name="T69" fmla="*/ 477 h 1093"/>
                <a:gd name="T70" fmla="*/ 32 w 871"/>
                <a:gd name="T71" fmla="*/ 545 h 1093"/>
                <a:gd name="T72" fmla="*/ 16 w 871"/>
                <a:gd name="T73" fmla="*/ 616 h 1093"/>
                <a:gd name="T74" fmla="*/ 4 w 871"/>
                <a:gd name="T75" fmla="*/ 689 h 1093"/>
                <a:gd name="T76" fmla="*/ 0 w 871"/>
                <a:gd name="T77" fmla="*/ 765 h 1093"/>
                <a:gd name="T78" fmla="*/ 1 w 871"/>
                <a:gd name="T79" fmla="*/ 808 h 1093"/>
                <a:gd name="T80" fmla="*/ 11 w 871"/>
                <a:gd name="T81" fmla="*/ 894 h 1093"/>
                <a:gd name="T82" fmla="*/ 30 w 871"/>
                <a:gd name="T83" fmla="*/ 975 h 1093"/>
                <a:gd name="T84" fmla="*/ 58 w 871"/>
                <a:gd name="T85" fmla="*/ 1054 h 1093"/>
                <a:gd name="T86" fmla="*/ 140 w 871"/>
                <a:gd name="T87" fmla="*/ 894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71"/>
                <a:gd name="T133" fmla="*/ 0 h 1093"/>
                <a:gd name="T134" fmla="*/ 871 w 871"/>
                <a:gd name="T135" fmla="*/ 1093 h 10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71" h="1093">
                  <a:moveTo>
                    <a:pt x="359" y="929"/>
                  </a:moveTo>
                  <a:lnTo>
                    <a:pt x="359" y="929"/>
                  </a:lnTo>
                  <a:lnTo>
                    <a:pt x="352" y="911"/>
                  </a:lnTo>
                  <a:lnTo>
                    <a:pt x="344" y="891"/>
                  </a:lnTo>
                  <a:lnTo>
                    <a:pt x="340" y="870"/>
                  </a:lnTo>
                  <a:lnTo>
                    <a:pt x="335" y="850"/>
                  </a:lnTo>
                  <a:lnTo>
                    <a:pt x="332" y="829"/>
                  </a:lnTo>
                  <a:lnTo>
                    <a:pt x="329" y="808"/>
                  </a:lnTo>
                  <a:lnTo>
                    <a:pt x="328" y="786"/>
                  </a:lnTo>
                  <a:lnTo>
                    <a:pt x="326" y="765"/>
                  </a:lnTo>
                  <a:lnTo>
                    <a:pt x="328" y="743"/>
                  </a:lnTo>
                  <a:lnTo>
                    <a:pt x="329" y="721"/>
                  </a:lnTo>
                  <a:lnTo>
                    <a:pt x="332" y="700"/>
                  </a:lnTo>
                  <a:lnTo>
                    <a:pt x="335" y="679"/>
                  </a:lnTo>
                  <a:lnTo>
                    <a:pt x="339" y="659"/>
                  </a:lnTo>
                  <a:lnTo>
                    <a:pt x="344" y="640"/>
                  </a:lnTo>
                  <a:lnTo>
                    <a:pt x="352" y="620"/>
                  </a:lnTo>
                  <a:lnTo>
                    <a:pt x="359" y="600"/>
                  </a:lnTo>
                  <a:lnTo>
                    <a:pt x="367" y="582"/>
                  </a:lnTo>
                  <a:lnTo>
                    <a:pt x="376" y="563"/>
                  </a:lnTo>
                  <a:lnTo>
                    <a:pt x="385" y="545"/>
                  </a:lnTo>
                  <a:lnTo>
                    <a:pt x="397" y="528"/>
                  </a:lnTo>
                  <a:lnTo>
                    <a:pt x="408" y="511"/>
                  </a:lnTo>
                  <a:lnTo>
                    <a:pt x="421" y="494"/>
                  </a:lnTo>
                  <a:lnTo>
                    <a:pt x="433" y="479"/>
                  </a:lnTo>
                  <a:lnTo>
                    <a:pt x="446" y="463"/>
                  </a:lnTo>
                  <a:lnTo>
                    <a:pt x="460" y="449"/>
                  </a:lnTo>
                  <a:lnTo>
                    <a:pt x="476" y="435"/>
                  </a:lnTo>
                  <a:lnTo>
                    <a:pt x="491" y="422"/>
                  </a:lnTo>
                  <a:lnTo>
                    <a:pt x="507" y="410"/>
                  </a:lnTo>
                  <a:lnTo>
                    <a:pt x="524" y="398"/>
                  </a:lnTo>
                  <a:lnTo>
                    <a:pt x="542" y="387"/>
                  </a:lnTo>
                  <a:lnTo>
                    <a:pt x="559" y="377"/>
                  </a:lnTo>
                  <a:lnTo>
                    <a:pt x="577" y="367"/>
                  </a:lnTo>
                  <a:lnTo>
                    <a:pt x="596" y="359"/>
                  </a:lnTo>
                  <a:lnTo>
                    <a:pt x="616" y="352"/>
                  </a:lnTo>
                  <a:lnTo>
                    <a:pt x="635" y="345"/>
                  </a:lnTo>
                  <a:lnTo>
                    <a:pt x="655" y="339"/>
                  </a:lnTo>
                  <a:lnTo>
                    <a:pt x="676" y="335"/>
                  </a:lnTo>
                  <a:lnTo>
                    <a:pt x="696" y="331"/>
                  </a:lnTo>
                  <a:lnTo>
                    <a:pt x="717" y="328"/>
                  </a:lnTo>
                  <a:lnTo>
                    <a:pt x="738" y="325"/>
                  </a:lnTo>
                  <a:lnTo>
                    <a:pt x="871" y="173"/>
                  </a:lnTo>
                  <a:lnTo>
                    <a:pt x="723" y="0"/>
                  </a:lnTo>
                  <a:lnTo>
                    <a:pt x="685" y="3"/>
                  </a:lnTo>
                  <a:lnTo>
                    <a:pt x="648" y="9"/>
                  </a:lnTo>
                  <a:lnTo>
                    <a:pt x="613" y="16"/>
                  </a:lnTo>
                  <a:lnTo>
                    <a:pt x="576" y="23"/>
                  </a:lnTo>
                  <a:lnTo>
                    <a:pt x="541" y="34"/>
                  </a:lnTo>
                  <a:lnTo>
                    <a:pt x="507" y="46"/>
                  </a:lnTo>
                  <a:lnTo>
                    <a:pt x="473" y="58"/>
                  </a:lnTo>
                  <a:lnTo>
                    <a:pt x="440" y="72"/>
                  </a:lnTo>
                  <a:lnTo>
                    <a:pt x="408" y="89"/>
                  </a:lnTo>
                  <a:lnTo>
                    <a:pt x="377" y="106"/>
                  </a:lnTo>
                  <a:lnTo>
                    <a:pt x="347" y="126"/>
                  </a:lnTo>
                  <a:lnTo>
                    <a:pt x="318" y="146"/>
                  </a:lnTo>
                  <a:lnTo>
                    <a:pt x="289" y="167"/>
                  </a:lnTo>
                  <a:lnTo>
                    <a:pt x="263" y="189"/>
                  </a:lnTo>
                  <a:lnTo>
                    <a:pt x="236" y="213"/>
                  </a:lnTo>
                  <a:lnTo>
                    <a:pt x="210" y="239"/>
                  </a:lnTo>
                  <a:lnTo>
                    <a:pt x="188" y="266"/>
                  </a:lnTo>
                  <a:lnTo>
                    <a:pt x="164" y="293"/>
                  </a:lnTo>
                  <a:lnTo>
                    <a:pt x="143" y="321"/>
                  </a:lnTo>
                  <a:lnTo>
                    <a:pt x="123" y="350"/>
                  </a:lnTo>
                  <a:lnTo>
                    <a:pt x="104" y="381"/>
                  </a:lnTo>
                  <a:lnTo>
                    <a:pt x="88" y="412"/>
                  </a:lnTo>
                  <a:lnTo>
                    <a:pt x="71" y="445"/>
                  </a:lnTo>
                  <a:lnTo>
                    <a:pt x="56" y="477"/>
                  </a:lnTo>
                  <a:lnTo>
                    <a:pt x="44" y="511"/>
                  </a:lnTo>
                  <a:lnTo>
                    <a:pt x="32" y="545"/>
                  </a:lnTo>
                  <a:lnTo>
                    <a:pt x="23" y="580"/>
                  </a:lnTo>
                  <a:lnTo>
                    <a:pt x="16" y="616"/>
                  </a:lnTo>
                  <a:lnTo>
                    <a:pt x="8" y="652"/>
                  </a:lnTo>
                  <a:lnTo>
                    <a:pt x="4" y="689"/>
                  </a:lnTo>
                  <a:lnTo>
                    <a:pt x="1" y="727"/>
                  </a:lnTo>
                  <a:lnTo>
                    <a:pt x="0" y="765"/>
                  </a:lnTo>
                  <a:lnTo>
                    <a:pt x="1" y="808"/>
                  </a:lnTo>
                  <a:lnTo>
                    <a:pt x="6" y="851"/>
                  </a:lnTo>
                  <a:lnTo>
                    <a:pt x="11" y="894"/>
                  </a:lnTo>
                  <a:lnTo>
                    <a:pt x="20" y="935"/>
                  </a:lnTo>
                  <a:lnTo>
                    <a:pt x="30" y="975"/>
                  </a:lnTo>
                  <a:lnTo>
                    <a:pt x="42" y="1016"/>
                  </a:lnTo>
                  <a:lnTo>
                    <a:pt x="58" y="1054"/>
                  </a:lnTo>
                  <a:lnTo>
                    <a:pt x="75" y="1093"/>
                  </a:lnTo>
                  <a:lnTo>
                    <a:pt x="140" y="894"/>
                  </a:lnTo>
                  <a:lnTo>
                    <a:pt x="359" y="9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IN" sz="900">
                <a:solidFill>
                  <a:srgbClr val="000000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gray">
            <a:xfrm>
              <a:off x="3048000" y="3932238"/>
              <a:ext cx="3009900" cy="1460500"/>
            </a:xfrm>
            <a:custGeom>
              <a:avLst/>
              <a:gdLst>
                <a:gd name="T0" fmla="*/ 1109 w 1339"/>
                <a:gd name="T1" fmla="*/ 288 h 611"/>
                <a:gd name="T2" fmla="*/ 1035 w 1339"/>
                <a:gd name="T3" fmla="*/ 104 h 611"/>
                <a:gd name="T4" fmla="*/ 1003 w 1339"/>
                <a:gd name="T5" fmla="*/ 144 h 611"/>
                <a:gd name="T6" fmla="*/ 966 w 1339"/>
                <a:gd name="T7" fmla="*/ 179 h 611"/>
                <a:gd name="T8" fmla="*/ 925 w 1339"/>
                <a:gd name="T9" fmla="*/ 210 h 611"/>
                <a:gd name="T10" fmla="*/ 881 w 1339"/>
                <a:gd name="T11" fmla="*/ 236 h 611"/>
                <a:gd name="T12" fmla="*/ 835 w 1339"/>
                <a:gd name="T13" fmla="*/ 257 h 611"/>
                <a:gd name="T14" fmla="*/ 784 w 1339"/>
                <a:gd name="T15" fmla="*/ 272 h 611"/>
                <a:gd name="T16" fmla="*/ 732 w 1339"/>
                <a:gd name="T17" fmla="*/ 282 h 611"/>
                <a:gd name="T18" fmla="*/ 678 w 1339"/>
                <a:gd name="T19" fmla="*/ 285 h 611"/>
                <a:gd name="T20" fmla="*/ 646 w 1339"/>
                <a:gd name="T21" fmla="*/ 285 h 611"/>
                <a:gd name="T22" fmla="*/ 582 w 1339"/>
                <a:gd name="T23" fmla="*/ 275 h 611"/>
                <a:gd name="T24" fmla="*/ 523 w 1339"/>
                <a:gd name="T25" fmla="*/ 257 h 611"/>
                <a:gd name="T26" fmla="*/ 466 w 1339"/>
                <a:gd name="T27" fmla="*/ 231 h 611"/>
                <a:gd name="T28" fmla="*/ 415 w 1339"/>
                <a:gd name="T29" fmla="*/ 199 h 611"/>
                <a:gd name="T30" fmla="*/ 369 w 1339"/>
                <a:gd name="T31" fmla="*/ 159 h 611"/>
                <a:gd name="T32" fmla="*/ 328 w 1339"/>
                <a:gd name="T33" fmla="*/ 113 h 611"/>
                <a:gd name="T34" fmla="*/ 294 w 1339"/>
                <a:gd name="T35" fmla="*/ 64 h 611"/>
                <a:gd name="T36" fmla="*/ 180 w 1339"/>
                <a:gd name="T37" fmla="*/ 20 h 611"/>
                <a:gd name="T38" fmla="*/ 27 w 1339"/>
                <a:gd name="T39" fmla="*/ 120 h 611"/>
                <a:gd name="T40" fmla="*/ 0 w 1339"/>
                <a:gd name="T41" fmla="*/ 203 h 611"/>
                <a:gd name="T42" fmla="*/ 26 w 1339"/>
                <a:gd name="T43" fmla="*/ 248 h 611"/>
                <a:gd name="T44" fmla="*/ 54 w 1339"/>
                <a:gd name="T45" fmla="*/ 291 h 611"/>
                <a:gd name="T46" fmla="*/ 119 w 1339"/>
                <a:gd name="T47" fmla="*/ 368 h 611"/>
                <a:gd name="T48" fmla="*/ 194 w 1339"/>
                <a:gd name="T49" fmla="*/ 439 h 611"/>
                <a:gd name="T50" fmla="*/ 256 w 1339"/>
                <a:gd name="T51" fmla="*/ 484 h 611"/>
                <a:gd name="T52" fmla="*/ 300 w 1339"/>
                <a:gd name="T53" fmla="*/ 511 h 611"/>
                <a:gd name="T54" fmla="*/ 345 w 1339"/>
                <a:gd name="T55" fmla="*/ 535 h 611"/>
                <a:gd name="T56" fmla="*/ 393 w 1339"/>
                <a:gd name="T57" fmla="*/ 556 h 611"/>
                <a:gd name="T58" fmla="*/ 442 w 1339"/>
                <a:gd name="T59" fmla="*/ 573 h 611"/>
                <a:gd name="T60" fmla="*/ 492 w 1339"/>
                <a:gd name="T61" fmla="*/ 588 h 611"/>
                <a:gd name="T62" fmla="*/ 544 w 1339"/>
                <a:gd name="T63" fmla="*/ 600 h 611"/>
                <a:gd name="T64" fmla="*/ 596 w 1339"/>
                <a:gd name="T65" fmla="*/ 607 h 611"/>
                <a:gd name="T66" fmla="*/ 651 w 1339"/>
                <a:gd name="T67" fmla="*/ 611 h 611"/>
                <a:gd name="T68" fmla="*/ 678 w 1339"/>
                <a:gd name="T69" fmla="*/ 611 h 611"/>
                <a:gd name="T70" fmla="*/ 730 w 1339"/>
                <a:gd name="T71" fmla="*/ 610 h 611"/>
                <a:gd name="T72" fmla="*/ 780 w 1339"/>
                <a:gd name="T73" fmla="*/ 604 h 611"/>
                <a:gd name="T74" fmla="*/ 878 w 1339"/>
                <a:gd name="T75" fmla="*/ 584 h 611"/>
                <a:gd name="T76" fmla="*/ 972 w 1339"/>
                <a:gd name="T77" fmla="*/ 552 h 611"/>
                <a:gd name="T78" fmla="*/ 1059 w 1339"/>
                <a:gd name="T79" fmla="*/ 509 h 611"/>
                <a:gd name="T80" fmla="*/ 1141 w 1339"/>
                <a:gd name="T81" fmla="*/ 456 h 611"/>
                <a:gd name="T82" fmla="*/ 1214 w 1339"/>
                <a:gd name="T83" fmla="*/ 392 h 611"/>
                <a:gd name="T84" fmla="*/ 1279 w 1339"/>
                <a:gd name="T85" fmla="*/ 320 h 611"/>
                <a:gd name="T86" fmla="*/ 1334 w 1339"/>
                <a:gd name="T87" fmla="*/ 241 h 611"/>
                <a:gd name="T88" fmla="*/ 1339 w 1339"/>
                <a:gd name="T89" fmla="*/ 234 h 6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9"/>
                <a:gd name="T136" fmla="*/ 0 h 611"/>
                <a:gd name="T137" fmla="*/ 1339 w 1339"/>
                <a:gd name="T138" fmla="*/ 611 h 6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9" h="611">
                  <a:moveTo>
                    <a:pt x="1117" y="285"/>
                  </a:moveTo>
                  <a:lnTo>
                    <a:pt x="1109" y="288"/>
                  </a:lnTo>
                  <a:lnTo>
                    <a:pt x="1035" y="104"/>
                  </a:lnTo>
                  <a:lnTo>
                    <a:pt x="1020" y="124"/>
                  </a:lnTo>
                  <a:lnTo>
                    <a:pt x="1003" y="144"/>
                  </a:lnTo>
                  <a:lnTo>
                    <a:pt x="984" y="161"/>
                  </a:lnTo>
                  <a:lnTo>
                    <a:pt x="966" y="179"/>
                  </a:lnTo>
                  <a:lnTo>
                    <a:pt x="946" y="195"/>
                  </a:lnTo>
                  <a:lnTo>
                    <a:pt x="925" y="210"/>
                  </a:lnTo>
                  <a:lnTo>
                    <a:pt x="904" y="223"/>
                  </a:lnTo>
                  <a:lnTo>
                    <a:pt x="881" y="236"/>
                  </a:lnTo>
                  <a:lnTo>
                    <a:pt x="857" y="247"/>
                  </a:lnTo>
                  <a:lnTo>
                    <a:pt x="835" y="257"/>
                  </a:lnTo>
                  <a:lnTo>
                    <a:pt x="809" y="265"/>
                  </a:lnTo>
                  <a:lnTo>
                    <a:pt x="784" y="272"/>
                  </a:lnTo>
                  <a:lnTo>
                    <a:pt x="758" y="278"/>
                  </a:lnTo>
                  <a:lnTo>
                    <a:pt x="732" y="282"/>
                  </a:lnTo>
                  <a:lnTo>
                    <a:pt x="705" y="285"/>
                  </a:lnTo>
                  <a:lnTo>
                    <a:pt x="678" y="285"/>
                  </a:lnTo>
                  <a:lnTo>
                    <a:pt x="646" y="285"/>
                  </a:lnTo>
                  <a:lnTo>
                    <a:pt x="613" y="281"/>
                  </a:lnTo>
                  <a:lnTo>
                    <a:pt x="582" y="275"/>
                  </a:lnTo>
                  <a:lnTo>
                    <a:pt x="552" y="267"/>
                  </a:lnTo>
                  <a:lnTo>
                    <a:pt x="523" y="257"/>
                  </a:lnTo>
                  <a:lnTo>
                    <a:pt x="494" y="246"/>
                  </a:lnTo>
                  <a:lnTo>
                    <a:pt x="466" y="231"/>
                  </a:lnTo>
                  <a:lnTo>
                    <a:pt x="441" y="216"/>
                  </a:lnTo>
                  <a:lnTo>
                    <a:pt x="415" y="199"/>
                  </a:lnTo>
                  <a:lnTo>
                    <a:pt x="391" y="179"/>
                  </a:lnTo>
                  <a:lnTo>
                    <a:pt x="369" y="159"/>
                  </a:lnTo>
                  <a:lnTo>
                    <a:pt x="348" y="137"/>
                  </a:lnTo>
                  <a:lnTo>
                    <a:pt x="328" y="113"/>
                  </a:lnTo>
                  <a:lnTo>
                    <a:pt x="311" y="89"/>
                  </a:lnTo>
                  <a:lnTo>
                    <a:pt x="294" y="64"/>
                  </a:lnTo>
                  <a:lnTo>
                    <a:pt x="280" y="35"/>
                  </a:lnTo>
                  <a:lnTo>
                    <a:pt x="180" y="20"/>
                  </a:lnTo>
                  <a:lnTo>
                    <a:pt x="65" y="0"/>
                  </a:lnTo>
                  <a:lnTo>
                    <a:pt x="27" y="120"/>
                  </a:lnTo>
                  <a:lnTo>
                    <a:pt x="0" y="203"/>
                  </a:lnTo>
                  <a:lnTo>
                    <a:pt x="13" y="226"/>
                  </a:lnTo>
                  <a:lnTo>
                    <a:pt x="26" y="248"/>
                  </a:lnTo>
                  <a:lnTo>
                    <a:pt x="40" y="270"/>
                  </a:lnTo>
                  <a:lnTo>
                    <a:pt x="54" y="291"/>
                  </a:lnTo>
                  <a:lnTo>
                    <a:pt x="85" y="330"/>
                  </a:lnTo>
                  <a:lnTo>
                    <a:pt x="119" y="368"/>
                  </a:lnTo>
                  <a:lnTo>
                    <a:pt x="156" y="405"/>
                  </a:lnTo>
                  <a:lnTo>
                    <a:pt x="194" y="439"/>
                  </a:lnTo>
                  <a:lnTo>
                    <a:pt x="235" y="470"/>
                  </a:lnTo>
                  <a:lnTo>
                    <a:pt x="256" y="484"/>
                  </a:lnTo>
                  <a:lnTo>
                    <a:pt x="277" y="498"/>
                  </a:lnTo>
                  <a:lnTo>
                    <a:pt x="300" y="511"/>
                  </a:lnTo>
                  <a:lnTo>
                    <a:pt x="322" y="524"/>
                  </a:lnTo>
                  <a:lnTo>
                    <a:pt x="345" y="535"/>
                  </a:lnTo>
                  <a:lnTo>
                    <a:pt x="369" y="546"/>
                  </a:lnTo>
                  <a:lnTo>
                    <a:pt x="393" y="556"/>
                  </a:lnTo>
                  <a:lnTo>
                    <a:pt x="417" y="564"/>
                  </a:lnTo>
                  <a:lnTo>
                    <a:pt x="442" y="573"/>
                  </a:lnTo>
                  <a:lnTo>
                    <a:pt x="466" y="581"/>
                  </a:lnTo>
                  <a:lnTo>
                    <a:pt x="492" y="588"/>
                  </a:lnTo>
                  <a:lnTo>
                    <a:pt x="518" y="594"/>
                  </a:lnTo>
                  <a:lnTo>
                    <a:pt x="544" y="600"/>
                  </a:lnTo>
                  <a:lnTo>
                    <a:pt x="571" y="603"/>
                  </a:lnTo>
                  <a:lnTo>
                    <a:pt x="596" y="607"/>
                  </a:lnTo>
                  <a:lnTo>
                    <a:pt x="623" y="610"/>
                  </a:lnTo>
                  <a:lnTo>
                    <a:pt x="651" y="611"/>
                  </a:lnTo>
                  <a:lnTo>
                    <a:pt x="678" y="611"/>
                  </a:lnTo>
                  <a:lnTo>
                    <a:pt x="703" y="611"/>
                  </a:lnTo>
                  <a:lnTo>
                    <a:pt x="730" y="610"/>
                  </a:lnTo>
                  <a:lnTo>
                    <a:pt x="756" y="607"/>
                  </a:lnTo>
                  <a:lnTo>
                    <a:pt x="780" y="604"/>
                  </a:lnTo>
                  <a:lnTo>
                    <a:pt x="830" y="595"/>
                  </a:lnTo>
                  <a:lnTo>
                    <a:pt x="878" y="584"/>
                  </a:lnTo>
                  <a:lnTo>
                    <a:pt x="926" y="570"/>
                  </a:lnTo>
                  <a:lnTo>
                    <a:pt x="972" y="552"/>
                  </a:lnTo>
                  <a:lnTo>
                    <a:pt x="1017" y="532"/>
                  </a:lnTo>
                  <a:lnTo>
                    <a:pt x="1059" y="509"/>
                  </a:lnTo>
                  <a:lnTo>
                    <a:pt x="1102" y="484"/>
                  </a:lnTo>
                  <a:lnTo>
                    <a:pt x="1141" y="456"/>
                  </a:lnTo>
                  <a:lnTo>
                    <a:pt x="1178" y="425"/>
                  </a:lnTo>
                  <a:lnTo>
                    <a:pt x="1214" y="392"/>
                  </a:lnTo>
                  <a:lnTo>
                    <a:pt x="1247" y="357"/>
                  </a:lnTo>
                  <a:lnTo>
                    <a:pt x="1279" y="320"/>
                  </a:lnTo>
                  <a:lnTo>
                    <a:pt x="1308" y="282"/>
                  </a:lnTo>
                  <a:lnTo>
                    <a:pt x="1334" y="241"/>
                  </a:lnTo>
                  <a:lnTo>
                    <a:pt x="1339" y="234"/>
                  </a:lnTo>
                  <a:lnTo>
                    <a:pt x="1117" y="2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IN" sz="900">
                <a:solidFill>
                  <a:srgbClr val="000000"/>
                </a:solidFill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gray">
            <a:xfrm>
              <a:off x="2557195" y="2235200"/>
              <a:ext cx="1303605" cy="102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8885" tIns="41020" rIns="78885" bIns="41020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9pPr>
            </a:lstStyle>
            <a:p>
              <a:pPr eaLnBrk="1" hangingPunct="1">
                <a:buSzPct val="80000"/>
                <a:buFont typeface="Wingdings" panose="05000000000000000000" charset="2"/>
                <a:buNone/>
              </a:pPr>
              <a:r>
                <a:rPr lang="en-US" altLang="en-US" sz="900" b="1" dirty="0">
                  <a:solidFill>
                    <a:srgbClr val="000000"/>
                  </a:solidFill>
                </a:rPr>
                <a:t>Insurance service providers</a:t>
              </a: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gray">
            <a:xfrm>
              <a:off x="5321298" y="2303464"/>
              <a:ext cx="1482327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8885" tIns="41020" rIns="78885" bIns="41020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9pPr>
            </a:lstStyle>
            <a:p>
              <a:pPr eaLnBrk="1" hangingPunct="1">
                <a:buSzPct val="80000"/>
                <a:buFont typeface="Wingdings" panose="05000000000000000000" charset="2"/>
                <a:buNone/>
              </a:pPr>
              <a:r>
                <a:rPr lang="en-US" altLang="en-US" sz="900" b="1" dirty="0">
                  <a:solidFill>
                    <a:srgbClr val="000000"/>
                  </a:solidFill>
                </a:rPr>
                <a:t>Customers</a:t>
              </a: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gray">
            <a:xfrm>
              <a:off x="3927474" y="4441824"/>
              <a:ext cx="1393826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8885" tIns="41020" rIns="78885" bIns="41020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8060402020202020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80604020202020204" charset="0"/>
                </a:defRPr>
              </a:lvl9pPr>
            </a:lstStyle>
            <a:p>
              <a:pPr eaLnBrk="1" hangingPunct="1">
                <a:buSzPct val="80000"/>
                <a:buFont typeface="Wingdings" panose="05000000000000000000" charset="2"/>
                <a:buNone/>
              </a:pPr>
              <a:r>
                <a:rPr lang="en-US" altLang="en-US" sz="900" b="1" dirty="0">
                  <a:solidFill>
                    <a:srgbClr val="000000"/>
                  </a:solidFill>
                </a:rPr>
                <a:t>Insurers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793915" y="3645164"/>
            <a:ext cx="120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80604020202020204" charset="0"/>
              <a:buChar char="•"/>
            </a:pPr>
            <a:r>
              <a:rPr lang="en-US" altLang="en-US" sz="900" dirty="0">
                <a:solidFill>
                  <a:srgbClr val="000000"/>
                </a:solidFill>
              </a:rPr>
              <a:t>Under-served SMEs - unable to buy insurance effectively</a:t>
            </a:r>
            <a:endParaRPr lang="en-IN" sz="9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2932" y="5489003"/>
            <a:ext cx="158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80604020202020204" charset="0"/>
              <a:buChar char="•"/>
            </a:pPr>
            <a:r>
              <a:rPr lang="en-US" altLang="en-US" sz="900" dirty="0">
                <a:solidFill>
                  <a:srgbClr val="000000"/>
                </a:solidFill>
              </a:rPr>
              <a:t>Relatively easy for companies to shift insurers and intermediaries on renewal</a:t>
            </a:r>
            <a:endParaRPr lang="en-IN" sz="9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8440" y="3506969"/>
            <a:ext cx="158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80604020202020204" charset="0"/>
              <a:buChar char="•"/>
            </a:pPr>
            <a:r>
              <a:rPr lang="en-US" altLang="en-US" sz="900" dirty="0">
                <a:solidFill>
                  <a:srgbClr val="000000"/>
                </a:solidFill>
              </a:rPr>
              <a:t>Highly fragmented and sub-scale insurance service providers lack capability to grow</a:t>
            </a:r>
            <a:endParaRPr lang="en-IN" sz="9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7400" y="3744402"/>
            <a:ext cx="1440000" cy="230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Broking opportunity</a:t>
            </a:r>
            <a:endParaRPr lang="en-IN" sz="900" b="1" dirty="0">
              <a:solidFill>
                <a:srgbClr val="000000"/>
              </a:solidFill>
            </a:endParaRPr>
          </a:p>
        </p:txBody>
      </p:sp>
      <p:sp>
        <p:nvSpPr>
          <p:cNvPr id="45" name="Curved Right Arrow 44"/>
          <p:cNvSpPr/>
          <p:nvPr/>
        </p:nvSpPr>
        <p:spPr>
          <a:xfrm rot="4737233">
            <a:off x="3986800" y="2067118"/>
            <a:ext cx="252000" cy="540000"/>
          </a:xfrm>
          <a:prstGeom prst="curv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7" name="Curved Right Arrow 46"/>
          <p:cNvSpPr/>
          <p:nvPr/>
        </p:nvSpPr>
        <p:spPr>
          <a:xfrm rot="16862767" flipH="1">
            <a:off x="2937660" y="2067118"/>
            <a:ext cx="252000" cy="540000"/>
          </a:xfrm>
          <a:prstGeom prst="curv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8" name="Curved Right Arrow 47"/>
          <p:cNvSpPr/>
          <p:nvPr/>
        </p:nvSpPr>
        <p:spPr>
          <a:xfrm rot="12000000" flipH="1">
            <a:off x="3092253" y="3119113"/>
            <a:ext cx="252000" cy="540000"/>
          </a:xfrm>
          <a:prstGeom prst="curv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34974" y="2624468"/>
            <a:ext cx="158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Huge </a:t>
            </a:r>
            <a:endParaRPr lang="en-US" sz="1000" b="1" dirty="0">
              <a:solidFill>
                <a:srgbClr val="000000"/>
              </a:solidFill>
            </a:endParaRPr>
          </a:p>
          <a:p>
            <a:pPr algn="ctr"/>
            <a:r>
              <a:rPr lang="en-US" sz="1000" b="1" dirty="0">
                <a:solidFill>
                  <a:srgbClr val="000000"/>
                </a:solidFill>
              </a:rPr>
              <a:t>opportunity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51" name="Title 1"/>
          <p:cNvSpPr txBox="1"/>
          <p:nvPr/>
        </p:nvSpPr>
        <p:spPr>
          <a:xfrm>
            <a:off x="149225" y="204041"/>
            <a:ext cx="8766175" cy="6969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9pPr>
          </a:lstStyle>
          <a:p>
            <a:r>
              <a:rPr lang="en-US" sz="1800" dirty="0" err="1"/>
              <a:t>SecureNow</a:t>
            </a:r>
            <a:r>
              <a:rPr lang="en-US" sz="1800" dirty="0"/>
              <a:t> is addressing a huge insurance intermediation opportunity in the SME segment through disruptive technology</a:t>
            </a:r>
          </a:p>
        </p:txBody>
      </p:sp>
      <p:pic>
        <p:nvPicPr>
          <p:cNvPr id="44" name="Picture 43" descr="securenow logo_New Sep 2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6324600"/>
            <a:ext cx="990600" cy="4123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ent Arrow 83"/>
          <p:cNvSpPr/>
          <p:nvPr/>
        </p:nvSpPr>
        <p:spPr>
          <a:xfrm rot="5400000">
            <a:off x="5294482" y="-2409323"/>
            <a:ext cx="396000" cy="7020000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646464"/>
              </a:solidFill>
            </a:endParaRPr>
          </a:p>
        </p:txBody>
      </p:sp>
      <p:sp>
        <p:nvSpPr>
          <p:cNvPr id="63" name="Title 1"/>
          <p:cNvSpPr txBox="1"/>
          <p:nvPr/>
        </p:nvSpPr>
        <p:spPr>
          <a:xfrm>
            <a:off x="149225" y="204041"/>
            <a:ext cx="8766175" cy="6969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9pPr>
          </a:lstStyle>
          <a:p>
            <a:r>
              <a:rPr lang="en-US" dirty="0" err="1"/>
              <a:t>SecureNow</a:t>
            </a:r>
            <a:r>
              <a:rPr lang="en-US" dirty="0"/>
              <a:t> – an online insurance marketplace, connecting clients and insurers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53877" y="1524001"/>
            <a:ext cx="5382909" cy="1371599"/>
            <a:chOff x="939874" y="1265267"/>
            <a:chExt cx="7883263" cy="1371599"/>
          </a:xfrm>
        </p:grpSpPr>
        <p:sp>
          <p:nvSpPr>
            <p:cNvPr id="61" name="Right Arrow 60"/>
            <p:cNvSpPr/>
            <p:nvPr/>
          </p:nvSpPr>
          <p:spPr>
            <a:xfrm>
              <a:off x="6109722" y="1295748"/>
              <a:ext cx="288000" cy="15503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>
                <a:solidFill>
                  <a:srgbClr val="FFFFFF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939874" y="1265267"/>
              <a:ext cx="2340000" cy="1371599"/>
              <a:chOff x="609600" y="1131363"/>
              <a:chExt cx="1802138" cy="1550331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>
                <a:off x="1014303" y="1566572"/>
                <a:ext cx="271920" cy="3036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TextBox 1"/>
              <p:cNvSpPr txBox="1"/>
              <p:nvPr/>
            </p:nvSpPr>
            <p:spPr>
              <a:xfrm>
                <a:off x="705185" y="1836972"/>
                <a:ext cx="1261399" cy="3319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rgbClr val="000000"/>
                    </a:solidFill>
                  </a:rPr>
                  <a:t>Intermediary</a:t>
                </a:r>
                <a:endParaRPr lang="en-IN" sz="9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90584" y="2450861"/>
                <a:ext cx="688587" cy="2308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900" b="1" dirty="0">
                    <a:solidFill>
                      <a:srgbClr val="000000"/>
                    </a:solidFill>
                  </a:rPr>
                  <a:t>Insurer</a:t>
                </a:r>
                <a:endParaRPr lang="en-IN" sz="9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90584" y="1417889"/>
                <a:ext cx="576000" cy="2308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900" b="1" dirty="0">
                    <a:solidFill>
                      <a:srgbClr val="000000"/>
                    </a:solidFill>
                  </a:rPr>
                  <a:t>Client</a:t>
                </a:r>
                <a:endParaRPr lang="en-IN" sz="9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1059461" y="2161304"/>
                <a:ext cx="282961" cy="3036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H="1">
                <a:off x="1118664" y="1606140"/>
                <a:ext cx="271920" cy="3036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10800000" flipH="1" flipV="1">
                <a:off x="1024098" y="2258830"/>
                <a:ext cx="271920" cy="3036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09600" y="1131363"/>
                <a:ext cx="1802138" cy="2441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000" b="1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900" dirty="0"/>
                  <a:t>Traditional Model</a:t>
                </a:r>
                <a:endParaRPr lang="en-IN" sz="9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452385" y="1265267"/>
              <a:ext cx="2370752" cy="1371599"/>
              <a:chOff x="6553200" y="1157988"/>
              <a:chExt cx="2220199" cy="154926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553200" y="1877632"/>
                <a:ext cx="2040809" cy="3668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rgbClr val="000000"/>
                    </a:solidFill>
                  </a:rPr>
                  <a:t>Online Insurance Exchange</a:t>
                </a:r>
                <a:endParaRPr lang="en-IN" sz="9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Down Arrow 33"/>
              <p:cNvSpPr/>
              <p:nvPr/>
            </p:nvSpPr>
            <p:spPr>
              <a:xfrm>
                <a:off x="6905030" y="1767954"/>
                <a:ext cx="108000" cy="144000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9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Down Arrow 36"/>
              <p:cNvSpPr/>
              <p:nvPr/>
            </p:nvSpPr>
            <p:spPr>
              <a:xfrm rot="10800000">
                <a:off x="7030153" y="1674410"/>
                <a:ext cx="108000" cy="144000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9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742152" y="1504131"/>
                <a:ext cx="821676" cy="20899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en-US" sz="900" b="1" dirty="0">
                    <a:solidFill>
                      <a:srgbClr val="000000"/>
                    </a:solidFill>
                  </a:rPr>
                  <a:t>Client</a:t>
                </a:r>
                <a:endParaRPr lang="en-IN" sz="9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581999" y="1157988"/>
                <a:ext cx="2191400" cy="2439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900" b="1" dirty="0" err="1">
                    <a:solidFill>
                      <a:srgbClr val="000000"/>
                    </a:solidFill>
                  </a:rPr>
                  <a:t>SecureNow</a:t>
                </a:r>
                <a:r>
                  <a:rPr lang="en-US" sz="900" b="1" dirty="0">
                    <a:solidFill>
                      <a:srgbClr val="000000"/>
                    </a:solidFill>
                  </a:rPr>
                  <a:t> </a:t>
                </a:r>
                <a:endParaRPr lang="en-IN" sz="900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7563828" y="2376123"/>
                <a:ext cx="1030180" cy="331134"/>
                <a:chOff x="7007491" y="3161754"/>
                <a:chExt cx="1030180" cy="331134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7007491" y="3291764"/>
                  <a:ext cx="1030180" cy="20112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rgbClr val="000000"/>
                      </a:solidFill>
                    </a:rPr>
                    <a:t>Insurer</a:t>
                  </a:r>
                  <a:endParaRPr lang="en-IN" sz="9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Down Arrow 58"/>
                <p:cNvSpPr/>
                <p:nvPr/>
              </p:nvSpPr>
              <p:spPr>
                <a:xfrm>
                  <a:off x="7440140" y="3161754"/>
                  <a:ext cx="108000" cy="144000"/>
                </a:xfrm>
                <a:prstGeom prst="down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9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Down Arrow 59"/>
                <p:cNvSpPr/>
                <p:nvPr/>
              </p:nvSpPr>
              <p:spPr>
                <a:xfrm rot="10800000">
                  <a:off x="7565263" y="3161755"/>
                  <a:ext cx="108000" cy="144000"/>
                </a:xfrm>
                <a:prstGeom prst="down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9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79" name="Right Arrow 78"/>
            <p:cNvSpPr/>
            <p:nvPr/>
          </p:nvSpPr>
          <p:spPr>
            <a:xfrm>
              <a:off x="3342763" y="1295748"/>
              <a:ext cx="288000" cy="15503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228598" y="902677"/>
          <a:ext cx="5184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000"/>
              </a:tblGrid>
              <a:tr h="324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2"/>
                        <a:buNone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charset="2"/>
                        </a:rPr>
                        <a:t></a:t>
                      </a: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charset="2"/>
                        </a:rPr>
                        <a:t>  Disruptive Technology - Moving towards</a:t>
                      </a:r>
                      <a:r>
                        <a:rPr lang="en-US" sz="105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charset="2"/>
                        </a:rPr>
                        <a:t> an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Online Insurance Exchange</a:t>
                      </a:r>
                      <a:endParaRPr lang="en-IN" sz="105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5" name="Bent Arrow 84"/>
          <p:cNvSpPr/>
          <p:nvPr/>
        </p:nvSpPr>
        <p:spPr>
          <a:xfrm flipV="1">
            <a:off x="228600" y="1324199"/>
            <a:ext cx="396000" cy="4464000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646464"/>
              </a:solidFill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2079600" y="2895600"/>
          <a:ext cx="23400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0"/>
              </a:tblGrid>
              <a:tr h="50292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2"/>
                        <a:buChar char="Ø"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</a:rPr>
                        <a:t>“Sales-Push” model</a:t>
                      </a:r>
                      <a:r>
                        <a:rPr lang="en-US" sz="10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IN" sz="1000" b="1" baseline="0" dirty="0">
                          <a:solidFill>
                            <a:srgbClr val="000000"/>
                          </a:solidFill>
                        </a:rPr>
                        <a:t>with focus on renewals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2"/>
                        <a:buChar char="Ø"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</a:rPr>
                        <a:t>Time consuming and iterative</a:t>
                      </a:r>
                      <a:endParaRPr lang="en-IN" sz="1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2"/>
                        <a:buChar char="Ø"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</a:rPr>
                        <a:t>Insurer / TPA </a:t>
                      </a:r>
                      <a:r>
                        <a:rPr lang="en-US" sz="1000" b="1" baseline="0" dirty="0">
                          <a:solidFill>
                            <a:srgbClr val="000000"/>
                          </a:solidFill>
                        </a:rPr>
                        <a:t>driven servicing</a:t>
                      </a:r>
                      <a:endParaRPr lang="en-IN" sz="1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5661000" y="2910840"/>
          <a:ext cx="24924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400"/>
              </a:tblGrid>
              <a:tr h="50292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2"/>
                        <a:buChar char="Ø"/>
                        <a:defRPr/>
                      </a:pPr>
                      <a:r>
                        <a:rPr lang="en-US" sz="1000" b="1" baseline="0" dirty="0">
                          <a:solidFill>
                            <a:srgbClr val="000000"/>
                          </a:solidFill>
                        </a:rPr>
                        <a:t>End to end tech-enabled platform with joystick like options – eliminating manual intervention in many products</a:t>
                      </a:r>
                      <a:endParaRPr lang="en-IN" sz="1000" b="1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2"/>
                        <a:buChar char="Ø"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</a:rPr>
                        <a:t>Insurers’</a:t>
                      </a:r>
                      <a:r>
                        <a:rPr lang="en-US" sz="1000" b="1" baseline="0" dirty="0">
                          <a:solidFill>
                            <a:srgbClr val="000000"/>
                          </a:solidFill>
                        </a:rPr>
                        <a:t> u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</a:rPr>
                        <a:t>nderwriting team provided with </a:t>
                      </a:r>
                      <a:r>
                        <a:rPr lang="en-US" sz="1000" b="1" baseline="0" dirty="0">
                          <a:solidFill>
                            <a:srgbClr val="000000"/>
                          </a:solidFill>
                        </a:rPr>
                        <a:t>key parameters and live chat for reverse auction</a:t>
                      </a:r>
                      <a:endParaRPr lang="en-IN" sz="1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2"/>
                        <a:buChar char="Ø"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</a:rPr>
                        <a:t>Automate</a:t>
                      </a:r>
                      <a:r>
                        <a:rPr lang="en-US" sz="1000" b="1" baseline="0" dirty="0">
                          <a:solidFill>
                            <a:srgbClr val="000000"/>
                          </a:solidFill>
                        </a:rPr>
                        <a:t>d servicing with </a:t>
                      </a:r>
                      <a:r>
                        <a:rPr lang="en-IN" sz="1000" b="1" baseline="0" dirty="0">
                          <a:solidFill>
                            <a:srgbClr val="000000"/>
                          </a:solidFill>
                        </a:rPr>
                        <a:t>tools for claim reporting, submission and tracking</a:t>
                      </a:r>
                      <a:endParaRPr lang="en-IN" sz="1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804000" y="3429000"/>
            <a:ext cx="720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Typical Process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4000" y="4601400"/>
            <a:ext cx="720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Execution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04000" y="5403600"/>
            <a:ext cx="720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Resultant Impact</a:t>
            </a:r>
            <a:endParaRPr lang="en-IN" sz="1000" b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46" y="4510046"/>
            <a:ext cx="747754" cy="747754"/>
          </a:xfrm>
          <a:prstGeom prst="rect">
            <a:avLst/>
          </a:prstGeom>
        </p:spPr>
      </p:pic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3554" y="4582883"/>
            <a:ext cx="342336" cy="27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6919" y="4572000"/>
            <a:ext cx="493944" cy="57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capeco.edu.pe/web/public/elements/intranet/20130531excel-2010-ico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484365" y="4933684"/>
            <a:ext cx="620463" cy="19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 rot="10800000" flipV="1">
            <a:off x="2543814" y="5403600"/>
            <a:ext cx="1411571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44000" tIns="0" rIns="0" bIns="0" rtlCol="0" anchor="ctr">
            <a:noAutofit/>
          </a:bodyPr>
          <a:lstStyle/>
          <a:p>
            <a:pPr marL="144145" indent="-215900">
              <a:lnSpc>
                <a:spcPct val="150000"/>
              </a:lnSpc>
              <a:buSzPct val="180000"/>
              <a:buFont typeface="Wingdings" panose="05000000000000000000" charset="2"/>
              <a:buChar char="þ"/>
            </a:pPr>
            <a:r>
              <a:rPr lang="en-US" sz="1000" b="1" dirty="0">
                <a:solidFill>
                  <a:srgbClr val="000000"/>
                </a:solidFill>
              </a:rPr>
              <a:t>TAT: 3 Weeks</a:t>
            </a:r>
            <a:endParaRPr lang="en-US" sz="1000" b="1" dirty="0">
              <a:solidFill>
                <a:srgbClr val="000000"/>
              </a:solidFill>
            </a:endParaRPr>
          </a:p>
          <a:p>
            <a:pPr marL="144145" indent="-215900">
              <a:lnSpc>
                <a:spcPct val="150000"/>
              </a:lnSpc>
              <a:buSzPct val="180000"/>
              <a:buFont typeface="Wingdings" panose="05000000000000000000" charset="2"/>
              <a:buChar char="þ"/>
            </a:pPr>
            <a:r>
              <a:rPr lang="en-US" sz="1000" b="1" dirty="0">
                <a:solidFill>
                  <a:srgbClr val="000000"/>
                </a:solidFill>
              </a:rPr>
              <a:t>Pricing</a:t>
            </a:r>
            <a:r>
              <a:rPr lang="en-US" sz="1000" b="1" spc="-150" dirty="0">
                <a:solidFill>
                  <a:srgbClr val="000000"/>
                </a:solidFill>
              </a:rPr>
              <a:t> </a:t>
            </a:r>
            <a:r>
              <a:rPr lang="en-US" sz="1000" b="1" dirty="0">
                <a:solidFill>
                  <a:srgbClr val="000000"/>
                </a:solidFill>
              </a:rPr>
              <a:t>: 100%</a:t>
            </a:r>
          </a:p>
        </p:txBody>
      </p:sp>
      <p:sp>
        <p:nvSpPr>
          <p:cNvPr id="52" name="TextBox 51"/>
          <p:cNvSpPr txBox="1"/>
          <p:nvPr/>
        </p:nvSpPr>
        <p:spPr>
          <a:xfrm rot="10800000" flipV="1">
            <a:off x="6125215" y="5368425"/>
            <a:ext cx="1411571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44000" tIns="0" rIns="0" bIns="0" rtlCol="0" anchor="ctr">
            <a:noAutofit/>
          </a:bodyPr>
          <a:lstStyle/>
          <a:p>
            <a:pPr marL="144145" indent="-215900">
              <a:lnSpc>
                <a:spcPct val="150000"/>
              </a:lnSpc>
              <a:buSzPct val="180000"/>
              <a:buFont typeface="Wingdings" panose="05000000000000000000" charset="2"/>
              <a:buChar char="þ"/>
            </a:pPr>
            <a:r>
              <a:rPr lang="en-US" sz="1000" b="1" dirty="0">
                <a:solidFill>
                  <a:srgbClr val="000000"/>
                </a:solidFill>
              </a:rPr>
              <a:t>TAT: 24 Hours</a:t>
            </a:r>
            <a:endParaRPr lang="en-US" sz="1000" b="1" dirty="0">
              <a:solidFill>
                <a:srgbClr val="000000"/>
              </a:solidFill>
            </a:endParaRPr>
          </a:p>
          <a:p>
            <a:pPr marL="144145" indent="-215900">
              <a:lnSpc>
                <a:spcPct val="150000"/>
              </a:lnSpc>
              <a:buSzPct val="180000"/>
              <a:buFont typeface="Wingdings" panose="05000000000000000000" charset="2"/>
              <a:buChar char="þ"/>
            </a:pPr>
            <a:r>
              <a:rPr lang="en-US" sz="1000" b="1" dirty="0">
                <a:solidFill>
                  <a:srgbClr val="000000"/>
                </a:solidFill>
              </a:rPr>
              <a:t>Pricing: 50%</a:t>
            </a:r>
          </a:p>
        </p:txBody>
      </p:sp>
      <p:pic>
        <p:nvPicPr>
          <p:cNvPr id="65" name="Picture 64" descr="securenow logo_New Sep 2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6324600"/>
            <a:ext cx="990600" cy="412389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H="1" flipV="1">
            <a:off x="3271976" y="1981200"/>
            <a:ext cx="10753" cy="746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350181" y="2015474"/>
            <a:ext cx="2619" cy="709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49225" y="204041"/>
            <a:ext cx="8766175" cy="6969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9pPr>
          </a:lstStyle>
          <a:p>
            <a:r>
              <a:rPr lang="en-US" dirty="0"/>
              <a:t>Online Calculators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-1371600" y="762000"/>
          <a:ext cx="11994718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" r:id="rId1" imgW="12820650" imgH="6191250" progId="Photoshop.Image.13">
                  <p:embed/>
                </p:oleObj>
              </mc:Choice>
              <mc:Fallback>
                <p:oleObj name="Image" r:id="rId1" imgW="12820650" imgH="6191250" progId="Photoshop.Image.13">
                  <p:embed/>
                  <p:pic>
                    <p:nvPicPr>
                      <p:cNvPr id="0" name="Picture 2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371600" y="762000"/>
                        <a:ext cx="11994718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606397"/>
            <a:ext cx="2439676" cy="4337202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149225" y="204041"/>
            <a:ext cx="3508375" cy="6969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9pPr>
          </a:lstStyle>
          <a:p>
            <a:r>
              <a:rPr lang="en-US" dirty="0"/>
              <a:t>Notify Mobile App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08" y="1606397"/>
            <a:ext cx="2439676" cy="4337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4" y="1606398"/>
            <a:ext cx="2439677" cy="4337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1219200"/>
          <a:ext cx="9144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Image" r:id="rId1" imgW="12820650" imgH="6191250" progId="Photoshop.Image.13">
                  <p:embed/>
                </p:oleObj>
              </mc:Choice>
              <mc:Fallback>
                <p:oleObj name="Image" r:id="rId1" imgW="12820650" imgH="6191250" progId="Photoshop.Image.13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219200"/>
                        <a:ext cx="91440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/>
          <p:nvPr/>
        </p:nvSpPr>
        <p:spPr>
          <a:xfrm>
            <a:off x="149225" y="204041"/>
            <a:ext cx="8766175" cy="6969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9pPr>
          </a:lstStyle>
          <a:p>
            <a:r>
              <a:rPr lang="en-US" dirty="0"/>
              <a:t>Policy Administration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49225" y="204041"/>
            <a:ext cx="8766175" cy="6969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9pPr>
          </a:lstStyle>
          <a:p>
            <a:r>
              <a:rPr lang="en-US" dirty="0" err="1"/>
              <a:t>Insuropedia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-11373" y="1524000"/>
          <a:ext cx="9155373" cy="442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Image" r:id="rId1" imgW="12820650" imgH="6191250" progId="Photoshop.Image.13">
                  <p:embed/>
                </p:oleObj>
              </mc:Choice>
              <mc:Fallback>
                <p:oleObj name="Image" r:id="rId1" imgW="12820650" imgH="6191250" progId="Photoshop.Image.13">
                  <p:embed/>
                  <p:pic>
                    <p:nvPicPr>
                      <p:cNvPr id="0" name="Picture 41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1373" y="1524000"/>
                        <a:ext cx="9155373" cy="4420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1066800"/>
          <a:ext cx="9144000" cy="441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Image" r:id="rId1" imgW="12820650" imgH="6191250" progId="Photoshop.Image.13">
                  <p:embed/>
                </p:oleObj>
              </mc:Choice>
              <mc:Fallback>
                <p:oleObj name="Image" r:id="rId1" imgW="12820650" imgH="6191250" progId="Photoshop.Image.13">
                  <p:embed/>
                  <p:pic>
                    <p:nvPicPr>
                      <p:cNvPr id="0" name="Picture 514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066800"/>
                        <a:ext cx="9144000" cy="441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/>
          <p:nvPr/>
        </p:nvSpPr>
        <p:spPr>
          <a:xfrm>
            <a:off x="149225" y="204041"/>
            <a:ext cx="8766175" cy="6969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646464"/>
                </a:solidFill>
                <a:latin typeface="Arial" panose="0208060402020202020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panose="02080604020202020204" charset="0"/>
              </a:defRPr>
            </a:lvl9pPr>
          </a:lstStyle>
          <a:p>
            <a:r>
              <a:rPr lang="en-US" dirty="0"/>
              <a:t>Hospital Locator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EY_Handout">
  <a:themeElements>
    <a:clrScheme name="EY_Handout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_Handou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_Presentation_Regular_Print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anose="0208060402020202020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3270</Words>
  <Application>Kingsoft Office WPP</Application>
  <PresentationFormat>On-screen Show (4:3)</PresentationFormat>
  <Paragraphs>144</Paragraphs>
  <Slides>11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5_EY_Handout</vt:lpstr>
      <vt:lpstr>EY_Presentation_Regular_Print</vt:lpstr>
      <vt:lpstr>Photoshop.Image.13</vt:lpstr>
      <vt:lpstr> An introduction to   SecureNow Insurance Broker Private Limited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Ernst &amp; Young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</dc:title>
  <dc:creator>EY</dc:creator>
  <cp:lastModifiedBy>lenovo</cp:lastModifiedBy>
  <cp:revision>8439</cp:revision>
  <cp:lastPrinted>2017-05-21T07:24:41Z</cp:lastPrinted>
  <dcterms:created xsi:type="dcterms:W3CDTF">2017-05-21T07:24:41Z</dcterms:created>
  <dcterms:modified xsi:type="dcterms:W3CDTF">2017-05-21T07:24:41Z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16393ࡘ-10.1.0.5672</vt:lpwstr>
  </property>
</Properties>
</file>