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321" r:id="rId3"/>
    <p:sldId id="315" r:id="rId4"/>
    <p:sldId id="322" r:id="rId5"/>
    <p:sldId id="323" r:id="rId6"/>
    <p:sldId id="324" r:id="rId7"/>
    <p:sldId id="310" r:id="rId8"/>
    <p:sldId id="314" r:id="rId9"/>
    <p:sldId id="318" r:id="rId10"/>
    <p:sldId id="320" r:id="rId11"/>
    <p:sldId id="316" r:id="rId12"/>
    <p:sldId id="313" r:id="rId13"/>
    <p:sldId id="279" r:id="rId1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83C6"/>
    <a:srgbClr val="1F8FFB"/>
    <a:srgbClr val="00C1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FFFFFF">
              <a:alpha val="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FFFFFF">
              <a:alpha val="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8EA"/>
          </a:solidFill>
        </a:fill>
      </a:tcStyle>
    </a:wholeTbl>
    <a:band2H>
      <a:tcTxStyle/>
      <a:tcStyle>
        <a:tcBdr/>
        <a:fill>
          <a:solidFill>
            <a:srgbClr val="E7EC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E2F5"/>
          </a:solidFill>
        </a:fill>
      </a:tcStyle>
    </a:wholeTbl>
    <a:band2H>
      <a:tcTxStyle/>
      <a:tcStyle>
        <a:tcBdr/>
        <a:fill>
          <a:solidFill>
            <a:srgbClr val="E7F1F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EAEC"/>
          </a:solidFill>
        </a:fill>
      </a:tcStyle>
    </a:wholeTbl>
    <a:band2H>
      <a:tcTxStyle/>
      <a:tcStyle>
        <a:tcBdr/>
        <a:fill>
          <a:solidFill>
            <a:srgbClr val="E7F5F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E0DF"/>
          </a:solidFill>
        </a:fill>
      </a:tcStyle>
    </a:wholeTbl>
    <a:band2H>
      <a:tcTxStyle/>
      <a:tcStyle>
        <a:tcBdr/>
        <a:fill>
          <a:solidFill>
            <a:srgbClr val="EAF0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2" autoAdjust="0"/>
    <p:restoredTop sz="94660"/>
  </p:normalViewPr>
  <p:slideViewPr>
    <p:cSldViewPr snapToGrid="0">
      <p:cViewPr varScale="1">
        <p:scale>
          <a:sx n="68" d="100"/>
          <a:sy n="68" d="100"/>
        </p:scale>
        <p:origin x="93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9" name="Shape 17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6283437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Arial"/>
      </a:defRPr>
    </a:lvl1pPr>
    <a:lvl2pPr indent="228600" latinLnBrk="0">
      <a:defRPr sz="1200">
        <a:latin typeface="+mn-lt"/>
        <a:ea typeface="+mn-ea"/>
        <a:cs typeface="+mn-cs"/>
        <a:sym typeface="Arial"/>
      </a:defRPr>
    </a:lvl2pPr>
    <a:lvl3pPr indent="457200" latinLnBrk="0">
      <a:defRPr sz="1200">
        <a:latin typeface="+mn-lt"/>
        <a:ea typeface="+mn-ea"/>
        <a:cs typeface="+mn-cs"/>
        <a:sym typeface="Arial"/>
      </a:defRPr>
    </a:lvl3pPr>
    <a:lvl4pPr indent="685800" latinLnBrk="0">
      <a:defRPr sz="1200">
        <a:latin typeface="+mn-lt"/>
        <a:ea typeface="+mn-ea"/>
        <a:cs typeface="+mn-cs"/>
        <a:sym typeface="Arial"/>
      </a:defRPr>
    </a:lvl4pPr>
    <a:lvl5pPr indent="914400" latinLnBrk="0">
      <a:defRPr sz="1200">
        <a:latin typeface="+mn-lt"/>
        <a:ea typeface="+mn-ea"/>
        <a:cs typeface="+mn-cs"/>
        <a:sym typeface="Arial"/>
      </a:defRPr>
    </a:lvl5pPr>
    <a:lvl6pPr indent="1143000" latinLnBrk="0">
      <a:defRPr sz="1200">
        <a:latin typeface="+mn-lt"/>
        <a:ea typeface="+mn-ea"/>
        <a:cs typeface="+mn-cs"/>
        <a:sym typeface="Arial"/>
      </a:defRPr>
    </a:lvl6pPr>
    <a:lvl7pPr indent="1371600" latinLnBrk="0">
      <a:defRPr sz="1200">
        <a:latin typeface="+mn-lt"/>
        <a:ea typeface="+mn-ea"/>
        <a:cs typeface="+mn-cs"/>
        <a:sym typeface="Arial"/>
      </a:defRPr>
    </a:lvl7pPr>
    <a:lvl8pPr indent="1600200" latinLnBrk="0">
      <a:defRPr sz="1200">
        <a:latin typeface="+mn-lt"/>
        <a:ea typeface="+mn-ea"/>
        <a:cs typeface="+mn-cs"/>
        <a:sym typeface="Arial"/>
      </a:defRPr>
    </a:lvl8pPr>
    <a:lvl9pPr indent="1828800" latinLnBrk="0">
      <a:defRPr sz="12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9" name="Shape 18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799375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2" name="Shape 32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6963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49" name="Shape 44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19930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F8ED666-4372-485F-9851-ED435EF4ACCF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1729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2" name="Shape 32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72082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Conversion rates &lt;-&gt; highlight</a:t>
            </a:r>
          </a:p>
          <a:p>
            <a:r>
              <a:rPr lang="en-US" dirty="0"/>
              <a:t>Avg. cost</a:t>
            </a:r>
            <a:r>
              <a:rPr lang="en-US" baseline="0" dirty="0"/>
              <a:t> of processing an order % + % time </a:t>
            </a:r>
            <a:r>
              <a:rPr lang="en-US" baseline="0" dirty="0" err="1"/>
              <a:t>ppl</a:t>
            </a:r>
            <a:r>
              <a:rPr lang="en-US" baseline="0" dirty="0"/>
              <a:t> spend on a chat platform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F8ED666-4372-485F-9851-ED435EF4ACCF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3396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Customer Life time value</a:t>
            </a:r>
          </a:p>
          <a:p>
            <a:r>
              <a:rPr lang="en-US" dirty="0"/>
              <a:t>Up sell + cross sell</a:t>
            </a:r>
          </a:p>
          <a:p>
            <a:r>
              <a:rPr lang="en-US" dirty="0"/>
              <a:t>Re-engage – cross sell, up sell, life event (marriage, divorce,..)</a:t>
            </a:r>
          </a:p>
          <a:p>
            <a:endParaRPr lang="en-US" dirty="0"/>
          </a:p>
          <a:p>
            <a:r>
              <a:rPr lang="en-US" dirty="0"/>
              <a:t>Post sale – soft sell</a:t>
            </a:r>
            <a:r>
              <a:rPr lang="en-US" baseline="0" dirty="0"/>
              <a:t> + happy anniversary(policy review) cross sell</a:t>
            </a:r>
          </a:p>
          <a:p>
            <a:endParaRPr lang="en-US" baseline="0" dirty="0"/>
          </a:p>
          <a:p>
            <a:r>
              <a:rPr lang="en-US" baseline="0" dirty="0"/>
              <a:t>Major </a:t>
            </a:r>
            <a:r>
              <a:rPr lang="en-US" baseline="0" dirty="0" err="1"/>
              <a:t>painpoint</a:t>
            </a:r>
            <a:r>
              <a:rPr lang="en-US" baseline="0" dirty="0"/>
              <a:t> is communication between sale to sale and leverage this </a:t>
            </a:r>
            <a:r>
              <a:rPr lang="en-US" baseline="0" dirty="0" err="1"/>
              <a:t>engagemet</a:t>
            </a:r>
            <a:r>
              <a:rPr lang="en-US" baseline="0" dirty="0"/>
              <a:t> by better communication (that too happens with an agent). Agents aren’t incentivized for consumer engagement and only for next sale.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F8ED666-4372-485F-9851-ED435EF4ACCF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1153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2" name="Shape 32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1395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2" name="Shape 32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5247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2" name="Shape 32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1004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2" name="Shape 32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6155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3174" y="6400800"/>
            <a:ext cx="12188826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E3FB"/>
                </a:solidFill>
              </a:defRPr>
            </a:pP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14" y="6334316"/>
            <a:ext cx="12188826" cy="6400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E3FB"/>
                </a:solidFill>
              </a:defRPr>
            </a:pPr>
            <a:endParaRPr/>
          </a:p>
        </p:txBody>
      </p:sp>
      <p:sp>
        <p:nvSpPr>
          <p:cNvPr id="17" name="Shape 17"/>
          <p:cNvSpPr/>
          <p:nvPr/>
        </p:nvSpPr>
        <p:spPr>
          <a:xfrm>
            <a:off x="1193531" y="1737843"/>
            <a:ext cx="9966961" cy="1"/>
          </a:xfrm>
          <a:prstGeom prst="line">
            <a:avLst/>
          </a:prstGeom>
          <a:ln>
            <a:solidFill>
              <a:srgbClr val="7F7F7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00E3FB"/>
                </a:solidFill>
              </a:defRPr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-1" y="4952999"/>
            <a:ext cx="12188826" cy="1905001"/>
          </a:xfrm>
          <a:prstGeom prst="rect">
            <a:avLst/>
          </a:prstGeom>
          <a:solidFill>
            <a:srgbClr val="1F8FFB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74F8"/>
                </a:solidFill>
              </a:defRPr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14" y="4915075"/>
            <a:ext cx="12188826" cy="64009"/>
          </a:xfrm>
          <a:prstGeom prst="rect">
            <a:avLst/>
          </a:prstGeom>
          <a:solidFill>
            <a:srgbClr val="00E3F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pPr>
              <a:defRPr>
                <a:solidFill>
                  <a:srgbClr val="00E3FB"/>
                </a:solidFill>
              </a:defRPr>
            </a:pPr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1097278" y="5074918"/>
            <a:ext cx="10113646" cy="8229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t>Click to add title</a:t>
            </a:r>
          </a:p>
        </p:txBody>
      </p:sp>
      <p:sp>
        <p:nvSpPr>
          <p:cNvPr id="21" name="Shape 21"/>
          <p:cNvSpPr>
            <a:spLocks noGrp="1"/>
          </p:cNvSpPr>
          <p:nvPr>
            <p:ph type="pic" idx="13"/>
          </p:nvPr>
        </p:nvSpPr>
        <p:spPr>
          <a:xfrm>
            <a:off x="14" y="0"/>
            <a:ext cx="12191985" cy="4915076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097278" y="5907023"/>
            <a:ext cx="10113266" cy="59436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Tx/>
              <a:buSzTx/>
              <a:buFontTx/>
              <a:buNone/>
              <a:defRPr sz="1500">
                <a:solidFill>
                  <a:srgbClr val="FFFFFF"/>
                </a:solidFill>
              </a:defRPr>
            </a:lvl1pPr>
          </a:lstStyle>
          <a:p>
            <a:r>
              <a:t>Click to add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3174" y="6400800"/>
            <a:ext cx="12188826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E3FB"/>
                </a:solidFill>
              </a:defRPr>
            </a:pPr>
            <a:endParaRPr/>
          </a:p>
        </p:txBody>
      </p:sp>
      <p:sp>
        <p:nvSpPr>
          <p:cNvPr id="131" name="Shape 131"/>
          <p:cNvSpPr/>
          <p:nvPr/>
        </p:nvSpPr>
        <p:spPr>
          <a:xfrm>
            <a:off x="14" y="6334316"/>
            <a:ext cx="12188826" cy="6400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E3FB"/>
                </a:solidFill>
              </a:defRPr>
            </a:pPr>
            <a:endParaRPr/>
          </a:p>
        </p:txBody>
      </p:sp>
      <p:sp>
        <p:nvSpPr>
          <p:cNvPr id="132" name="Shape 132"/>
          <p:cNvSpPr/>
          <p:nvPr/>
        </p:nvSpPr>
        <p:spPr>
          <a:xfrm>
            <a:off x="1193531" y="1737843"/>
            <a:ext cx="9966961" cy="1"/>
          </a:xfrm>
          <a:prstGeom prst="line">
            <a:avLst/>
          </a:prstGeom>
          <a:ln>
            <a:solidFill>
              <a:srgbClr val="7F7F7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00E3FB"/>
                </a:solidFill>
              </a:defRPr>
            </a:pPr>
            <a:endParaRPr/>
          </a:p>
        </p:txBody>
      </p:sp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xfrm>
            <a:off x="1097278" y="286603"/>
            <a:ext cx="10058401" cy="145075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34" name="Shape 134"/>
          <p:cNvSpPr>
            <a:spLocks noGrp="1"/>
          </p:cNvSpPr>
          <p:nvPr>
            <p:ph type="body" idx="1"/>
          </p:nvPr>
        </p:nvSpPr>
        <p:spPr>
          <a:xfrm rot="5400000">
            <a:off x="4114798" y="-1171785"/>
            <a:ext cx="4023361" cy="10058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5" name="Shape 135"/>
          <p:cNvSpPr>
            <a:spLocks noGrp="1"/>
          </p:cNvSpPr>
          <p:nvPr>
            <p:ph type="sldNum" sz="quarter" idx="2"/>
          </p:nvPr>
        </p:nvSpPr>
        <p:spPr>
          <a:xfrm>
            <a:off x="10979644" y="6528112"/>
            <a:ext cx="232837" cy="22847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3174" y="6400800"/>
            <a:ext cx="12188826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E3FB"/>
                </a:solidFill>
              </a:defRPr>
            </a:pPr>
            <a:endParaRPr/>
          </a:p>
        </p:txBody>
      </p:sp>
      <p:sp>
        <p:nvSpPr>
          <p:cNvPr id="143" name="Shape 143"/>
          <p:cNvSpPr/>
          <p:nvPr/>
        </p:nvSpPr>
        <p:spPr>
          <a:xfrm>
            <a:off x="14" y="6334316"/>
            <a:ext cx="12188826" cy="6400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E3FB"/>
                </a:solidFill>
              </a:defRPr>
            </a:pPr>
            <a:endParaRPr/>
          </a:p>
        </p:txBody>
      </p:sp>
      <p:sp>
        <p:nvSpPr>
          <p:cNvPr id="144" name="Shape 144"/>
          <p:cNvSpPr/>
          <p:nvPr/>
        </p:nvSpPr>
        <p:spPr>
          <a:xfrm>
            <a:off x="1193531" y="1737843"/>
            <a:ext cx="9966961" cy="1"/>
          </a:xfrm>
          <a:prstGeom prst="line">
            <a:avLst/>
          </a:prstGeom>
          <a:ln>
            <a:solidFill>
              <a:srgbClr val="7F7F7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00E3FB"/>
                </a:solidFill>
              </a:defRPr>
            </a:pPr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3174" y="6400800"/>
            <a:ext cx="12188826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E3FB"/>
                </a:solidFill>
              </a:defRPr>
            </a:pPr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14" y="6334316"/>
            <a:ext cx="12188826" cy="6400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E3FB"/>
                </a:solidFill>
              </a:defRPr>
            </a:pPr>
            <a:endParaRPr/>
          </a:p>
        </p:txBody>
      </p:sp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xfrm rot="5400000">
            <a:off x="7159400" y="1977800"/>
            <a:ext cx="5759898" cy="2628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48" name="Shape 148"/>
          <p:cNvSpPr>
            <a:spLocks noGrp="1"/>
          </p:cNvSpPr>
          <p:nvPr>
            <p:ph type="body" idx="1"/>
          </p:nvPr>
        </p:nvSpPr>
        <p:spPr>
          <a:xfrm rot="5400000">
            <a:off x="1825400" y="-574898"/>
            <a:ext cx="5759898" cy="7734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9" name="Shape 149"/>
          <p:cNvSpPr>
            <a:spLocks noGrp="1"/>
          </p:cNvSpPr>
          <p:nvPr>
            <p:ph type="sldNum" sz="quarter" idx="2"/>
          </p:nvPr>
        </p:nvSpPr>
        <p:spPr>
          <a:xfrm>
            <a:off x="10979644" y="6528112"/>
            <a:ext cx="232837" cy="22847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/>
        </p:nvSpPr>
        <p:spPr>
          <a:xfrm>
            <a:off x="3174" y="6400800"/>
            <a:ext cx="12188826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E3FB"/>
                </a:solidFill>
              </a:defRPr>
            </a:pPr>
            <a:endParaRPr/>
          </a:p>
        </p:txBody>
      </p:sp>
      <p:sp>
        <p:nvSpPr>
          <p:cNvPr id="157" name="Shape 157"/>
          <p:cNvSpPr/>
          <p:nvPr/>
        </p:nvSpPr>
        <p:spPr>
          <a:xfrm>
            <a:off x="14" y="6334316"/>
            <a:ext cx="12188826" cy="6400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E3FB"/>
                </a:solidFill>
              </a:defRPr>
            </a:pPr>
            <a:endParaRPr/>
          </a:p>
        </p:txBody>
      </p:sp>
      <p:sp>
        <p:nvSpPr>
          <p:cNvPr id="158" name="Shape 158"/>
          <p:cNvSpPr/>
          <p:nvPr/>
        </p:nvSpPr>
        <p:spPr>
          <a:xfrm>
            <a:off x="1193531" y="1737843"/>
            <a:ext cx="9966961" cy="1"/>
          </a:xfrm>
          <a:prstGeom prst="line">
            <a:avLst/>
          </a:prstGeom>
          <a:ln>
            <a:solidFill>
              <a:srgbClr val="7F7F7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00E3FB"/>
                </a:solidFill>
              </a:defRPr>
            </a:pPr>
            <a:endParaRPr/>
          </a:p>
        </p:txBody>
      </p:sp>
      <p:sp>
        <p:nvSpPr>
          <p:cNvPr id="159" name="Shape 159"/>
          <p:cNvSpPr>
            <a:spLocks noGrp="1"/>
          </p:cNvSpPr>
          <p:nvPr>
            <p:ph type="title"/>
          </p:nvPr>
        </p:nvSpPr>
        <p:spPr>
          <a:xfrm>
            <a:off x="1097278" y="286603"/>
            <a:ext cx="10058401" cy="145075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60" name="Shape 160"/>
          <p:cNvSpPr>
            <a:spLocks noGrp="1"/>
          </p:cNvSpPr>
          <p:nvPr>
            <p:ph type="sldNum" sz="quarter" idx="2"/>
          </p:nvPr>
        </p:nvSpPr>
        <p:spPr>
          <a:xfrm>
            <a:off x="10979644" y="6528112"/>
            <a:ext cx="232837" cy="22847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/>
        </p:nvSpPr>
        <p:spPr>
          <a:xfrm>
            <a:off x="3174" y="6400800"/>
            <a:ext cx="12188826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E3FB"/>
                </a:solidFill>
              </a:defRPr>
            </a:pPr>
            <a:endParaRPr/>
          </a:p>
        </p:txBody>
      </p:sp>
      <p:sp>
        <p:nvSpPr>
          <p:cNvPr id="168" name="Shape 168"/>
          <p:cNvSpPr/>
          <p:nvPr/>
        </p:nvSpPr>
        <p:spPr>
          <a:xfrm>
            <a:off x="14" y="6334316"/>
            <a:ext cx="12188826" cy="6400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E3FB"/>
                </a:solidFill>
              </a:defRPr>
            </a:pPr>
            <a:endParaRPr/>
          </a:p>
        </p:txBody>
      </p:sp>
      <p:sp>
        <p:nvSpPr>
          <p:cNvPr id="169" name="Shape 169"/>
          <p:cNvSpPr/>
          <p:nvPr/>
        </p:nvSpPr>
        <p:spPr>
          <a:xfrm>
            <a:off x="1193531" y="1737843"/>
            <a:ext cx="9966961" cy="1"/>
          </a:xfrm>
          <a:prstGeom prst="line">
            <a:avLst/>
          </a:prstGeom>
          <a:ln>
            <a:solidFill>
              <a:srgbClr val="7F7F7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00E3FB"/>
                </a:solidFill>
              </a:defRPr>
            </a:pPr>
            <a:endParaRPr/>
          </a:p>
        </p:txBody>
      </p:sp>
      <p:sp>
        <p:nvSpPr>
          <p:cNvPr id="170" name="Shape 170"/>
          <p:cNvSpPr>
            <a:spLocks noGrp="1"/>
          </p:cNvSpPr>
          <p:nvPr>
            <p:ph type="title"/>
          </p:nvPr>
        </p:nvSpPr>
        <p:spPr>
          <a:xfrm>
            <a:off x="1097278" y="286603"/>
            <a:ext cx="10058401" cy="145075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71" name="Shape 171"/>
          <p:cNvSpPr>
            <a:spLocks noGrp="1"/>
          </p:cNvSpPr>
          <p:nvPr>
            <p:ph type="body" sz="quarter" idx="1"/>
          </p:nvPr>
        </p:nvSpPr>
        <p:spPr>
          <a:xfrm>
            <a:off x="609600" y="1168400"/>
            <a:ext cx="6705600" cy="4317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 marL="0" indent="0">
              <a:buClrTx/>
              <a:buSzTx/>
              <a:buFontTx/>
              <a:buNone/>
              <a:defRPr sz="1600" b="1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indent="596900">
              <a:buClrTx/>
              <a:buSzTx/>
              <a:buFontTx/>
              <a:buNone/>
              <a:defRPr sz="1600" b="1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indent="1206500">
              <a:buClrTx/>
              <a:buSzTx/>
              <a:buFontTx/>
              <a:buNone/>
              <a:defRPr sz="1600" b="1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indent="1816100">
              <a:buClrTx/>
              <a:buSzTx/>
              <a:buFontTx/>
              <a:buNone/>
              <a:defRPr sz="1600" b="1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indent="2425700">
              <a:buClrTx/>
              <a:buSzTx/>
              <a:buFontTx/>
              <a:buNone/>
              <a:defRPr sz="1600" b="1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2" name="Shape 172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black">
          <a:xfrm>
            <a:off x="695325" y="1628776"/>
            <a:ext cx="11017250" cy="4392513"/>
          </a:xfrm>
        </p:spPr>
        <p:txBody>
          <a:bodyPr/>
          <a:lstStyle>
            <a:lvl1pPr>
              <a:defRPr>
                <a:latin typeface="SwissReSans" pitchFamily="34" charset="0"/>
              </a:defRPr>
            </a:lvl1pPr>
            <a:lvl2pPr>
              <a:defRPr>
                <a:latin typeface="SwissReSans" pitchFamily="34" charset="0"/>
              </a:defRPr>
            </a:lvl2pPr>
            <a:lvl3pPr>
              <a:defRPr>
                <a:latin typeface="SwissReSans" pitchFamily="34" charset="0"/>
              </a:defRPr>
            </a:lvl3pPr>
            <a:lvl4pPr>
              <a:defRPr>
                <a:latin typeface="SwissReSans" pitchFamily="34" charset="0"/>
              </a:defRPr>
            </a:lvl4pPr>
            <a:lvl5pPr>
              <a:defRPr>
                <a:latin typeface="SwissReSans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782581" y="6918846"/>
            <a:ext cx="1823939" cy="182562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41719" y="6918845"/>
            <a:ext cx="8064500" cy="182563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11414762" y="6472238"/>
            <a:ext cx="287008" cy="182562"/>
          </a:xfrm>
        </p:spPr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416147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3174" y="6400800"/>
            <a:ext cx="12188826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E3FB"/>
                </a:solidFill>
              </a:defRPr>
            </a:pPr>
            <a:endParaRPr/>
          </a:p>
        </p:txBody>
      </p:sp>
      <p:sp>
        <p:nvSpPr>
          <p:cNvPr id="38" name="Shape 38"/>
          <p:cNvSpPr/>
          <p:nvPr/>
        </p:nvSpPr>
        <p:spPr>
          <a:xfrm>
            <a:off x="14" y="6334316"/>
            <a:ext cx="12188826" cy="6400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E3FB"/>
                </a:solidFill>
              </a:defRPr>
            </a:pPr>
            <a:endParaRPr/>
          </a:p>
        </p:txBody>
      </p:sp>
      <p:sp>
        <p:nvSpPr>
          <p:cNvPr id="39" name="Shape 39"/>
          <p:cNvSpPr/>
          <p:nvPr/>
        </p:nvSpPr>
        <p:spPr>
          <a:xfrm>
            <a:off x="1193531" y="1737843"/>
            <a:ext cx="9966961" cy="1"/>
          </a:xfrm>
          <a:prstGeom prst="line">
            <a:avLst/>
          </a:prstGeom>
          <a:ln>
            <a:solidFill>
              <a:srgbClr val="7F7F7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00E3FB"/>
                </a:solidFill>
              </a:defRPr>
            </a:pPr>
            <a:endParaRPr/>
          </a:p>
        </p:txBody>
      </p:sp>
      <p:sp>
        <p:nvSpPr>
          <p:cNvPr id="40" name="Shape 40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E3FB"/>
                </a:solidFill>
              </a:defRPr>
            </a:pPr>
            <a:endParaRPr/>
          </a:p>
        </p:txBody>
      </p:sp>
      <p:sp>
        <p:nvSpPr>
          <p:cNvPr id="41" name="Shape 41"/>
          <p:cNvSpPr/>
          <p:nvPr/>
        </p:nvSpPr>
        <p:spPr>
          <a:xfrm>
            <a:off x="0" y="6334316"/>
            <a:ext cx="12192000" cy="6648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E3FB"/>
                </a:solidFill>
              </a:defRPr>
            </a:pPr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1097278" y="758951"/>
            <a:ext cx="10058401" cy="35661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8000">
                <a:solidFill>
                  <a:srgbClr val="262626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sz="quarter" idx="1"/>
          </p:nvPr>
        </p:nvSpPr>
        <p:spPr>
          <a:xfrm>
            <a:off x="1100050" y="4455621"/>
            <a:ext cx="10058400" cy="11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 marL="0" indent="0">
              <a:buClrTx/>
              <a:buSzTx/>
              <a:buFontTx/>
              <a:buNone/>
              <a:defRPr sz="2400">
                <a:solidFill>
                  <a:srgbClr val="344068"/>
                </a:solidFill>
              </a:defRPr>
            </a:lvl1pPr>
            <a:lvl2pPr marL="0" indent="457200">
              <a:buClrTx/>
              <a:buSzTx/>
              <a:buFontTx/>
              <a:buNone/>
              <a:defRPr sz="2400">
                <a:solidFill>
                  <a:srgbClr val="344068"/>
                </a:solidFill>
              </a:defRPr>
            </a:lvl2pPr>
            <a:lvl3pPr marL="0" indent="914400">
              <a:buClrTx/>
              <a:buSzTx/>
              <a:buFontTx/>
              <a:buNone/>
              <a:defRPr sz="2400">
                <a:solidFill>
                  <a:srgbClr val="344068"/>
                </a:solidFill>
              </a:defRPr>
            </a:lvl3pPr>
            <a:lvl4pPr marL="0" indent="1371600">
              <a:buClrTx/>
              <a:buSzTx/>
              <a:buFontTx/>
              <a:buNone/>
              <a:defRPr sz="2400">
                <a:solidFill>
                  <a:srgbClr val="344068"/>
                </a:solidFill>
              </a:defRPr>
            </a:lvl4pPr>
            <a:lvl5pPr marL="0" indent="1828800">
              <a:buClrTx/>
              <a:buSzTx/>
              <a:buFontTx/>
              <a:buNone/>
              <a:defRPr sz="2400">
                <a:solidFill>
                  <a:srgbClr val="34406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hape 44"/>
          <p:cNvSpPr/>
          <p:nvPr/>
        </p:nvSpPr>
        <p:spPr>
          <a:xfrm>
            <a:off x="1207657" y="4343400"/>
            <a:ext cx="9875522" cy="0"/>
          </a:xfrm>
          <a:prstGeom prst="line">
            <a:avLst/>
          </a:prstGeom>
          <a:ln>
            <a:solidFill>
              <a:srgbClr val="7F7F7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00E3FB"/>
                </a:solidFill>
              </a:defRPr>
            </a:pPr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xfrm>
            <a:off x="10979644" y="6528112"/>
            <a:ext cx="232837" cy="22847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3174" y="6400800"/>
            <a:ext cx="12188826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E3FB"/>
                </a:solidFill>
              </a:defRPr>
            </a:pPr>
            <a:endParaRPr/>
          </a:p>
        </p:txBody>
      </p:sp>
      <p:sp>
        <p:nvSpPr>
          <p:cNvPr id="53" name="Shape 53"/>
          <p:cNvSpPr/>
          <p:nvPr/>
        </p:nvSpPr>
        <p:spPr>
          <a:xfrm>
            <a:off x="14" y="6334316"/>
            <a:ext cx="12188826" cy="6400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E3FB"/>
                </a:solidFill>
              </a:defRPr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1193531" y="1737843"/>
            <a:ext cx="9966961" cy="1"/>
          </a:xfrm>
          <a:prstGeom prst="line">
            <a:avLst/>
          </a:prstGeom>
          <a:ln>
            <a:solidFill>
              <a:srgbClr val="7F7F7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00E3FB"/>
                </a:solidFill>
              </a:defRPr>
            </a:pPr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xfrm>
            <a:off x="1097278" y="286603"/>
            <a:ext cx="10058401" cy="145075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56" name="Shape 56"/>
          <p:cNvSpPr>
            <a:spLocks noGrp="1"/>
          </p:cNvSpPr>
          <p:nvPr>
            <p:ph type="body" idx="1"/>
          </p:nvPr>
        </p:nvSpPr>
        <p:spPr>
          <a:xfrm>
            <a:off x="1097278" y="1845733"/>
            <a:ext cx="10058401" cy="402336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hape 57"/>
          <p:cNvSpPr>
            <a:spLocks noGrp="1"/>
          </p:cNvSpPr>
          <p:nvPr>
            <p:ph type="sldNum" sz="quarter" idx="2"/>
          </p:nvPr>
        </p:nvSpPr>
        <p:spPr>
          <a:xfrm>
            <a:off x="10979644" y="6528112"/>
            <a:ext cx="232837" cy="22847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3174" y="6400800"/>
            <a:ext cx="12188826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E3FB"/>
                </a:solidFill>
              </a:defRPr>
            </a:pPr>
            <a:endParaRPr/>
          </a:p>
        </p:txBody>
      </p:sp>
      <p:sp>
        <p:nvSpPr>
          <p:cNvPr id="65" name="Shape 65"/>
          <p:cNvSpPr/>
          <p:nvPr/>
        </p:nvSpPr>
        <p:spPr>
          <a:xfrm>
            <a:off x="14" y="6334316"/>
            <a:ext cx="12188826" cy="6400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E3FB"/>
                </a:solidFill>
              </a:defRPr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3174" y="6400800"/>
            <a:ext cx="12188826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E3FB"/>
                </a:solidFill>
              </a:defRPr>
            </a:pP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14" y="6334316"/>
            <a:ext cx="12188826" cy="6400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E3FB"/>
                </a:solidFill>
              </a:defRPr>
            </a:pPr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1097278" y="758951"/>
            <a:ext cx="10058401" cy="35661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8000">
                <a:solidFill>
                  <a:srgbClr val="262626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9" name="Shape 69"/>
          <p:cNvSpPr>
            <a:spLocks noGrp="1"/>
          </p:cNvSpPr>
          <p:nvPr>
            <p:ph type="body" sz="quarter" idx="1"/>
          </p:nvPr>
        </p:nvSpPr>
        <p:spPr>
          <a:xfrm>
            <a:off x="1097278" y="4453128"/>
            <a:ext cx="10058401" cy="11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 marL="0" indent="0">
              <a:buClrTx/>
              <a:buSzTx/>
              <a:buFontTx/>
              <a:buNone/>
              <a:defRPr sz="2400">
                <a:solidFill>
                  <a:srgbClr val="344068"/>
                </a:solidFill>
              </a:defRPr>
            </a:lvl1pPr>
            <a:lvl2pPr marL="0" indent="457200">
              <a:buClrTx/>
              <a:buSzTx/>
              <a:buFontTx/>
              <a:buNone/>
              <a:defRPr sz="2400">
                <a:solidFill>
                  <a:srgbClr val="344068"/>
                </a:solidFill>
              </a:defRPr>
            </a:lvl2pPr>
            <a:lvl3pPr marL="0" indent="914400">
              <a:buClrTx/>
              <a:buSzTx/>
              <a:buFontTx/>
              <a:buNone/>
              <a:defRPr sz="2400">
                <a:solidFill>
                  <a:srgbClr val="344068"/>
                </a:solidFill>
              </a:defRPr>
            </a:lvl3pPr>
            <a:lvl4pPr marL="0" indent="1371600">
              <a:buClrTx/>
              <a:buSzTx/>
              <a:buFontTx/>
              <a:buNone/>
              <a:defRPr sz="2400">
                <a:solidFill>
                  <a:srgbClr val="344068"/>
                </a:solidFill>
              </a:defRPr>
            </a:lvl4pPr>
            <a:lvl5pPr marL="0" indent="1828800">
              <a:buClrTx/>
              <a:buSzTx/>
              <a:buFontTx/>
              <a:buNone/>
              <a:defRPr sz="2400">
                <a:solidFill>
                  <a:srgbClr val="34406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hape 70"/>
          <p:cNvSpPr/>
          <p:nvPr/>
        </p:nvSpPr>
        <p:spPr>
          <a:xfrm>
            <a:off x="1207657" y="4343400"/>
            <a:ext cx="9875522" cy="0"/>
          </a:xfrm>
          <a:prstGeom prst="line">
            <a:avLst/>
          </a:prstGeom>
          <a:ln>
            <a:solidFill>
              <a:srgbClr val="7F7F7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00E3FB"/>
                </a:solidFill>
              </a:defRPr>
            </a:pPr>
            <a:endParaRPr/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xfrm>
            <a:off x="10979644" y="6528112"/>
            <a:ext cx="232837" cy="22847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3174" y="6400800"/>
            <a:ext cx="12188826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E3FB"/>
                </a:solidFill>
              </a:defRPr>
            </a:pP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14" y="6334316"/>
            <a:ext cx="12188826" cy="6400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E3FB"/>
                </a:solidFill>
              </a:defRPr>
            </a:pP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1193531" y="1737843"/>
            <a:ext cx="9966961" cy="1"/>
          </a:xfrm>
          <a:prstGeom prst="line">
            <a:avLst/>
          </a:prstGeom>
          <a:ln>
            <a:solidFill>
              <a:srgbClr val="7F7F7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00E3FB"/>
                </a:solidFill>
              </a:defRPr>
            </a:pPr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title"/>
          </p:nvPr>
        </p:nvSpPr>
        <p:spPr>
          <a:xfrm>
            <a:off x="1097278" y="286603"/>
            <a:ext cx="10058401" cy="145075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82" name="Shape 82"/>
          <p:cNvSpPr>
            <a:spLocks noGrp="1"/>
          </p:cNvSpPr>
          <p:nvPr>
            <p:ph type="body" sz="half" idx="1"/>
          </p:nvPr>
        </p:nvSpPr>
        <p:spPr>
          <a:xfrm>
            <a:off x="1097278" y="1845733"/>
            <a:ext cx="4937761" cy="402335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sz="half" idx="13"/>
          </p:nvPr>
        </p:nvSpPr>
        <p:spPr>
          <a:xfrm>
            <a:off x="6217918" y="1845734"/>
            <a:ext cx="4937762" cy="402336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sldNum" sz="quarter" idx="2"/>
          </p:nvPr>
        </p:nvSpPr>
        <p:spPr>
          <a:xfrm>
            <a:off x="10979644" y="6528112"/>
            <a:ext cx="232837" cy="22847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/>
        </p:nvSpPr>
        <p:spPr>
          <a:xfrm>
            <a:off x="3174" y="6400800"/>
            <a:ext cx="12188826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E3FB"/>
                </a:solidFill>
              </a:defRPr>
            </a:pPr>
            <a:endParaRPr/>
          </a:p>
        </p:txBody>
      </p:sp>
      <p:sp>
        <p:nvSpPr>
          <p:cNvPr id="92" name="Shape 92"/>
          <p:cNvSpPr/>
          <p:nvPr/>
        </p:nvSpPr>
        <p:spPr>
          <a:xfrm>
            <a:off x="14" y="6334316"/>
            <a:ext cx="12188826" cy="6400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E3FB"/>
                </a:solidFill>
              </a:defRPr>
            </a:pPr>
            <a:endParaRPr/>
          </a:p>
        </p:txBody>
      </p:sp>
      <p:sp>
        <p:nvSpPr>
          <p:cNvPr id="93" name="Shape 93"/>
          <p:cNvSpPr/>
          <p:nvPr/>
        </p:nvSpPr>
        <p:spPr>
          <a:xfrm>
            <a:off x="1193531" y="1737843"/>
            <a:ext cx="9966961" cy="1"/>
          </a:xfrm>
          <a:prstGeom prst="line">
            <a:avLst/>
          </a:prstGeom>
          <a:ln>
            <a:solidFill>
              <a:srgbClr val="7F7F7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00E3FB"/>
                </a:solidFill>
              </a:defRPr>
            </a:pPr>
            <a:endParaRPr/>
          </a:p>
        </p:txBody>
      </p:sp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xfrm>
            <a:off x="1097278" y="286603"/>
            <a:ext cx="10058401" cy="145075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95" name="Shape 95"/>
          <p:cNvSpPr>
            <a:spLocks noGrp="1"/>
          </p:cNvSpPr>
          <p:nvPr>
            <p:ph type="body" sz="quarter" idx="1"/>
          </p:nvPr>
        </p:nvSpPr>
        <p:spPr>
          <a:xfrm>
            <a:off x="1097278" y="1846051"/>
            <a:ext cx="4937761" cy="73628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ctr">
            <a:normAutofit/>
          </a:bodyPr>
          <a:lstStyle>
            <a:lvl1pPr marL="0" indent="0">
              <a:buClrTx/>
              <a:buSzTx/>
              <a:buFontTx/>
              <a:buNone/>
              <a:defRPr>
                <a:solidFill>
                  <a:srgbClr val="344068"/>
                </a:solidFill>
              </a:defRPr>
            </a:lvl1pPr>
            <a:lvl2pPr marL="0" indent="457200">
              <a:buClrTx/>
              <a:buSzTx/>
              <a:buFontTx/>
              <a:buNone/>
              <a:defRPr>
                <a:solidFill>
                  <a:srgbClr val="344068"/>
                </a:solidFill>
              </a:defRPr>
            </a:lvl2pPr>
            <a:lvl3pPr marL="0" indent="914400">
              <a:buClrTx/>
              <a:buSzTx/>
              <a:buFontTx/>
              <a:buNone/>
              <a:defRPr>
                <a:solidFill>
                  <a:srgbClr val="344068"/>
                </a:solidFill>
              </a:defRPr>
            </a:lvl3pPr>
            <a:lvl4pPr marL="0" indent="1371600">
              <a:buClrTx/>
              <a:buSzTx/>
              <a:buFontTx/>
              <a:buNone/>
              <a:defRPr>
                <a:solidFill>
                  <a:srgbClr val="344068"/>
                </a:solidFill>
              </a:defRPr>
            </a:lvl4pPr>
            <a:lvl5pPr marL="0" indent="1828800">
              <a:buClrTx/>
              <a:buSzTx/>
              <a:buFontTx/>
              <a:buNone/>
              <a:defRPr>
                <a:solidFill>
                  <a:srgbClr val="34406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Shape 96"/>
          <p:cNvSpPr>
            <a:spLocks noGrp="1"/>
          </p:cNvSpPr>
          <p:nvPr>
            <p:ph type="body" sz="quarter" idx="13"/>
          </p:nvPr>
        </p:nvSpPr>
        <p:spPr>
          <a:xfrm>
            <a:off x="1097278" y="2582334"/>
            <a:ext cx="4937762" cy="328676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97" name="Shape 97"/>
          <p:cNvSpPr>
            <a:spLocks noGrp="1"/>
          </p:cNvSpPr>
          <p:nvPr>
            <p:ph type="body" sz="quarter" idx="14"/>
          </p:nvPr>
        </p:nvSpPr>
        <p:spPr>
          <a:xfrm>
            <a:off x="6217918" y="1846051"/>
            <a:ext cx="4937762" cy="73628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indent="0">
              <a:buClrTx/>
              <a:buSzTx/>
              <a:buFontTx/>
              <a:buNone/>
              <a:defRPr>
                <a:solidFill>
                  <a:srgbClr val="344068"/>
                </a:solidFill>
              </a:defRPr>
            </a:pPr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body" sz="quarter" idx="15"/>
          </p:nvPr>
        </p:nvSpPr>
        <p:spPr>
          <a:xfrm>
            <a:off x="6217918" y="2582333"/>
            <a:ext cx="4937762" cy="328676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sldNum" sz="quarter" idx="2"/>
          </p:nvPr>
        </p:nvSpPr>
        <p:spPr>
          <a:xfrm>
            <a:off x="10979644" y="6528112"/>
            <a:ext cx="232837" cy="22847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/>
        </p:nvSpPr>
        <p:spPr>
          <a:xfrm>
            <a:off x="3174" y="6400800"/>
            <a:ext cx="12188826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E3FB"/>
                </a:solidFill>
              </a:defRPr>
            </a:pPr>
            <a:endParaRPr/>
          </a:p>
        </p:txBody>
      </p:sp>
      <p:sp>
        <p:nvSpPr>
          <p:cNvPr id="107" name="Shape 107"/>
          <p:cNvSpPr/>
          <p:nvPr/>
        </p:nvSpPr>
        <p:spPr>
          <a:xfrm>
            <a:off x="14" y="6334316"/>
            <a:ext cx="12188826" cy="6400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E3FB"/>
                </a:solidFill>
              </a:defRPr>
            </a:pPr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title"/>
          </p:nvPr>
        </p:nvSpPr>
        <p:spPr>
          <a:xfrm>
            <a:off x="1097278" y="286603"/>
            <a:ext cx="10058401" cy="145075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09" name="Shape 109"/>
          <p:cNvSpPr>
            <a:spLocks noGrp="1"/>
          </p:cNvSpPr>
          <p:nvPr>
            <p:ph type="sldNum" sz="quarter" idx="2"/>
          </p:nvPr>
        </p:nvSpPr>
        <p:spPr>
          <a:xfrm>
            <a:off x="10979644" y="6528112"/>
            <a:ext cx="232837" cy="22847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/>
        </p:nvSpPr>
        <p:spPr>
          <a:xfrm>
            <a:off x="3174" y="6400800"/>
            <a:ext cx="12188826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E3FB"/>
                </a:solidFill>
              </a:defRPr>
            </a:pPr>
            <a:endParaRPr/>
          </a:p>
        </p:txBody>
      </p:sp>
      <p:sp>
        <p:nvSpPr>
          <p:cNvPr id="117" name="Shape 117"/>
          <p:cNvSpPr/>
          <p:nvPr/>
        </p:nvSpPr>
        <p:spPr>
          <a:xfrm>
            <a:off x="14" y="6334316"/>
            <a:ext cx="12188826" cy="6400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E3FB"/>
                </a:solidFill>
              </a:defRPr>
            </a:pPr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14" y="0"/>
            <a:ext cx="4050793" cy="685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E3FB"/>
                </a:solidFill>
              </a:defRPr>
            </a:pPr>
            <a:endParaRPr/>
          </a:p>
        </p:txBody>
      </p:sp>
      <p:sp>
        <p:nvSpPr>
          <p:cNvPr id="119" name="Shape 119"/>
          <p:cNvSpPr/>
          <p:nvPr/>
        </p:nvSpPr>
        <p:spPr>
          <a:xfrm>
            <a:off x="4040070" y="0"/>
            <a:ext cx="64009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E3FB"/>
                </a:solidFill>
              </a:defRPr>
            </a:pPr>
            <a:endParaRPr/>
          </a:p>
        </p:txBody>
      </p:sp>
      <p:sp>
        <p:nvSpPr>
          <p:cNvPr id="120" name="Shape 120"/>
          <p:cNvSpPr>
            <a:spLocks noGrp="1"/>
          </p:cNvSpPr>
          <p:nvPr>
            <p:ph type="title"/>
          </p:nvPr>
        </p:nvSpPr>
        <p:spPr>
          <a:xfrm>
            <a:off x="457200" y="594358"/>
            <a:ext cx="3200400" cy="2286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1" name="Shape 121"/>
          <p:cNvSpPr>
            <a:spLocks noGrp="1"/>
          </p:cNvSpPr>
          <p:nvPr>
            <p:ph type="body" idx="1"/>
          </p:nvPr>
        </p:nvSpPr>
        <p:spPr>
          <a:xfrm>
            <a:off x="4800600" y="731519"/>
            <a:ext cx="6492239" cy="5257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quarter" idx="13"/>
          </p:nvPr>
        </p:nvSpPr>
        <p:spPr>
          <a:xfrm>
            <a:off x="457200" y="2926079"/>
            <a:ext cx="3200400" cy="33791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ClrTx/>
              <a:buSzTx/>
              <a:buFontTx/>
              <a:buNone/>
              <a:defRPr sz="15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xfrm>
            <a:off x="10979644" y="6528112"/>
            <a:ext cx="232837" cy="2284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4406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3174" y="6400800"/>
            <a:ext cx="12188826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E3FB"/>
                </a:solidFill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14" y="6334316"/>
            <a:ext cx="12188826" cy="6400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E3FB"/>
                </a:solidFill>
              </a:defRPr>
            </a:pPr>
            <a:endParaRPr/>
          </a:p>
        </p:txBody>
      </p:sp>
      <p:sp>
        <p:nvSpPr>
          <p:cNvPr id="4" name="Shape 4"/>
          <p:cNvSpPr/>
          <p:nvPr/>
        </p:nvSpPr>
        <p:spPr>
          <a:xfrm>
            <a:off x="3174" y="6426200"/>
            <a:ext cx="12188826" cy="457201"/>
          </a:xfrm>
          <a:prstGeom prst="rect">
            <a:avLst/>
          </a:prstGeom>
          <a:solidFill>
            <a:srgbClr val="1F8FFB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1F8FFB"/>
                </a:solidFill>
              </a:defRPr>
            </a:pPr>
            <a:endParaRPr/>
          </a:p>
        </p:txBody>
      </p:sp>
      <p:sp>
        <p:nvSpPr>
          <p:cNvPr id="5" name="Shape 5"/>
          <p:cNvSpPr/>
          <p:nvPr/>
        </p:nvSpPr>
        <p:spPr>
          <a:xfrm>
            <a:off x="1587" y="6334316"/>
            <a:ext cx="12188826" cy="64009"/>
          </a:xfrm>
          <a:prstGeom prst="rect">
            <a:avLst/>
          </a:prstGeom>
          <a:solidFill>
            <a:srgbClr val="00E3FB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E3FB"/>
                </a:solidFill>
              </a:defRPr>
            </a:pPr>
            <a:endParaRPr/>
          </a:p>
        </p:txBody>
      </p:sp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417638"/>
          </a:xfrm>
          <a:prstGeom prst="rect">
            <a:avLst/>
          </a:prstGeom>
          <a:ln w="12700">
            <a:miter lim="400000"/>
          </a:ln>
        </p:spPr>
        <p:txBody>
          <a:bodyPr lIns="91424" tIns="91424" rIns="91424" bIns="91424" anchor="b"/>
          <a:lstStyle/>
          <a:p>
            <a:endParaRPr/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</p:spPr>
        <p:txBody>
          <a:bodyPr lIns="91424" tIns="91424" rIns="91424" bIns="91424"/>
          <a:lstStyle/>
          <a:p>
            <a:endParaRPr/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xfrm>
            <a:off x="10979644" y="6528112"/>
            <a:ext cx="232837" cy="228472"/>
          </a:xfrm>
          <a:prstGeom prst="rect">
            <a:avLst/>
          </a:prstGeom>
          <a:ln w="12700">
            <a:miter lim="400000"/>
          </a:ln>
        </p:spPr>
        <p:txBody>
          <a:bodyPr wrap="none" lIns="45699" tIns="45699" rIns="45699" bIns="45699" anchor="ctr">
            <a:spAutoFit/>
          </a:bodyPr>
          <a:lstStyle>
            <a:lvl1pPr algn="r">
              <a:defRPr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3F3F3F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3F3F3F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3F3F3F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3F3F3F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3F3F3F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3F3F3F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3F3F3F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3F3F3F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3F3F3F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127000" marR="0" indent="-3556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Calibri"/>
        <a:buChar char=" "/>
        <a:tabLst/>
        <a:defRPr sz="2000" b="0" i="0" u="none" strike="noStrike" cap="none" spc="0" baseline="0">
          <a:ln>
            <a:noFill/>
          </a:ln>
          <a:solidFill>
            <a:srgbClr val="3F3F3F"/>
          </a:solidFill>
          <a:uFillTx/>
          <a:latin typeface="Calibri"/>
          <a:ea typeface="Calibri"/>
          <a:cs typeface="Calibri"/>
          <a:sym typeface="Calibri"/>
        </a:defRPr>
      </a:lvl1pPr>
      <a:lvl2pPr marL="392853" marR="0" indent="-88053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Calibri"/>
        <a:buChar char="◦"/>
        <a:tabLst/>
        <a:defRPr sz="2000" b="0" i="0" u="none" strike="noStrike" cap="none" spc="0" baseline="0">
          <a:ln>
            <a:noFill/>
          </a:ln>
          <a:solidFill>
            <a:srgbClr val="3F3F3F"/>
          </a:solidFill>
          <a:uFillTx/>
          <a:latin typeface="Calibri"/>
          <a:ea typeface="Calibri"/>
          <a:cs typeface="Calibri"/>
          <a:sym typeface="Calibri"/>
        </a:defRPr>
      </a:lvl2pPr>
      <a:lvl3pPr marL="608511" marR="0" indent="-13861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Calibri"/>
        <a:buChar char="◦"/>
        <a:tabLst/>
        <a:defRPr sz="2000" b="0" i="0" u="none" strike="noStrike" cap="none" spc="0" baseline="0">
          <a:ln>
            <a:noFill/>
          </a:ln>
          <a:solidFill>
            <a:srgbClr val="3F3F3F"/>
          </a:solidFill>
          <a:uFillTx/>
          <a:latin typeface="Calibri"/>
          <a:ea typeface="Calibri"/>
          <a:cs typeface="Calibri"/>
          <a:sym typeface="Calibri"/>
        </a:defRPr>
      </a:lvl3pPr>
      <a:lvl4pPr marL="793568" marR="0" indent="-145868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Calibri"/>
        <a:buChar char="◦"/>
        <a:tabLst/>
        <a:defRPr sz="2000" b="0" i="0" u="none" strike="noStrike" cap="none" spc="0" baseline="0">
          <a:ln>
            <a:noFill/>
          </a:ln>
          <a:solidFill>
            <a:srgbClr val="3F3F3F"/>
          </a:solidFill>
          <a:uFillTx/>
          <a:latin typeface="Calibri"/>
          <a:ea typeface="Calibri"/>
          <a:cs typeface="Calibri"/>
          <a:sym typeface="Calibri"/>
        </a:defRPr>
      </a:lvl4pPr>
      <a:lvl5pPr marL="973182" marR="0" indent="-134982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Calibri"/>
        <a:buChar char="◦"/>
        <a:tabLst/>
        <a:defRPr sz="2000" b="0" i="0" u="none" strike="noStrike" cap="none" spc="0" baseline="0">
          <a:ln>
            <a:noFill/>
          </a:ln>
          <a:solidFill>
            <a:srgbClr val="3F3F3F"/>
          </a:solidFill>
          <a:uFillTx/>
          <a:latin typeface="Calibri"/>
          <a:ea typeface="Calibri"/>
          <a:cs typeface="Calibri"/>
          <a:sym typeface="Calibri"/>
        </a:defRPr>
      </a:lvl5pPr>
      <a:lvl6pPr marL="1163214" marR="0" indent="-210714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Calibri"/>
        <a:buChar char="◦"/>
        <a:tabLst/>
        <a:defRPr sz="2000" b="0" i="0" u="none" strike="noStrike" cap="none" spc="0" baseline="0">
          <a:ln>
            <a:noFill/>
          </a:ln>
          <a:solidFill>
            <a:srgbClr val="3F3F3F"/>
          </a:solidFill>
          <a:uFillTx/>
          <a:latin typeface="Calibri"/>
          <a:ea typeface="Calibri"/>
          <a:cs typeface="Calibri"/>
          <a:sym typeface="Calibri"/>
        </a:defRPr>
      </a:lvl6pPr>
      <a:lvl7pPr marL="1361842" marR="0" indent="-206142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Calibri"/>
        <a:buChar char="◦"/>
        <a:tabLst/>
        <a:defRPr sz="2000" b="0" i="0" u="none" strike="noStrike" cap="none" spc="0" baseline="0">
          <a:ln>
            <a:noFill/>
          </a:ln>
          <a:solidFill>
            <a:srgbClr val="3F3F3F"/>
          </a:solidFill>
          <a:uFillTx/>
          <a:latin typeface="Calibri"/>
          <a:ea typeface="Calibri"/>
          <a:cs typeface="Calibri"/>
          <a:sym typeface="Calibri"/>
        </a:defRPr>
      </a:lvl7pPr>
      <a:lvl8pPr marL="1560471" marR="0" indent="-201571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Calibri"/>
        <a:buChar char="◦"/>
        <a:tabLst/>
        <a:defRPr sz="2000" b="0" i="0" u="none" strike="noStrike" cap="none" spc="0" baseline="0">
          <a:ln>
            <a:noFill/>
          </a:ln>
          <a:solidFill>
            <a:srgbClr val="3F3F3F"/>
          </a:solidFill>
          <a:uFillTx/>
          <a:latin typeface="Calibri"/>
          <a:ea typeface="Calibri"/>
          <a:cs typeface="Calibri"/>
          <a:sym typeface="Calibri"/>
        </a:defRPr>
      </a:lvl8pPr>
      <a:lvl9pPr marL="1764541" marR="0" indent="-215141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Calibri"/>
        <a:buChar char="◦"/>
        <a:tabLst/>
        <a:defRPr sz="2000" b="0" i="0" u="none" strike="noStrike" cap="none" spc="0" baseline="0">
          <a:ln>
            <a:noFill/>
          </a:ln>
          <a:solidFill>
            <a:srgbClr val="3F3F3F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iStock_000044676902_Medium-1260x840.jpg"/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/>
          </a:blip>
          <a:srcRect t="19764" b="19764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82" name="Shape 182"/>
          <p:cNvSpPr/>
          <p:nvPr/>
        </p:nvSpPr>
        <p:spPr>
          <a:xfrm>
            <a:off x="-40978" y="-10121"/>
            <a:ext cx="12232977" cy="4925197"/>
          </a:xfrm>
          <a:prstGeom prst="rect">
            <a:avLst/>
          </a:prstGeom>
          <a:solidFill>
            <a:srgbClr val="000000">
              <a:alpha val="57615"/>
            </a:srgbClr>
          </a:solidFill>
          <a:ln>
            <a:solidFill>
              <a:srgbClr val="3EB995">
                <a:alpha val="57615"/>
              </a:srgbClr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00E3FB"/>
                </a:solidFill>
              </a:defRPr>
            </a:pPr>
            <a:endParaRPr/>
          </a:p>
        </p:txBody>
      </p:sp>
      <p:sp>
        <p:nvSpPr>
          <p:cNvPr id="183" name="Shape 183"/>
          <p:cNvSpPr/>
          <p:nvPr/>
        </p:nvSpPr>
        <p:spPr>
          <a:xfrm>
            <a:off x="1284288" y="3396783"/>
            <a:ext cx="1712846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lnSpc>
                <a:spcPct val="65000"/>
              </a:lnSpc>
              <a:defRPr sz="300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r>
              <a:t>niki.ai</a:t>
            </a:r>
          </a:p>
        </p:txBody>
      </p:sp>
      <p:sp>
        <p:nvSpPr>
          <p:cNvPr id="184" name="Shape 184"/>
          <p:cNvSpPr/>
          <p:nvPr/>
        </p:nvSpPr>
        <p:spPr>
          <a:xfrm>
            <a:off x="752546" y="3892633"/>
            <a:ext cx="277633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lnSpc>
                <a:spcPct val="90000"/>
              </a:lnSpc>
              <a:defRPr sz="1800">
                <a:solidFill>
                  <a:srgbClr val="1F8FFB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r>
              <a:rPr dirty="0"/>
              <a:t>It’s that simple!</a:t>
            </a:r>
          </a:p>
        </p:txBody>
      </p:sp>
      <p:pic>
        <p:nvPicPr>
          <p:cNvPr id="185" name="image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28915" y="1924951"/>
            <a:ext cx="1423592" cy="1423591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Shape 186"/>
          <p:cNvSpPr>
            <a:spLocks noGrp="1"/>
          </p:cNvSpPr>
          <p:nvPr>
            <p:ph type="subTitle" sz="quarter" idx="1"/>
          </p:nvPr>
        </p:nvSpPr>
        <p:spPr>
          <a:xfrm>
            <a:off x="488735" y="5721655"/>
            <a:ext cx="10314898" cy="3144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defRPr sz="2100">
                <a:solidFill>
                  <a:srgbClr val="00E3FB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</a:lstStyle>
          <a:p>
            <a:r>
              <a:rPr lang="en-IN" sz="1500" b="1" dirty="0">
                <a:solidFill>
                  <a:schemeClr val="tx1"/>
                </a:solidFill>
                <a:latin typeface="Raleway" panose="020B0604020202020204" charset="0"/>
              </a:rPr>
              <a:t>NIKI.AI</a:t>
            </a:r>
            <a:r>
              <a:rPr lang="en-IN" sz="1500" dirty="0">
                <a:solidFill>
                  <a:schemeClr val="tx1"/>
                </a:solidFill>
                <a:latin typeface="Raleway" panose="020B0604020202020204" charset="0"/>
              </a:rPr>
              <a:t> –  A CHAT-BASED UNIFIED TRANSACTIONAL INTERFACE</a:t>
            </a:r>
          </a:p>
        </p:txBody>
      </p:sp>
      <p:sp>
        <p:nvSpPr>
          <p:cNvPr id="187" name="Shape 187"/>
          <p:cNvSpPr>
            <a:spLocks noGrp="1"/>
          </p:cNvSpPr>
          <p:nvPr>
            <p:ph type="ctrTitle"/>
          </p:nvPr>
        </p:nvSpPr>
        <p:spPr>
          <a:xfrm>
            <a:off x="432989" y="4973605"/>
            <a:ext cx="8914767" cy="6950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rPr lang="en-US" dirty="0"/>
              <a:t>TATA AIG – BUSINESS PROPOSAL 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160757" y="6470116"/>
            <a:ext cx="337084" cy="337084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Shape 280"/>
          <p:cNvSpPr/>
          <p:nvPr/>
        </p:nvSpPr>
        <p:spPr>
          <a:xfrm>
            <a:off x="11460176" y="6484988"/>
            <a:ext cx="623723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r>
              <a:t>niki.ai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45910" y="-313898"/>
            <a:ext cx="7015199" cy="9692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500" b="1" dirty="0">
                <a:solidFill>
                  <a:srgbClr val="1F8FFB"/>
                </a:solidFill>
                <a:latin typeface="Raleway" panose="020B0003030101060003"/>
              </a:rPr>
              <a:t>NIKI </a:t>
            </a:r>
            <a:r>
              <a:rPr lang="en-US" sz="2500" b="1" dirty="0">
                <a:solidFill>
                  <a:srgbClr val="1F8FFB"/>
                </a:solidFill>
                <a:latin typeface="Raleway" panose="020B0003030101060003"/>
              </a:rPr>
              <a:t>–</a:t>
            </a:r>
            <a:r>
              <a:rPr lang="en-IN" sz="2500" b="1" dirty="0">
                <a:solidFill>
                  <a:srgbClr val="1F8FFB"/>
                </a:solidFill>
                <a:latin typeface="Raleway" panose="020B0003030101060003"/>
              </a:rPr>
              <a:t> THE MESSENGER BOT</a:t>
            </a:r>
          </a:p>
        </p:txBody>
      </p:sp>
      <p:pic>
        <p:nvPicPr>
          <p:cNvPr id="26" name="Picture 2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6" y="154202"/>
            <a:ext cx="768627" cy="768627"/>
          </a:xfrm>
          <a:prstGeom prst="rect">
            <a:avLst/>
          </a:prstGeom>
        </p:spPr>
      </p:pic>
      <p:sp>
        <p:nvSpPr>
          <p:cNvPr id="27" name="Shape 197"/>
          <p:cNvSpPr/>
          <p:nvPr/>
        </p:nvSpPr>
        <p:spPr>
          <a:xfrm>
            <a:off x="882974" y="560950"/>
            <a:ext cx="6664252" cy="300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600">
                <a:solidFill>
                  <a:srgbClr val="535353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rPr lang="en-US" sz="1350" dirty="0">
                <a:latin typeface="Calibri" panose="020F0502020204030204" pitchFamily="34" charset="0"/>
              </a:rPr>
              <a:t>SUCCESS STORY OF THE MESSENGER BOT</a:t>
            </a:r>
            <a:endParaRPr sz="1350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05" y="1013432"/>
            <a:ext cx="2727283" cy="484850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87" name="TextBox 86"/>
          <p:cNvSpPr txBox="1"/>
          <p:nvPr/>
        </p:nvSpPr>
        <p:spPr>
          <a:xfrm>
            <a:off x="6370325" y="1283613"/>
            <a:ext cx="6323815" cy="18158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2683C6"/>
                </a:solidFill>
                <a:effectLst/>
                <a:uFillTx/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HIGHLIGHTS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6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Offers Cab Booking, Recharges &amp; Bill Payments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Extends presence to Web, iOS platforms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First-of-its-kind</a:t>
            </a:r>
            <a:r>
              <a:rPr kumimoji="0" lang="en-US" sz="160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 In-chat payments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Driving 10x more transactions than mobile web interfaces</a:t>
            </a:r>
            <a:endParaRPr kumimoji="0" lang="en-US" sz="160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Roboto" panose="02000000000000000000" pitchFamily="2" charset="0"/>
              <a:ea typeface="Roboto" panose="02000000000000000000" pitchFamily="2" charset="0"/>
              <a:sym typeface="Arial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16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Roboto" panose="02000000000000000000" pitchFamily="2" charset="0"/>
              <a:ea typeface="Roboto" panose="02000000000000000000" pitchFamily="2" charset="0"/>
              <a:sym typeface="Arial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370326" y="3338587"/>
            <a:ext cx="5756030" cy="20621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2683C6"/>
                </a:solidFill>
                <a:effectLst/>
                <a:uFillTx/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RECOGNITION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6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FB has recognized Niki as one of the best Messenger bots  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FB has extended an early access for its new features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Special mention of Niki by Mr. David Marcus, VP of Messenger as one of the superior bots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Featured as one of the 10 best bots globally by The Guardian</a:t>
            </a:r>
            <a:endParaRPr kumimoji="0" lang="en-US" sz="16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Roboto" panose="02000000000000000000" pitchFamily="2" charset="0"/>
              <a:ea typeface="Roboto" panose="02000000000000000000" pitchFamily="2" charset="0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642" y="1044330"/>
            <a:ext cx="2692522" cy="478670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8686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160757" y="6470116"/>
            <a:ext cx="337084" cy="337084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Shape 280"/>
          <p:cNvSpPr/>
          <p:nvPr/>
        </p:nvSpPr>
        <p:spPr>
          <a:xfrm>
            <a:off x="11463580" y="6484988"/>
            <a:ext cx="616914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pPr algn="just"/>
            <a:r>
              <a:t>niki.ai</a:t>
            </a:r>
          </a:p>
        </p:txBody>
      </p:sp>
      <p:pic>
        <p:nvPicPr>
          <p:cNvPr id="10" name="Picture 9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6" y="154202"/>
            <a:ext cx="768627" cy="768627"/>
          </a:xfrm>
          <a:prstGeom prst="rect">
            <a:avLst/>
          </a:prstGeom>
        </p:spPr>
      </p:pic>
      <p:sp>
        <p:nvSpPr>
          <p:cNvPr id="11" name="Shape 197"/>
          <p:cNvSpPr/>
          <p:nvPr/>
        </p:nvSpPr>
        <p:spPr>
          <a:xfrm>
            <a:off x="882974" y="560950"/>
            <a:ext cx="6664252" cy="300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600">
                <a:solidFill>
                  <a:srgbClr val="535353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 algn="just"/>
            <a:r>
              <a:rPr lang="en-US" sz="1350" dirty="0">
                <a:latin typeface="Calibri" panose="020F0502020204030204" pitchFamily="34" charset="0"/>
              </a:rPr>
              <a:t>BETTER MONETISATION PIPELINE</a:t>
            </a:r>
            <a:endParaRPr sz="1350" dirty="0">
              <a:latin typeface="Calibri" panose="020F050202020403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45911" y="327828"/>
            <a:ext cx="6701315" cy="3274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IN" sz="2500" b="1" dirty="0">
                <a:solidFill>
                  <a:srgbClr val="1F8FFB"/>
                </a:solidFill>
                <a:latin typeface="Raleway" panose="020B0003030101060003"/>
              </a:rPr>
              <a:t>BENEFITS TO PARTNER</a:t>
            </a:r>
          </a:p>
        </p:txBody>
      </p:sp>
      <p:sp>
        <p:nvSpPr>
          <p:cNvPr id="14" name="Shape 394"/>
          <p:cNvSpPr txBox="1"/>
          <p:nvPr/>
        </p:nvSpPr>
        <p:spPr>
          <a:xfrm>
            <a:off x="7962484" y="4112133"/>
            <a:ext cx="3773346" cy="15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IN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Roboto"/>
                <a:cs typeface="Roboto"/>
                <a:sym typeface="Roboto"/>
              </a:rPr>
              <a:t>MULTIPLE PLATFORMS INTEGRATION</a:t>
            </a:r>
            <a:br>
              <a:rPr lang="en-IN" dirty="0">
                <a:solidFill>
                  <a:srgbClr val="434343"/>
                </a:solidFill>
                <a:latin typeface="Calibri" panose="020F0502020204030204" pitchFamily="34" charset="0"/>
                <a:ea typeface="Roboto"/>
                <a:cs typeface="Roboto"/>
                <a:sym typeface="Roboto"/>
              </a:rPr>
            </a:br>
            <a:endParaRPr lang="en-IN" dirty="0">
              <a:solidFill>
                <a:srgbClr val="434343"/>
              </a:solidFill>
              <a:latin typeface="Calibri" panose="020F0502020204030204" pitchFamily="34" charset="0"/>
              <a:ea typeface="Roboto"/>
              <a:cs typeface="Roboto"/>
              <a:sym typeface="Roboto"/>
            </a:endParaRPr>
          </a:p>
          <a:p>
            <a:pPr lvl="0" algn="just" rtl="0">
              <a:spcBef>
                <a:spcPts val="0"/>
              </a:spcBef>
              <a:buNone/>
            </a:pPr>
            <a:r>
              <a:rPr lang="en-IN" sz="1300" dirty="0">
                <a:solidFill>
                  <a:srgbClr val="666666"/>
                </a:solidFill>
                <a:latin typeface="Calibri" panose="020F0502020204030204" pitchFamily="34" charset="0"/>
                <a:ea typeface="Roboto"/>
                <a:cs typeface="Roboto"/>
                <a:sym typeface="Roboto"/>
              </a:rPr>
              <a:t>Backend architecture is platform independent. It can be integrated with Mobile App (Android and iOS), Website, Facebook Messenger or any other chat platform</a:t>
            </a:r>
          </a:p>
        </p:txBody>
      </p:sp>
      <p:sp>
        <p:nvSpPr>
          <p:cNvPr id="15" name="Shape 395"/>
          <p:cNvSpPr txBox="1"/>
          <p:nvPr/>
        </p:nvSpPr>
        <p:spPr>
          <a:xfrm>
            <a:off x="7962484" y="1777531"/>
            <a:ext cx="3754466" cy="103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r>
              <a:rPr lang="en-IN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Roboto"/>
                <a:cs typeface="Roboto"/>
                <a:sym typeface="Roboto"/>
              </a:rPr>
              <a:t>TECHNOLOGY IMPROVEMENT</a:t>
            </a:r>
          </a:p>
          <a:p>
            <a:pPr lvl="0" algn="just" rtl="0">
              <a:spcBef>
                <a:spcPts val="0"/>
              </a:spcBef>
              <a:buNone/>
            </a:pPr>
            <a:endParaRPr lang="en-IN" sz="10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0"/>
              </a:spcBef>
              <a:buNone/>
            </a:pPr>
            <a:r>
              <a:rPr lang="en-IN" sz="1300" dirty="0">
                <a:solidFill>
                  <a:srgbClr val="666666"/>
                </a:solidFill>
                <a:latin typeface="Calibri" panose="020F0502020204030204" pitchFamily="34" charset="0"/>
                <a:ea typeface="Roboto"/>
                <a:cs typeface="Roboto"/>
                <a:sym typeface="Roboto"/>
              </a:rPr>
              <a:t>Chatbot needs constant improvement and training on machine learning model. Niki being a product company strives to improve the experience and will avail the same on a regular basis.</a:t>
            </a:r>
          </a:p>
        </p:txBody>
      </p:sp>
      <p:sp>
        <p:nvSpPr>
          <p:cNvPr id="16" name="Shape 396"/>
          <p:cNvSpPr txBox="1"/>
          <p:nvPr/>
        </p:nvSpPr>
        <p:spPr>
          <a:xfrm>
            <a:off x="1613187" y="1861534"/>
            <a:ext cx="3776867" cy="11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r>
              <a:rPr lang="en-IN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Roboto"/>
                <a:cs typeface="Roboto"/>
                <a:sym typeface="Roboto"/>
              </a:rPr>
              <a:t>PLUG AND PLAY SDK</a:t>
            </a:r>
          </a:p>
          <a:p>
            <a:pPr lvl="0" algn="just" rtl="0">
              <a:spcBef>
                <a:spcPts val="0"/>
              </a:spcBef>
              <a:buNone/>
            </a:pPr>
            <a:endParaRPr lang="en-IN" sz="1000" dirty="0">
              <a:solidFill>
                <a:srgbClr val="666666"/>
              </a:solidFill>
              <a:latin typeface="Calibri" panose="020F0502020204030204" pitchFamily="34" charset="0"/>
              <a:ea typeface="Roboto"/>
              <a:cs typeface="Roboto"/>
              <a:sym typeface="Roboto"/>
            </a:endParaRPr>
          </a:p>
          <a:p>
            <a:pPr lvl="0" algn="just"/>
            <a:r>
              <a:rPr lang="en-IN" sz="1300" dirty="0">
                <a:solidFill>
                  <a:srgbClr val="666666"/>
                </a:solidFill>
                <a:latin typeface="Calibri" panose="020F0502020204030204" pitchFamily="34" charset="0"/>
                <a:ea typeface="Roboto"/>
                <a:cs typeface="Roboto"/>
                <a:sym typeface="Roboto"/>
              </a:rPr>
              <a:t>One chat SDK that brings in everything together in a clutter free and natural interface. No development efforts required from the Merchant end.</a:t>
            </a:r>
          </a:p>
        </p:txBody>
      </p:sp>
      <p:pic>
        <p:nvPicPr>
          <p:cNvPr id="18" name="Shape 398"/>
          <p:cNvPicPr preferRelativeResize="0"/>
          <p:nvPr/>
        </p:nvPicPr>
        <p:blipFill>
          <a:blip r:embed="rId4">
            <a:alphaModFix/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13782" y="4087153"/>
            <a:ext cx="1418600" cy="141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399"/>
          <p:cNvPicPr preferRelativeResize="0"/>
          <p:nvPr/>
        </p:nvPicPr>
        <p:blipFill>
          <a:blip r:embed="rId5">
            <a:alphaModFix/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42794" y="1861534"/>
            <a:ext cx="1160575" cy="116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Shape 400"/>
          <p:cNvPicPr preferRelativeResize="0"/>
          <p:nvPr/>
        </p:nvPicPr>
        <p:blipFill>
          <a:blip r:embed="rId6">
            <a:alphaModFix/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6972" y="2045851"/>
            <a:ext cx="879225" cy="87922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hape 401"/>
          <p:cNvSpPr/>
          <p:nvPr/>
        </p:nvSpPr>
        <p:spPr>
          <a:xfrm>
            <a:off x="652284" y="2096618"/>
            <a:ext cx="768600" cy="7599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7FACC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just">
              <a:spcBef>
                <a:spcPts val="0"/>
              </a:spcBef>
              <a:buNone/>
            </a:pP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3908" y="4380144"/>
            <a:ext cx="872227" cy="803073"/>
          </a:xfrm>
          <a:prstGeom prst="rect">
            <a:avLst/>
          </a:prstGeom>
        </p:spPr>
      </p:pic>
      <p:sp>
        <p:nvSpPr>
          <p:cNvPr id="22" name="Shape 394"/>
          <p:cNvSpPr txBox="1"/>
          <p:nvPr/>
        </p:nvSpPr>
        <p:spPr>
          <a:xfrm>
            <a:off x="1613187" y="4119858"/>
            <a:ext cx="4254728" cy="15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IN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Roboto"/>
                <a:cs typeface="Roboto"/>
                <a:sym typeface="Roboto"/>
              </a:rPr>
              <a:t>INCREASED PLATFORM UTILITY </a:t>
            </a:r>
            <a:br>
              <a:rPr lang="en-IN" dirty="0">
                <a:solidFill>
                  <a:srgbClr val="434343"/>
                </a:solidFill>
                <a:latin typeface="Calibri" panose="020F0502020204030204" pitchFamily="34" charset="0"/>
                <a:ea typeface="Roboto"/>
                <a:cs typeface="Roboto"/>
                <a:sym typeface="Roboto"/>
              </a:rPr>
            </a:br>
            <a:endParaRPr lang="en-IN" dirty="0">
              <a:solidFill>
                <a:srgbClr val="434343"/>
              </a:solidFill>
              <a:latin typeface="Calibri" panose="020F0502020204030204" pitchFamily="34" charset="0"/>
              <a:ea typeface="Roboto"/>
              <a:cs typeface="Roboto"/>
              <a:sym typeface="Roboto"/>
            </a:endParaRPr>
          </a:p>
          <a:p>
            <a:pPr lvl="0" algn="just" rtl="0">
              <a:spcBef>
                <a:spcPts val="0"/>
              </a:spcBef>
              <a:buNone/>
            </a:pPr>
            <a:r>
              <a:rPr lang="en-IN" sz="1300" dirty="0">
                <a:solidFill>
                  <a:srgbClr val="666666"/>
                </a:solidFill>
                <a:latin typeface="Calibri" panose="020F0502020204030204" pitchFamily="34" charset="0"/>
                <a:ea typeface="Roboto"/>
                <a:cs typeface="Roboto"/>
                <a:sym typeface="Roboto"/>
              </a:rPr>
              <a:t>Increased utility of your platform will ensure better user engagement and improved retention rates hence resulting in greater user loyalty towards the brand.</a:t>
            </a:r>
          </a:p>
        </p:txBody>
      </p:sp>
    </p:spTree>
    <p:extLst>
      <p:ext uri="{BB962C8B-B14F-4D97-AF65-F5344CB8AC3E}">
        <p14:creationId xmlns:p14="http://schemas.microsoft.com/office/powerpoint/2010/main" val="61569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160757" y="6470116"/>
            <a:ext cx="337084" cy="33708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4" name="Shape 319"/>
          <p:cNvGrpSpPr/>
          <p:nvPr/>
        </p:nvGrpSpPr>
        <p:grpSpPr>
          <a:xfrm>
            <a:off x="293438" y="1152668"/>
            <a:ext cx="3941681" cy="2315154"/>
            <a:chOff x="293438" y="1398329"/>
            <a:chExt cx="3941681" cy="2315154"/>
          </a:xfrm>
        </p:grpSpPr>
        <p:pic>
          <p:nvPicPr>
            <p:cNvPr id="65" name="Shape 320"/>
            <p:cNvPicPr preferRelativeResize="0"/>
            <p:nvPr/>
          </p:nvPicPr>
          <p:blipFill rotWithShape="1">
            <a:blip r:embed="rId4">
              <a:alphaModFix/>
            </a:blip>
            <a:srcRect r="16525"/>
            <a:stretch/>
          </p:blipFill>
          <p:spPr>
            <a:xfrm>
              <a:off x="1399011" y="1472198"/>
              <a:ext cx="2836108" cy="21234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" name="Shape 321"/>
            <p:cNvSpPr/>
            <p:nvPr/>
          </p:nvSpPr>
          <p:spPr>
            <a:xfrm rot="10800000">
              <a:off x="511996" y="1515693"/>
              <a:ext cx="2210935" cy="207699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4569" y="0"/>
                  </a:moveTo>
                  <a:lnTo>
                    <a:pt x="82880" y="0"/>
                  </a:lnTo>
                  <a:lnTo>
                    <a:pt x="103675" y="0"/>
                  </a:lnTo>
                  <a:lnTo>
                    <a:pt x="119999" y="0"/>
                  </a:lnTo>
                  <a:lnTo>
                    <a:pt x="119999" y="120000"/>
                  </a:lnTo>
                  <a:lnTo>
                    <a:pt x="103675" y="120000"/>
                  </a:lnTo>
                  <a:lnTo>
                    <a:pt x="8288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Shape 322"/>
            <p:cNvSpPr txBox="1"/>
            <p:nvPr/>
          </p:nvSpPr>
          <p:spPr>
            <a:xfrm>
              <a:off x="326777" y="2513183"/>
              <a:ext cx="3171900" cy="120030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IN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B.Tech Electrical</a:t>
              </a:r>
            </a:p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IN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Co-Founder, Innovaccer</a:t>
              </a:r>
            </a:p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IN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Oracle</a:t>
              </a:r>
            </a:p>
            <a:p>
              <a:pPr marL="0" marR="0" lvl="0" indent="0" algn="l" rtl="0">
                <a:spcBef>
                  <a:spcPts val="0"/>
                </a:spcBef>
                <a:buNone/>
              </a:pPr>
              <a:endParaRPr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IN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NIKI.AI</a:t>
              </a:r>
            </a:p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IN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Co-founder</a:t>
              </a:r>
            </a:p>
          </p:txBody>
        </p:sp>
        <p:sp>
          <p:nvSpPr>
            <p:cNvPr id="68" name="Shape 323"/>
            <p:cNvSpPr/>
            <p:nvPr/>
          </p:nvSpPr>
          <p:spPr>
            <a:xfrm>
              <a:off x="293438" y="1398329"/>
              <a:ext cx="2373000" cy="80010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IN" sz="2800" b="1" dirty="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SACHIN JAISWAL</a:t>
              </a:r>
            </a:p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IN" sz="1800" dirty="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IIT-KGP 2011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4686062" y="1090526"/>
            <a:ext cx="3576800" cy="2230872"/>
            <a:chOff x="4686062" y="1090526"/>
            <a:chExt cx="3576800" cy="2230872"/>
          </a:xfrm>
        </p:grpSpPr>
        <p:pic>
          <p:nvPicPr>
            <p:cNvPr id="70" name="Shape 318"/>
            <p:cNvPicPr preferRelativeResize="0"/>
            <p:nvPr/>
          </p:nvPicPr>
          <p:blipFill rotWithShape="1">
            <a:blip r:embed="rId5">
              <a:alphaModFix/>
            </a:blip>
            <a:srcRect l="75510" t="3502" r="1026" b="3146"/>
            <a:stretch/>
          </p:blipFill>
          <p:spPr>
            <a:xfrm>
              <a:off x="6116362" y="1167398"/>
              <a:ext cx="2146500" cy="21540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1" name="Shape 327"/>
            <p:cNvGrpSpPr/>
            <p:nvPr/>
          </p:nvGrpSpPr>
          <p:grpSpPr>
            <a:xfrm>
              <a:off x="4686062" y="1090526"/>
              <a:ext cx="3205237" cy="2197356"/>
              <a:chOff x="445839" y="1550729"/>
              <a:chExt cx="3205237" cy="2197356"/>
            </a:xfrm>
          </p:grpSpPr>
          <p:sp>
            <p:nvSpPr>
              <p:cNvPr id="72" name="Shape 328"/>
              <p:cNvSpPr/>
              <p:nvPr/>
            </p:nvSpPr>
            <p:spPr>
              <a:xfrm rot="10800000">
                <a:off x="664396" y="1617763"/>
                <a:ext cx="2210935" cy="213032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4569" y="0"/>
                    </a:moveTo>
                    <a:lnTo>
                      <a:pt x="82880" y="0"/>
                    </a:lnTo>
                    <a:lnTo>
                      <a:pt x="103675" y="0"/>
                    </a:lnTo>
                    <a:lnTo>
                      <a:pt x="119999" y="0"/>
                    </a:lnTo>
                    <a:lnTo>
                      <a:pt x="119999" y="120000"/>
                    </a:lnTo>
                    <a:lnTo>
                      <a:pt x="103675" y="120000"/>
                    </a:lnTo>
                    <a:lnTo>
                      <a:pt x="82880" y="120000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Shape 329"/>
              <p:cNvSpPr txBox="1"/>
              <p:nvPr/>
            </p:nvSpPr>
            <p:spPr>
              <a:xfrm>
                <a:off x="479177" y="2665583"/>
                <a:ext cx="3171900" cy="646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SzPct val="25000"/>
                  <a:buNone/>
                </a:pPr>
                <a:r>
                  <a:rPr lang="en-IN" sz="12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Dual Electrical</a:t>
                </a:r>
              </a:p>
              <a:p>
                <a:pPr marL="0" marR="0" lvl="0" indent="0" algn="l" rtl="0">
                  <a:spcBef>
                    <a:spcPts val="0"/>
                  </a:spcBef>
                  <a:buSzPct val="25000"/>
                  <a:buNone/>
                </a:pPr>
                <a:r>
                  <a:rPr lang="en-IN" sz="12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IndiaReads.com</a:t>
                </a:r>
              </a:p>
              <a:p>
                <a:pPr marL="0" marR="0" lvl="0" indent="0" algn="l" rtl="0">
                  <a:spcBef>
                    <a:spcPts val="0"/>
                  </a:spcBef>
                  <a:buSzPct val="25000"/>
                  <a:buNone/>
                </a:pPr>
                <a:r>
                  <a:rPr lang="en-IN" sz="12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Energo</a:t>
                </a:r>
              </a:p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l" rtl="0">
                  <a:spcBef>
                    <a:spcPts val="0"/>
                  </a:spcBef>
                  <a:buSzPct val="25000"/>
                  <a:buNone/>
                </a:pPr>
                <a:r>
                  <a:rPr lang="en-IN" sz="12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NIKI.AI</a:t>
                </a:r>
              </a:p>
              <a:p>
                <a:pPr lvl="0">
                  <a:buSzPct val="25000"/>
                </a:pPr>
                <a:r>
                  <a:rPr lang="en-IN" sz="12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Co-founder</a:t>
                </a:r>
              </a:p>
            </p:txBody>
          </p:sp>
          <p:sp>
            <p:nvSpPr>
              <p:cNvPr id="74" name="Shape 330"/>
              <p:cNvSpPr/>
              <p:nvPr/>
            </p:nvSpPr>
            <p:spPr>
              <a:xfrm>
                <a:off x="445839" y="1550729"/>
                <a:ext cx="2067233" cy="8002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Arial"/>
                  <a:buNone/>
                </a:pPr>
                <a:r>
                  <a:rPr lang="en-IN" sz="2800" b="1" dirty="0">
                    <a:solidFill>
                      <a:schemeClr val="dk1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SHISHIR MODI</a:t>
                </a:r>
              </a:p>
              <a:p>
                <a:pPr marL="0" marR="0" lvl="0" indent="0" algn="l" rtl="0">
                  <a:spcBef>
                    <a:spcPts val="0"/>
                  </a:spcBef>
                  <a:buClr>
                    <a:schemeClr val="dk1"/>
                  </a:buClr>
                  <a:buSzPct val="25000"/>
                  <a:buFont typeface="Arial"/>
                  <a:buNone/>
                </a:pPr>
                <a:r>
                  <a:rPr lang="en-IN" sz="1800" dirty="0">
                    <a:solidFill>
                      <a:schemeClr val="dk1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IIT-KGP 2012</a:t>
                </a:r>
              </a:p>
            </p:txBody>
          </p:sp>
        </p:grpSp>
      </p:grpSp>
      <p:grpSp>
        <p:nvGrpSpPr>
          <p:cNvPr id="75" name="Group 74"/>
          <p:cNvGrpSpPr/>
          <p:nvPr/>
        </p:nvGrpSpPr>
        <p:grpSpPr>
          <a:xfrm>
            <a:off x="326777" y="3835084"/>
            <a:ext cx="3921989" cy="2388294"/>
            <a:chOff x="326777" y="3835084"/>
            <a:chExt cx="3921989" cy="2388294"/>
          </a:xfrm>
        </p:grpSpPr>
        <p:pic>
          <p:nvPicPr>
            <p:cNvPr id="76" name="Shape 325"/>
            <p:cNvPicPr preferRelativeResize="0"/>
            <p:nvPr/>
          </p:nvPicPr>
          <p:blipFill rotWithShape="1">
            <a:blip r:embed="rId5">
              <a:alphaModFix/>
            </a:blip>
            <a:srcRect l="26157" r="50101"/>
            <a:stretch/>
          </p:blipFill>
          <p:spPr>
            <a:xfrm>
              <a:off x="2067493" y="3949444"/>
              <a:ext cx="2181273" cy="227393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7" name="Shape 331"/>
            <p:cNvGrpSpPr/>
            <p:nvPr/>
          </p:nvGrpSpPr>
          <p:grpSpPr>
            <a:xfrm>
              <a:off x="326777" y="3835084"/>
              <a:ext cx="3205237" cy="2388294"/>
              <a:chOff x="445839" y="1550729"/>
              <a:chExt cx="3205237" cy="2388294"/>
            </a:xfrm>
          </p:grpSpPr>
          <p:sp>
            <p:nvSpPr>
              <p:cNvPr id="78" name="Shape 332"/>
              <p:cNvSpPr/>
              <p:nvPr/>
            </p:nvSpPr>
            <p:spPr>
              <a:xfrm rot="10800000">
                <a:off x="664395" y="1668093"/>
                <a:ext cx="2490431" cy="227092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4569" y="0"/>
                    </a:moveTo>
                    <a:lnTo>
                      <a:pt x="82880" y="0"/>
                    </a:lnTo>
                    <a:lnTo>
                      <a:pt x="103675" y="0"/>
                    </a:lnTo>
                    <a:lnTo>
                      <a:pt x="119999" y="0"/>
                    </a:lnTo>
                    <a:lnTo>
                      <a:pt x="119999" y="120000"/>
                    </a:lnTo>
                    <a:lnTo>
                      <a:pt x="103675" y="120000"/>
                    </a:lnTo>
                    <a:lnTo>
                      <a:pt x="82880" y="120000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Shape 333"/>
              <p:cNvSpPr txBox="1"/>
              <p:nvPr/>
            </p:nvSpPr>
            <p:spPr>
              <a:xfrm>
                <a:off x="479177" y="2741783"/>
                <a:ext cx="31719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SzPct val="25000"/>
                  <a:buNone/>
                </a:pPr>
                <a:r>
                  <a:rPr lang="en-IN" sz="12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M. Sc. Economics, 2013</a:t>
                </a:r>
              </a:p>
              <a:p>
                <a:pPr marL="0" marR="0" lvl="0" indent="0" algn="l" rtl="0">
                  <a:spcBef>
                    <a:spcPts val="0"/>
                  </a:spcBef>
                  <a:buSzPct val="25000"/>
                  <a:buNone/>
                </a:pPr>
                <a:r>
                  <a:rPr lang="en-IN" sz="12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Ipsos</a:t>
                </a:r>
              </a:p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l" rtl="0">
                  <a:spcBef>
                    <a:spcPts val="0"/>
                  </a:spcBef>
                  <a:buSzPct val="25000"/>
                  <a:buNone/>
                </a:pPr>
                <a:r>
                  <a:rPr lang="en-IN" sz="12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NIKI.AI</a:t>
                </a:r>
              </a:p>
              <a:p>
                <a:pPr lvl="0">
                  <a:buSzPct val="25000"/>
                </a:pPr>
                <a:r>
                  <a:rPr lang="en-IN" sz="12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Co-founder</a:t>
                </a:r>
              </a:p>
            </p:txBody>
          </p:sp>
          <p:sp>
            <p:nvSpPr>
              <p:cNvPr id="80" name="Shape 334"/>
              <p:cNvSpPr/>
              <p:nvPr/>
            </p:nvSpPr>
            <p:spPr>
              <a:xfrm>
                <a:off x="445839" y="1550729"/>
                <a:ext cx="1821973" cy="8002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Arial"/>
                  <a:buNone/>
                </a:pPr>
                <a:r>
                  <a:rPr lang="en-IN" sz="2800" b="1">
                    <a:solidFill>
                      <a:schemeClr val="dk1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NITIN BABEL</a:t>
                </a:r>
              </a:p>
              <a:p>
                <a:pPr marL="0" marR="0" lvl="0" indent="0" algn="l" rtl="0">
                  <a:spcBef>
                    <a:spcPts val="0"/>
                  </a:spcBef>
                  <a:buClr>
                    <a:schemeClr val="dk1"/>
                  </a:buClr>
                  <a:buSzPct val="25000"/>
                  <a:buFont typeface="Arial"/>
                  <a:buNone/>
                </a:pPr>
                <a:r>
                  <a:rPr lang="en-IN" sz="1800">
                    <a:solidFill>
                      <a:schemeClr val="dk1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IIT-KGP 2013</a:t>
                </a:r>
              </a:p>
            </p:txBody>
          </p:sp>
        </p:grpSp>
      </p:grpSp>
      <p:grpSp>
        <p:nvGrpSpPr>
          <p:cNvPr id="81" name="Shape 335"/>
          <p:cNvGrpSpPr/>
          <p:nvPr/>
        </p:nvGrpSpPr>
        <p:grpSpPr>
          <a:xfrm>
            <a:off x="4637512" y="3740380"/>
            <a:ext cx="3636044" cy="2533136"/>
            <a:chOff x="4637512" y="3740380"/>
            <a:chExt cx="3636044" cy="2533136"/>
          </a:xfrm>
        </p:grpSpPr>
        <p:pic>
          <p:nvPicPr>
            <p:cNvPr id="82" name="Shape 336"/>
            <p:cNvPicPr preferRelativeResize="0"/>
            <p:nvPr/>
          </p:nvPicPr>
          <p:blipFill rotWithShape="1">
            <a:blip r:embed="rId5">
              <a:alphaModFix/>
            </a:blip>
            <a:srcRect l="791" t="5707" r="78882"/>
            <a:stretch/>
          </p:blipFill>
          <p:spPr>
            <a:xfrm>
              <a:off x="6096178" y="3773653"/>
              <a:ext cx="2177377" cy="249986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3" name="Shape 337"/>
            <p:cNvGrpSpPr/>
            <p:nvPr/>
          </p:nvGrpSpPr>
          <p:grpSpPr>
            <a:xfrm>
              <a:off x="4637512" y="3740380"/>
              <a:ext cx="3205237" cy="2328600"/>
              <a:chOff x="445839" y="1513817"/>
              <a:chExt cx="3205237" cy="2328600"/>
            </a:xfrm>
          </p:grpSpPr>
          <p:sp>
            <p:nvSpPr>
              <p:cNvPr id="84" name="Shape 338"/>
              <p:cNvSpPr/>
              <p:nvPr/>
            </p:nvSpPr>
            <p:spPr>
              <a:xfrm rot="10800000">
                <a:off x="695248" y="1513817"/>
                <a:ext cx="2272500" cy="23286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4569" y="0"/>
                    </a:moveTo>
                    <a:lnTo>
                      <a:pt x="82880" y="0"/>
                    </a:lnTo>
                    <a:lnTo>
                      <a:pt x="103675" y="0"/>
                    </a:lnTo>
                    <a:lnTo>
                      <a:pt x="119999" y="0"/>
                    </a:lnTo>
                    <a:lnTo>
                      <a:pt x="119999" y="120000"/>
                    </a:lnTo>
                    <a:lnTo>
                      <a:pt x="103675" y="120000"/>
                    </a:lnTo>
                    <a:lnTo>
                      <a:pt x="82880" y="120000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Shape 339"/>
              <p:cNvSpPr txBox="1"/>
              <p:nvPr/>
            </p:nvSpPr>
            <p:spPr>
              <a:xfrm>
                <a:off x="479177" y="2741783"/>
                <a:ext cx="31719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SzPct val="25000"/>
                  <a:buNone/>
                </a:pPr>
                <a:r>
                  <a:rPr lang="en-IN" sz="12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B.Tech Computer Science</a:t>
                </a:r>
              </a:p>
              <a:p>
                <a:pPr marL="0" marR="0" lvl="0" indent="0" algn="l" rtl="0">
                  <a:spcBef>
                    <a:spcPts val="0"/>
                  </a:spcBef>
                  <a:buSzPct val="25000"/>
                  <a:buNone/>
                </a:pPr>
                <a:r>
                  <a:rPr lang="en-IN" sz="12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Amazon</a:t>
                </a:r>
              </a:p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l" rtl="0">
                  <a:spcBef>
                    <a:spcPts val="0"/>
                  </a:spcBef>
                  <a:buSzPct val="25000"/>
                  <a:buNone/>
                </a:pPr>
                <a:r>
                  <a:rPr lang="en-IN" sz="12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NIKI.AI</a:t>
                </a:r>
              </a:p>
              <a:p>
                <a:pPr lvl="0">
                  <a:buSzPct val="25000"/>
                </a:pPr>
                <a:r>
                  <a:rPr lang="en-IN" sz="12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Co-founder</a:t>
                </a:r>
              </a:p>
            </p:txBody>
          </p:sp>
          <p:sp>
            <p:nvSpPr>
              <p:cNvPr id="86" name="Shape 340"/>
              <p:cNvSpPr/>
              <p:nvPr/>
            </p:nvSpPr>
            <p:spPr>
              <a:xfrm>
                <a:off x="445839" y="1550729"/>
                <a:ext cx="2521800" cy="8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Arial"/>
                  <a:buNone/>
                </a:pPr>
                <a:r>
                  <a:rPr lang="en-IN" sz="2800" b="1">
                    <a:solidFill>
                      <a:schemeClr val="dk1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KESHAV PRAWASI</a:t>
                </a:r>
              </a:p>
              <a:p>
                <a:pPr marL="0" marR="0" lvl="0" indent="0" algn="l" rtl="0">
                  <a:spcBef>
                    <a:spcPts val="0"/>
                  </a:spcBef>
                  <a:buClr>
                    <a:schemeClr val="dk1"/>
                  </a:buClr>
                  <a:buSzPct val="25000"/>
                  <a:buFont typeface="Arial"/>
                  <a:buNone/>
                </a:pPr>
                <a:r>
                  <a:rPr lang="en-IN" sz="1800">
                    <a:solidFill>
                      <a:schemeClr val="dk1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IIT-KGP 2011</a:t>
                </a:r>
              </a:p>
            </p:txBody>
          </p:sp>
        </p:grpSp>
      </p:grpSp>
      <p:sp>
        <p:nvSpPr>
          <p:cNvPr id="90" name="Shape 341"/>
          <p:cNvSpPr/>
          <p:nvPr/>
        </p:nvSpPr>
        <p:spPr>
          <a:xfrm>
            <a:off x="9655958" y="717549"/>
            <a:ext cx="1841883" cy="523200"/>
          </a:xfrm>
          <a:prstGeom prst="rect">
            <a:avLst/>
          </a:prstGeom>
          <a:noFill/>
          <a:ln>
            <a:noFill/>
          </a:ln>
        </p:spPr>
        <p:txBody>
          <a:bodyPr lIns="0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IN" sz="22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INVESTORS</a:t>
            </a:r>
          </a:p>
        </p:txBody>
      </p:sp>
      <p:pic>
        <p:nvPicPr>
          <p:cNvPr id="91" name="Shape 34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64207" y="1166858"/>
            <a:ext cx="870690" cy="1025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34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554370" y="1162376"/>
            <a:ext cx="1252557" cy="101779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344"/>
          <p:cNvSpPr/>
          <p:nvPr/>
        </p:nvSpPr>
        <p:spPr>
          <a:xfrm>
            <a:off x="8520529" y="2246218"/>
            <a:ext cx="2041868" cy="307800"/>
          </a:xfrm>
          <a:prstGeom prst="rect">
            <a:avLst/>
          </a:prstGeom>
          <a:noFill/>
          <a:ln>
            <a:noFill/>
          </a:ln>
        </p:spPr>
        <p:txBody>
          <a:bodyPr lIns="0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IN" sz="14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UNILAZER VENTURES (RONNIE SCREWVALA)</a:t>
            </a:r>
          </a:p>
        </p:txBody>
      </p:sp>
      <p:sp>
        <p:nvSpPr>
          <p:cNvPr id="94" name="Shape 345"/>
          <p:cNvSpPr/>
          <p:nvPr/>
        </p:nvSpPr>
        <p:spPr>
          <a:xfrm>
            <a:off x="9042220" y="3003247"/>
            <a:ext cx="3024300" cy="7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IN" sz="1500" b="1" dirty="0">
                <a:solidFill>
                  <a:srgbClr val="1F8FFB"/>
                </a:solidFill>
                <a:latin typeface="Calibri"/>
                <a:ea typeface="Calibri"/>
                <a:cs typeface="Calibri"/>
                <a:sym typeface="Calibri"/>
              </a:rPr>
              <a:t>Strong team of 21 members comprising developers, designers and growth hackers.</a:t>
            </a:r>
          </a:p>
        </p:txBody>
      </p:sp>
      <p:sp>
        <p:nvSpPr>
          <p:cNvPr id="95" name="Shape 346"/>
          <p:cNvSpPr txBox="1"/>
          <p:nvPr/>
        </p:nvSpPr>
        <p:spPr>
          <a:xfrm>
            <a:off x="10554400" y="2229243"/>
            <a:ext cx="1252500" cy="57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I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MR. RATAN TATA</a:t>
            </a:r>
          </a:p>
        </p:txBody>
      </p:sp>
      <p:sp>
        <p:nvSpPr>
          <p:cNvPr id="97" name="Shape 404"/>
          <p:cNvSpPr/>
          <p:nvPr/>
        </p:nvSpPr>
        <p:spPr>
          <a:xfrm>
            <a:off x="11460176" y="6484988"/>
            <a:ext cx="623723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r>
              <a:t>niki.ai</a:t>
            </a:r>
          </a:p>
        </p:txBody>
      </p:sp>
      <p:pic>
        <p:nvPicPr>
          <p:cNvPr id="37" name="Shape 3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785830" y="5265914"/>
            <a:ext cx="951148" cy="910729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Shape 319"/>
          <p:cNvSpPr txBox="1"/>
          <p:nvPr/>
        </p:nvSpPr>
        <p:spPr>
          <a:xfrm>
            <a:off x="8824346" y="5312932"/>
            <a:ext cx="1633108" cy="5201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pen Sans"/>
              <a:buNone/>
            </a:pPr>
            <a:r>
              <a:rPr lang="en-US" sz="1200" b="1" i="0" u="none" strike="noStrike" cap="none" dirty="0">
                <a:solidFill>
                  <a:srgbClr val="1F8FFB"/>
                </a:solidFill>
                <a:latin typeface="Raleway" panose="020B0604020202020204"/>
                <a:ea typeface="Open Sans"/>
                <a:cs typeface="Open Sans"/>
                <a:sym typeface="Open Sans"/>
              </a:rPr>
              <a:t>PROF. ASHWIN ARAVINDAKSHAN</a:t>
            </a:r>
          </a:p>
        </p:txBody>
      </p:sp>
      <p:sp>
        <p:nvSpPr>
          <p:cNvPr id="40" name="Shape 320"/>
          <p:cNvSpPr txBox="1"/>
          <p:nvPr/>
        </p:nvSpPr>
        <p:spPr>
          <a:xfrm>
            <a:off x="8788832" y="5718914"/>
            <a:ext cx="2128492" cy="5447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Prof. in University of California,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Ph. D. in Marketing, IIT Madras</a:t>
            </a:r>
          </a:p>
        </p:txBody>
      </p:sp>
      <p:sp>
        <p:nvSpPr>
          <p:cNvPr id="41" name="Shape 322"/>
          <p:cNvSpPr txBox="1"/>
          <p:nvPr/>
        </p:nvSpPr>
        <p:spPr>
          <a:xfrm>
            <a:off x="9685169" y="4409618"/>
            <a:ext cx="2164114" cy="7838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050" dirty="0"/>
              <a:t>VP,</a:t>
            </a:r>
            <a:r>
              <a:rPr lang="en-US" sz="105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N</a:t>
            </a:r>
            <a:r>
              <a:rPr lang="en-US" sz="1050" dirty="0"/>
              <a:t>ew Initiatives – Ola Cabs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050" dirty="0"/>
              <a:t>Co-Founder &amp; Managing Director – Lazada Group</a:t>
            </a:r>
          </a:p>
        </p:txBody>
      </p:sp>
      <p:sp>
        <p:nvSpPr>
          <p:cNvPr id="42" name="Shape 323"/>
          <p:cNvSpPr txBox="1"/>
          <p:nvPr/>
        </p:nvSpPr>
        <p:spPr>
          <a:xfrm>
            <a:off x="9640900" y="4337141"/>
            <a:ext cx="1724609" cy="3300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pen Sans"/>
              <a:buNone/>
            </a:pPr>
            <a:r>
              <a:rPr lang="en-US" sz="1200" b="1" dirty="0">
                <a:solidFill>
                  <a:srgbClr val="1F8FFB"/>
                </a:solidFill>
                <a:latin typeface="Raleway" panose="020B0604020202020204"/>
                <a:ea typeface="Open Sans"/>
                <a:cs typeface="Open Sans"/>
                <a:sym typeface="Open Sans"/>
              </a:rPr>
              <a:t>SUNDEEP SAHNI</a:t>
            </a:r>
          </a:p>
        </p:txBody>
      </p:sp>
      <p:pic>
        <p:nvPicPr>
          <p:cNvPr id="43" name="Shape 324"/>
          <p:cNvPicPr preferRelativeResize="0"/>
          <p:nvPr/>
        </p:nvPicPr>
        <p:blipFill rotWithShape="1">
          <a:blip r:embed="rId9">
            <a:alphaModFix/>
          </a:blip>
          <a:srcRect l="24854" r="21381"/>
          <a:stretch/>
        </p:blipFill>
        <p:spPr>
          <a:xfrm>
            <a:off x="8853735" y="4353137"/>
            <a:ext cx="787165" cy="783803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Shape 341"/>
          <p:cNvSpPr/>
          <p:nvPr/>
        </p:nvSpPr>
        <p:spPr>
          <a:xfrm>
            <a:off x="9699174" y="3815541"/>
            <a:ext cx="1841883" cy="523200"/>
          </a:xfrm>
          <a:prstGeom prst="rect">
            <a:avLst/>
          </a:prstGeom>
          <a:noFill/>
          <a:ln>
            <a:noFill/>
          </a:ln>
        </p:spPr>
        <p:txBody>
          <a:bodyPr lIns="0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IN" sz="22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ADVISORS</a:t>
            </a:r>
          </a:p>
        </p:txBody>
      </p:sp>
      <p:sp>
        <p:nvSpPr>
          <p:cNvPr id="48" name="Shape 197"/>
          <p:cNvSpPr/>
          <p:nvPr/>
        </p:nvSpPr>
        <p:spPr>
          <a:xfrm>
            <a:off x="882974" y="560950"/>
            <a:ext cx="6664252" cy="300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600">
                <a:solidFill>
                  <a:srgbClr val="535353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rPr lang="en-US" sz="1350" dirty="0">
                <a:latin typeface="Calibri" panose="020F0502020204030204" pitchFamily="34" charset="0"/>
              </a:rPr>
              <a:t>WHAT SETS NIKI APART</a:t>
            </a:r>
            <a:endParaRPr sz="1350" dirty="0">
              <a:latin typeface="Calibri" panose="020F0502020204030204" pitchFamily="34" charset="0"/>
            </a:endParaRP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845911" y="464288"/>
            <a:ext cx="9939919" cy="1910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  <a:buSzPct val="25000"/>
            </a:pPr>
            <a:r>
              <a:rPr lang="en-IN" sz="2500" b="1" dirty="0">
                <a:solidFill>
                  <a:srgbClr val="1E90FF"/>
                </a:solidFill>
                <a:latin typeface="Raleway"/>
                <a:ea typeface="Raleway"/>
                <a:cs typeface="Raleway"/>
                <a:sym typeface="Raleway"/>
              </a:rPr>
              <a:t>TECHNOLOGY &amp; CONSUMER OBSESSED MANAGEMENT TEAM</a:t>
            </a:r>
          </a:p>
        </p:txBody>
      </p:sp>
      <p:pic>
        <p:nvPicPr>
          <p:cNvPr id="50" name="Picture 49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6" y="154202"/>
            <a:ext cx="768627" cy="76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53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5554" y="1511351"/>
            <a:ext cx="561169" cy="561169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634"/>
          <p:cNvSpPr/>
          <p:nvPr/>
        </p:nvSpPr>
        <p:spPr>
          <a:xfrm>
            <a:off x="1337274" y="4271379"/>
            <a:ext cx="3052320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1800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1600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</a:rPr>
              <a:t>No 862, 1st Floor, Prabhat Arcade</a:t>
            </a:r>
            <a:b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</a:rPr>
            </a:br>
            <a:r>
              <a:rPr sz="1600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</a:rPr>
              <a:t>80 feet road, Koramangala 8th Block, Bangalore 560095</a:t>
            </a:r>
          </a:p>
        </p:txBody>
      </p:sp>
      <p:sp>
        <p:nvSpPr>
          <p:cNvPr id="5" name="Shape 635"/>
          <p:cNvSpPr/>
          <p:nvPr/>
        </p:nvSpPr>
        <p:spPr>
          <a:xfrm>
            <a:off x="1322760" y="3975045"/>
            <a:ext cx="2422943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1800">
                <a:solidFill>
                  <a:srgbClr val="1F8FFB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</a:lstStyle>
          <a:p>
            <a:r>
              <a:rPr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Roboto" panose="02000000000000000000" pitchFamily="2" charset="0"/>
                <a:cs typeface="+mn-cs"/>
              </a:rPr>
              <a:t>OFFICE ADDRESS</a:t>
            </a:r>
          </a:p>
        </p:txBody>
      </p:sp>
      <p:sp>
        <p:nvSpPr>
          <p:cNvPr id="6" name="Shape 636"/>
          <p:cNvSpPr/>
          <p:nvPr/>
        </p:nvSpPr>
        <p:spPr>
          <a:xfrm>
            <a:off x="1315769" y="2365330"/>
            <a:ext cx="2422943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1800">
                <a:solidFill>
                  <a:srgbClr val="1F8FFB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</a:lstStyle>
          <a:p>
            <a:r>
              <a:rPr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Roboto" panose="02000000000000000000" pitchFamily="2" charset="0"/>
                <a:cs typeface="+mn-cs"/>
                <a:sym typeface="Arial"/>
              </a:rPr>
              <a:t>PHONE</a:t>
            </a:r>
          </a:p>
        </p:txBody>
      </p:sp>
      <p:sp>
        <p:nvSpPr>
          <p:cNvPr id="7" name="Shape 637"/>
          <p:cNvSpPr/>
          <p:nvPr/>
        </p:nvSpPr>
        <p:spPr>
          <a:xfrm>
            <a:off x="1315769" y="3127330"/>
            <a:ext cx="2422943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1800">
                <a:solidFill>
                  <a:srgbClr val="1F8FFB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</a:lstStyle>
          <a:p>
            <a:r>
              <a:rPr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Roboto" panose="02000000000000000000" pitchFamily="2" charset="0"/>
                <a:cs typeface="+mn-cs"/>
              </a:rPr>
              <a:t>EMAIL</a:t>
            </a:r>
          </a:p>
        </p:txBody>
      </p:sp>
      <p:sp>
        <p:nvSpPr>
          <p:cNvPr id="8" name="Shape 638"/>
          <p:cNvSpPr/>
          <p:nvPr/>
        </p:nvSpPr>
        <p:spPr>
          <a:xfrm>
            <a:off x="948141" y="2688960"/>
            <a:ext cx="3959907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1800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347663" defTabSz="914400"/>
            <a:r>
              <a:rPr sz="16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Roboto"/>
                <a:sym typeface="Arial"/>
              </a:rPr>
              <a:t>+91 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Roboto"/>
                <a:sym typeface="Arial"/>
              </a:rPr>
              <a:t>8106932532</a:t>
            </a:r>
            <a:endParaRPr sz="16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Roboto"/>
              <a:sym typeface="Arial"/>
            </a:endParaRPr>
          </a:p>
        </p:txBody>
      </p:sp>
      <p:sp>
        <p:nvSpPr>
          <p:cNvPr id="9" name="Shape 639"/>
          <p:cNvSpPr/>
          <p:nvPr/>
        </p:nvSpPr>
        <p:spPr>
          <a:xfrm>
            <a:off x="1330283" y="3423664"/>
            <a:ext cx="3959907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1800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Roboto"/>
              </a:rPr>
              <a:t>phani</a:t>
            </a:r>
            <a:r>
              <a:rPr sz="16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Roboto"/>
              </a:rPr>
              <a:t>@niki.ai</a:t>
            </a:r>
          </a:p>
        </p:txBody>
      </p:sp>
      <p:sp>
        <p:nvSpPr>
          <p:cNvPr id="10" name="Shape 642"/>
          <p:cNvSpPr/>
          <p:nvPr/>
        </p:nvSpPr>
        <p:spPr>
          <a:xfrm>
            <a:off x="1708264" y="1460709"/>
            <a:ext cx="2049153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3800">
                <a:solidFill>
                  <a:srgbClr val="1F8FFB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r>
              <a:rPr lang="en-US" dirty="0"/>
              <a:t>niki.ai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 spd="fast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14" name="Shape 194"/>
          <p:cNvSpPr/>
          <p:nvPr/>
        </p:nvSpPr>
        <p:spPr>
          <a:xfrm>
            <a:off x="840587" y="1528903"/>
            <a:ext cx="2873827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800" b="1">
                <a:solidFill>
                  <a:srgbClr val="1F8FFB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 hangingPunct="0">
              <a:defRPr/>
            </a:pPr>
            <a:r>
              <a:rPr lang="en-GB" sz="2000" kern="0" dirty="0">
                <a:solidFill>
                  <a:srgbClr val="2683C6"/>
                </a:solidFill>
              </a:rPr>
              <a:t>PRODUCT</a:t>
            </a:r>
          </a:p>
        </p:txBody>
      </p:sp>
      <p:sp>
        <p:nvSpPr>
          <p:cNvPr id="15" name="Shape 195"/>
          <p:cNvSpPr/>
          <p:nvPr/>
        </p:nvSpPr>
        <p:spPr>
          <a:xfrm>
            <a:off x="4820291" y="1529723"/>
            <a:ext cx="2726829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800" b="1">
                <a:solidFill>
                  <a:srgbClr val="1F8FFB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 hangingPunct="0">
              <a:defRPr/>
            </a:pPr>
            <a:r>
              <a:rPr lang="en-GB" sz="2000" kern="0" dirty="0">
                <a:solidFill>
                  <a:srgbClr val="2683C6"/>
                </a:solidFill>
              </a:rPr>
              <a:t>VISION</a:t>
            </a:r>
          </a:p>
        </p:txBody>
      </p:sp>
      <p:sp>
        <p:nvSpPr>
          <p:cNvPr id="16" name="Shape 196"/>
          <p:cNvSpPr/>
          <p:nvPr/>
        </p:nvSpPr>
        <p:spPr>
          <a:xfrm>
            <a:off x="8901216" y="1564194"/>
            <a:ext cx="287382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lnSpc>
                <a:spcPct val="90000"/>
              </a:lnSpc>
              <a:defRPr sz="2800" b="1">
                <a:solidFill>
                  <a:srgbClr val="1F8FFB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 hangingPunct="0">
              <a:defRPr/>
            </a:pPr>
            <a:r>
              <a:rPr lang="en-GB" sz="2000" kern="0" dirty="0">
                <a:solidFill>
                  <a:srgbClr val="2683C6"/>
                </a:solidFill>
              </a:rPr>
              <a:t>MISSION</a:t>
            </a:r>
            <a:endParaRPr lang="en-GB" kern="0" dirty="0">
              <a:solidFill>
                <a:srgbClr val="2683C6"/>
              </a:solidFill>
            </a:endParaRPr>
          </a:p>
        </p:txBody>
      </p:sp>
      <p:sp>
        <p:nvSpPr>
          <p:cNvPr id="17" name="Shape 200"/>
          <p:cNvSpPr/>
          <p:nvPr/>
        </p:nvSpPr>
        <p:spPr>
          <a:xfrm>
            <a:off x="9144000" y="1981200"/>
            <a:ext cx="2546971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lnSpc>
                <a:spcPct val="90000"/>
              </a:lnSpc>
              <a:spcBef>
                <a:spcPts val="300"/>
              </a:spcBef>
              <a:defRPr sz="1800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hangingPunct="0">
              <a:defRPr/>
            </a:pPr>
            <a:r>
              <a:rPr lang="en-GB" sz="2000" kern="0" dirty="0"/>
              <a:t>Enable one-to-one sales at scale</a:t>
            </a:r>
          </a:p>
        </p:txBody>
      </p:sp>
      <p:sp>
        <p:nvSpPr>
          <p:cNvPr id="18" name="Shape 201"/>
          <p:cNvSpPr/>
          <p:nvPr/>
        </p:nvSpPr>
        <p:spPr>
          <a:xfrm>
            <a:off x="4787664" y="2063677"/>
            <a:ext cx="2789936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lnSpc>
                <a:spcPct val="90000"/>
              </a:lnSpc>
              <a:spcBef>
                <a:spcPts val="300"/>
              </a:spcBef>
              <a:defRPr sz="1800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hangingPunct="0">
              <a:defRPr/>
            </a:pPr>
            <a:r>
              <a:rPr lang="en-GB" sz="2000" kern="0" dirty="0"/>
              <a:t>To be the layer of interaction between brands and consumers</a:t>
            </a:r>
          </a:p>
        </p:txBody>
      </p:sp>
      <p:sp>
        <p:nvSpPr>
          <p:cNvPr id="19" name="Shape 202"/>
          <p:cNvSpPr/>
          <p:nvPr/>
        </p:nvSpPr>
        <p:spPr>
          <a:xfrm>
            <a:off x="789081" y="2039639"/>
            <a:ext cx="2880320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lnSpc>
                <a:spcPct val="90000"/>
              </a:lnSpc>
              <a:spcBef>
                <a:spcPts val="300"/>
              </a:spcBef>
              <a:defRPr sz="1800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hangingPunct="0">
              <a:defRPr/>
            </a:pPr>
            <a:r>
              <a:rPr lang="en-GB" sz="2000" kern="0" dirty="0"/>
              <a:t>AI based bot to facilitate sales through a single chat interface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949006" y="3505200"/>
            <a:ext cx="2467252" cy="945976"/>
            <a:chOff x="142310" y="2174832"/>
            <a:chExt cx="2467252" cy="945976"/>
          </a:xfrm>
        </p:grpSpPr>
        <p:sp>
          <p:nvSpPr>
            <p:cNvPr id="37" name="Shape 194"/>
            <p:cNvSpPr/>
            <p:nvPr/>
          </p:nvSpPr>
          <p:spPr>
            <a:xfrm>
              <a:off x="197836" y="2174832"/>
              <a:ext cx="2354014" cy="7078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>
              <a:lvl1pPr algn="ctr">
                <a:defRPr sz="2800" b="1">
                  <a:solidFill>
                    <a:srgbClr val="1F8FFB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r>
                <a:rPr lang="en-GB" sz="4000" dirty="0">
                  <a:solidFill>
                    <a:srgbClr val="2683C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27.5%</a:t>
              </a:r>
            </a:p>
          </p:txBody>
        </p:sp>
        <p:sp>
          <p:nvSpPr>
            <p:cNvPr id="38" name="Shape 371"/>
            <p:cNvSpPr/>
            <p:nvPr/>
          </p:nvSpPr>
          <p:spPr>
            <a:xfrm>
              <a:off x="142310" y="2751476"/>
              <a:ext cx="2467252" cy="36933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1900">
                  <a:solidFill>
                    <a:srgbClr val="1F8FFB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algn="ctr"/>
              <a:r>
                <a:rPr lang="en-GB" sz="1800" b="1" dirty="0">
                  <a:solidFill>
                    <a:srgbClr val="787878"/>
                  </a:solidFill>
                </a:rPr>
                <a:t>Conversion Rate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933600" y="3505200"/>
            <a:ext cx="2487671" cy="1017484"/>
            <a:chOff x="366726" y="995328"/>
            <a:chExt cx="2009775" cy="1017484"/>
          </a:xfrm>
        </p:grpSpPr>
        <p:sp>
          <p:nvSpPr>
            <p:cNvPr id="40" name="Shape 194"/>
            <p:cNvSpPr/>
            <p:nvPr/>
          </p:nvSpPr>
          <p:spPr>
            <a:xfrm>
              <a:off x="366726" y="995328"/>
              <a:ext cx="2009775" cy="7078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>
              <a:lvl1pPr algn="ctr">
                <a:defRPr sz="2800" b="1">
                  <a:solidFill>
                    <a:srgbClr val="1F8FFB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r>
                <a:rPr lang="en-GB" sz="3200" dirty="0">
                  <a:solidFill>
                    <a:srgbClr val="2683C6"/>
                  </a:solidFill>
                </a:rPr>
                <a:t>100,000</a:t>
              </a:r>
              <a:r>
                <a:rPr lang="en-GB" sz="4000" dirty="0">
                  <a:solidFill>
                    <a:srgbClr val="2683C6"/>
                  </a:solidFill>
                </a:rPr>
                <a:t>+</a:t>
              </a:r>
            </a:p>
          </p:txBody>
        </p:sp>
        <p:sp>
          <p:nvSpPr>
            <p:cNvPr id="41" name="Shape 371"/>
            <p:cNvSpPr/>
            <p:nvPr/>
          </p:nvSpPr>
          <p:spPr>
            <a:xfrm>
              <a:off x="447502" y="1643480"/>
              <a:ext cx="1663168" cy="36933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1900">
                  <a:solidFill>
                    <a:srgbClr val="1F8FFB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algn="ctr"/>
              <a:r>
                <a:rPr lang="en-GB" sz="1800" b="1" dirty="0">
                  <a:solidFill>
                    <a:srgbClr val="787878"/>
                  </a:solidFill>
                </a:rPr>
                <a:t>USERS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9278184" y="3505200"/>
            <a:ext cx="2500180" cy="954106"/>
            <a:chOff x="299190" y="2183403"/>
            <a:chExt cx="2500180" cy="954106"/>
          </a:xfrm>
        </p:grpSpPr>
        <p:sp>
          <p:nvSpPr>
            <p:cNvPr id="43" name="Shape 194"/>
            <p:cNvSpPr/>
            <p:nvPr/>
          </p:nvSpPr>
          <p:spPr>
            <a:xfrm>
              <a:off x="602610" y="2183403"/>
              <a:ext cx="2009775" cy="7078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>
              <a:lvl1pPr algn="ctr">
                <a:defRPr sz="2800" b="1">
                  <a:solidFill>
                    <a:srgbClr val="1F8FFB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r>
                <a:rPr lang="en-GB" sz="4000" dirty="0">
                  <a:solidFill>
                    <a:srgbClr val="2683C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50+</a:t>
              </a:r>
            </a:p>
          </p:txBody>
        </p:sp>
        <p:sp>
          <p:nvSpPr>
            <p:cNvPr id="44" name="Shape 371"/>
            <p:cNvSpPr/>
            <p:nvPr/>
          </p:nvSpPr>
          <p:spPr>
            <a:xfrm>
              <a:off x="299190" y="2768177"/>
              <a:ext cx="2500180" cy="36933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1900">
                  <a:solidFill>
                    <a:srgbClr val="1F8FFB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algn="ctr"/>
              <a:r>
                <a:rPr lang="en-GB" sz="1800" b="1" dirty="0">
                  <a:solidFill>
                    <a:srgbClr val="787878"/>
                  </a:solidFill>
                </a:rPr>
                <a:t>BRANDS ASSOCIATED</a:t>
              </a:r>
            </a:p>
          </p:txBody>
        </p:sp>
      </p:grpSp>
      <p:sp>
        <p:nvSpPr>
          <p:cNvPr id="48" name="Title 1"/>
          <p:cNvSpPr txBox="1">
            <a:spLocks/>
          </p:cNvSpPr>
          <p:nvPr/>
        </p:nvSpPr>
        <p:spPr>
          <a:xfrm>
            <a:off x="838200" y="195080"/>
            <a:ext cx="11252057" cy="4236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rgbClr val="2683C6"/>
                </a:solidFill>
                <a:latin typeface="Raleway" panose="020B0003030101060003"/>
              </a:rPr>
              <a:t>niki.ai – INTRODUCTION</a:t>
            </a:r>
          </a:p>
        </p:txBody>
      </p:sp>
      <p:sp>
        <p:nvSpPr>
          <p:cNvPr id="49" name="Shape 204"/>
          <p:cNvSpPr/>
          <p:nvPr/>
        </p:nvSpPr>
        <p:spPr>
          <a:xfrm>
            <a:off x="936223" y="533400"/>
            <a:ext cx="3745280" cy="301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600">
                <a:solidFill>
                  <a:srgbClr val="535353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rPr lang="en-GB" sz="1350" dirty="0">
                <a:latin typeface="Calibri" panose="020F0502020204030204" pitchFamily="34" charset="0"/>
              </a:rPr>
              <a:t>WHAT DEFINES US?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57600" y="4495800"/>
            <a:ext cx="51446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IN" sz="1200" spc="-1" dirty="0">
                <a:solidFill>
                  <a:srgbClr val="A6A6A6"/>
                </a:solidFill>
                <a:uFill>
                  <a:solidFill>
                    <a:srgbClr val="FFFFFF"/>
                  </a:solidFill>
                </a:uFill>
              </a:rPr>
              <a:t>*Substantially higher conversion than traditional web/app interface ~ &lt;2</a:t>
            </a:r>
            <a:r>
              <a:rPr lang="en-IN" sz="1200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</a:rPr>
              <a:t>%</a:t>
            </a:r>
            <a:endParaRPr lang="en-IN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6" y="154202"/>
            <a:ext cx="768627" cy="768627"/>
          </a:xfrm>
          <a:prstGeom prst="rect">
            <a:avLst/>
          </a:prstGeom>
        </p:spPr>
      </p:pic>
      <p:sp>
        <p:nvSpPr>
          <p:cNvPr id="25" name="CustomShape 10"/>
          <p:cNvSpPr/>
          <p:nvPr/>
        </p:nvSpPr>
        <p:spPr>
          <a:xfrm>
            <a:off x="2465760" y="5196891"/>
            <a:ext cx="2487240" cy="5778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 algn="ctr">
              <a:lnSpc>
                <a:spcPct val="100000"/>
              </a:lnSpc>
            </a:pPr>
            <a:r>
              <a:rPr lang="en-IN" sz="2800" b="1" strike="noStrike" spc="-1" dirty="0">
                <a:solidFill>
                  <a:srgbClr val="2683C6"/>
                </a:solidFill>
                <a:uFill>
                  <a:solidFill>
                    <a:srgbClr val="FFFFFF"/>
                  </a:solidFill>
                </a:uFill>
                <a:latin typeface="Raleway"/>
                <a:ea typeface="Raleway"/>
              </a:rPr>
              <a:t>48 </a:t>
            </a:r>
            <a:r>
              <a:rPr lang="en-IN" sz="2800" b="1" strike="noStrike" spc="-1" dirty="0" err="1">
                <a:solidFill>
                  <a:srgbClr val="2683C6"/>
                </a:solidFill>
                <a:uFill>
                  <a:solidFill>
                    <a:srgbClr val="FFFFFF"/>
                  </a:solidFill>
                </a:uFill>
                <a:latin typeface="Raleway"/>
                <a:ea typeface="Raleway"/>
              </a:rPr>
              <a:t>mins</a:t>
            </a:r>
            <a:endParaRPr lang="en-IN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CustomShape 11"/>
          <p:cNvSpPr/>
          <p:nvPr/>
        </p:nvSpPr>
        <p:spPr>
          <a:xfrm>
            <a:off x="2057400" y="5806491"/>
            <a:ext cx="3063960" cy="3186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 algn="ctr">
              <a:lnSpc>
                <a:spcPct val="100000"/>
              </a:lnSpc>
            </a:pPr>
            <a:r>
              <a:rPr lang="en-IN" sz="1400" b="1" strike="noStrike" spc="-1" dirty="0">
                <a:solidFill>
                  <a:srgbClr val="787878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AVG TIME SPENT ON MESSAGING PER USER PER DAY ~40%</a:t>
            </a:r>
            <a:endParaRPr lang="en-IN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CustomShape 10"/>
          <p:cNvSpPr/>
          <p:nvPr/>
        </p:nvSpPr>
        <p:spPr>
          <a:xfrm>
            <a:off x="7494960" y="5196891"/>
            <a:ext cx="2487240" cy="5778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 algn="ctr">
              <a:lnSpc>
                <a:spcPct val="100000"/>
              </a:lnSpc>
            </a:pPr>
            <a:r>
              <a:rPr lang="en-IN" sz="2800" b="1" strike="noStrike" spc="-1" dirty="0">
                <a:solidFill>
                  <a:srgbClr val="2683C6"/>
                </a:solidFill>
                <a:uFill>
                  <a:solidFill>
                    <a:srgbClr val="FFFFFF"/>
                  </a:solidFill>
                </a:uFill>
                <a:latin typeface="Raleway"/>
                <a:ea typeface="Raleway"/>
              </a:rPr>
              <a:t>0.8 USD</a:t>
            </a:r>
            <a:endParaRPr lang="en-IN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CustomShape 11"/>
          <p:cNvSpPr/>
          <p:nvPr/>
        </p:nvSpPr>
        <p:spPr>
          <a:xfrm>
            <a:off x="7605840" y="5806491"/>
            <a:ext cx="2058120" cy="3186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 algn="ctr">
              <a:lnSpc>
                <a:spcPct val="100000"/>
              </a:lnSpc>
            </a:pPr>
            <a:r>
              <a:rPr lang="en-IN" sz="1400" b="1" strike="noStrike" spc="-1" dirty="0">
                <a:solidFill>
                  <a:srgbClr val="787878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AVERAGE COST OF PROCESSING A CALL</a:t>
            </a:r>
            <a:endParaRPr lang="en-IN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5274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160757" y="6470116"/>
            <a:ext cx="337084" cy="337084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Shape 280"/>
          <p:cNvSpPr/>
          <p:nvPr/>
        </p:nvSpPr>
        <p:spPr>
          <a:xfrm>
            <a:off x="11460176" y="6484988"/>
            <a:ext cx="623723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r>
              <a:t>niki.ai</a:t>
            </a:r>
          </a:p>
        </p:txBody>
      </p:sp>
      <p:sp>
        <p:nvSpPr>
          <p:cNvPr id="51" name="Shape 204"/>
          <p:cNvSpPr/>
          <p:nvPr/>
        </p:nvSpPr>
        <p:spPr>
          <a:xfrm>
            <a:off x="920751" y="549715"/>
            <a:ext cx="8598788" cy="300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600">
                <a:solidFill>
                  <a:srgbClr val="535353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rPr lang="en-IN" sz="1350" dirty="0">
                <a:latin typeface="Calibri" panose="020F0502020204030204" pitchFamily="34" charset="0"/>
              </a:rPr>
              <a:t>WHAT DEFINES US?</a:t>
            </a:r>
            <a:endParaRPr sz="1350" dirty="0">
              <a:latin typeface="Calibri" panose="020F0502020204030204" pitchFamily="34" charset="0"/>
            </a:endParaRP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831842" y="240790"/>
            <a:ext cx="11252057" cy="4236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300" b="1" dirty="0">
                <a:solidFill>
                  <a:srgbClr val="4D7B9D"/>
                </a:solidFill>
                <a:latin typeface="Raleway" panose="020B0003030101060003"/>
              </a:rPr>
              <a:t>NIKI - HIGHLIGHTS</a:t>
            </a:r>
          </a:p>
        </p:txBody>
      </p:sp>
      <p:pic>
        <p:nvPicPr>
          <p:cNvPr id="53" name="Picture 52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6" y="154202"/>
            <a:ext cx="768627" cy="768627"/>
          </a:xfrm>
          <a:prstGeom prst="rect">
            <a:avLst/>
          </a:prstGeom>
        </p:spPr>
      </p:pic>
      <p:sp>
        <p:nvSpPr>
          <p:cNvPr id="50" name="Block Arc 49"/>
          <p:cNvSpPr/>
          <p:nvPr/>
        </p:nvSpPr>
        <p:spPr>
          <a:xfrm flipH="1">
            <a:off x="4209405" y="1847482"/>
            <a:ext cx="3535680" cy="3535680"/>
          </a:xfrm>
          <a:prstGeom prst="blockArc">
            <a:avLst>
              <a:gd name="adj1" fmla="val 5384245"/>
              <a:gd name="adj2" fmla="val 16203021"/>
              <a:gd name="adj3" fmla="val 615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5673728" y="1643434"/>
            <a:ext cx="585787" cy="58578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>
                <a:solidFill>
                  <a:schemeClr val="bg1"/>
                </a:solidFill>
                <a:latin typeface="FontAwesome" pitchFamily="2" charset="0"/>
              </a:rPr>
              <a:t></a:t>
            </a:r>
          </a:p>
        </p:txBody>
      </p:sp>
      <p:sp>
        <p:nvSpPr>
          <p:cNvPr id="56" name="Oval 55"/>
          <p:cNvSpPr/>
          <p:nvPr/>
        </p:nvSpPr>
        <p:spPr>
          <a:xfrm>
            <a:off x="6895712" y="2173997"/>
            <a:ext cx="585787" cy="58578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>
                <a:solidFill>
                  <a:schemeClr val="bg1"/>
                </a:solidFill>
                <a:latin typeface="FontAwesome" pitchFamily="2" charset="0"/>
              </a:rPr>
              <a:t></a:t>
            </a:r>
            <a:endParaRPr lang="en-US" sz="16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6895712" y="4437497"/>
            <a:ext cx="585787" cy="58578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AU" sz="1600" dirty="0">
                <a:solidFill>
                  <a:srgbClr val="FFFFFF"/>
                </a:solidFill>
                <a:latin typeface="FontAwesome" pitchFamily="2" charset="0"/>
              </a:rPr>
              <a:t></a:t>
            </a:r>
            <a:endParaRPr lang="en-US" sz="1600" dirty="0"/>
          </a:p>
        </p:txBody>
      </p:sp>
      <p:sp>
        <p:nvSpPr>
          <p:cNvPr id="58" name="Oval 57"/>
          <p:cNvSpPr/>
          <p:nvPr/>
        </p:nvSpPr>
        <p:spPr>
          <a:xfrm>
            <a:off x="5673728" y="4929198"/>
            <a:ext cx="585787" cy="58578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FontAwesome" pitchFamily="2" charset="0"/>
              </a:rPr>
              <a:t></a:t>
            </a:r>
          </a:p>
        </p:txBody>
      </p:sp>
      <p:sp>
        <p:nvSpPr>
          <p:cNvPr id="59" name="Oval 58"/>
          <p:cNvSpPr/>
          <p:nvPr/>
        </p:nvSpPr>
        <p:spPr>
          <a:xfrm>
            <a:off x="7326645" y="3288486"/>
            <a:ext cx="585787" cy="58578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AU" sz="1600" dirty="0">
                <a:solidFill>
                  <a:srgbClr val="FFFFFF"/>
                </a:solidFill>
                <a:latin typeface="FontAwesome" pitchFamily="2" charset="0"/>
              </a:rPr>
              <a:t>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60" name="Text Placeholder 32"/>
          <p:cNvSpPr txBox="1">
            <a:spLocks/>
          </p:cNvSpPr>
          <p:nvPr/>
        </p:nvSpPr>
        <p:spPr>
          <a:xfrm>
            <a:off x="8303150" y="3514043"/>
            <a:ext cx="3415238" cy="5598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28C4CC"/>
                </a:solidFill>
                <a:latin typeface="+mj-lt"/>
              </a:rPr>
              <a:t>Unique AI capabilities to solve the discovery related concerns in E-Commerce</a:t>
            </a:r>
          </a:p>
        </p:txBody>
      </p:sp>
      <p:sp>
        <p:nvSpPr>
          <p:cNvPr id="61" name="Text Placeholder 33"/>
          <p:cNvSpPr txBox="1">
            <a:spLocks/>
          </p:cNvSpPr>
          <p:nvPr/>
        </p:nvSpPr>
        <p:spPr>
          <a:xfrm>
            <a:off x="8288863" y="3233865"/>
            <a:ext cx="2761393" cy="280177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400" b="1" dirty="0">
                <a:solidFill>
                  <a:srgbClr val="28C4CC"/>
                </a:solidFill>
                <a:latin typeface="+mj-lt"/>
              </a:rPr>
              <a:t>Discovery Made Easy</a:t>
            </a:r>
          </a:p>
        </p:txBody>
      </p:sp>
      <p:sp>
        <p:nvSpPr>
          <p:cNvPr id="62" name="Text Placeholder 32"/>
          <p:cNvSpPr txBox="1">
            <a:spLocks/>
          </p:cNvSpPr>
          <p:nvPr/>
        </p:nvSpPr>
        <p:spPr>
          <a:xfrm>
            <a:off x="7980234" y="4867617"/>
            <a:ext cx="3410393" cy="5598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2683C6"/>
                </a:solidFill>
                <a:latin typeface="+mj-lt"/>
              </a:rPr>
              <a:t>Provide an end-to-end experience coupled with personalized recommendations</a:t>
            </a:r>
          </a:p>
        </p:txBody>
      </p:sp>
      <p:sp>
        <p:nvSpPr>
          <p:cNvPr id="63" name="Text Placeholder 33"/>
          <p:cNvSpPr txBox="1">
            <a:spLocks/>
          </p:cNvSpPr>
          <p:nvPr/>
        </p:nvSpPr>
        <p:spPr>
          <a:xfrm>
            <a:off x="7965948" y="4587439"/>
            <a:ext cx="2761393" cy="280177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400" b="1" dirty="0">
                <a:solidFill>
                  <a:srgbClr val="2683C6"/>
                </a:solidFill>
                <a:latin typeface="+mj-lt"/>
              </a:rPr>
              <a:t>Transactions Made Easy</a:t>
            </a:r>
          </a:p>
        </p:txBody>
      </p:sp>
      <p:sp>
        <p:nvSpPr>
          <p:cNvPr id="64" name="Text Placeholder 32"/>
          <p:cNvSpPr txBox="1">
            <a:spLocks/>
          </p:cNvSpPr>
          <p:nvPr/>
        </p:nvSpPr>
        <p:spPr>
          <a:xfrm>
            <a:off x="7980234" y="2381492"/>
            <a:ext cx="3479941" cy="5598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42BA97"/>
                </a:solidFill>
                <a:latin typeface="+mj-lt"/>
              </a:rPr>
              <a:t>Experience built on state-pf-the-art NLP and Machine Learning Techniques</a:t>
            </a:r>
          </a:p>
        </p:txBody>
      </p:sp>
      <p:sp>
        <p:nvSpPr>
          <p:cNvPr id="65" name="Text Placeholder 33"/>
          <p:cNvSpPr txBox="1">
            <a:spLocks/>
          </p:cNvSpPr>
          <p:nvPr/>
        </p:nvSpPr>
        <p:spPr>
          <a:xfrm>
            <a:off x="7965948" y="2101314"/>
            <a:ext cx="2761393" cy="280177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400" b="1" dirty="0">
                <a:solidFill>
                  <a:srgbClr val="42BA97"/>
                </a:solidFill>
                <a:latin typeface="+mj-lt"/>
              </a:rPr>
              <a:t>Advanced AI Capabilities</a:t>
            </a:r>
          </a:p>
        </p:txBody>
      </p:sp>
      <p:sp>
        <p:nvSpPr>
          <p:cNvPr id="66" name="Text Placeholder 32"/>
          <p:cNvSpPr txBox="1">
            <a:spLocks/>
          </p:cNvSpPr>
          <p:nvPr/>
        </p:nvSpPr>
        <p:spPr>
          <a:xfrm>
            <a:off x="2811791" y="1847482"/>
            <a:ext cx="2745822" cy="5598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5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3E8853"/>
                </a:solidFill>
                <a:latin typeface="+mj-lt"/>
              </a:rPr>
              <a:t>Based on Instant Messaging as a Platform of interaction</a:t>
            </a:r>
          </a:p>
        </p:txBody>
      </p:sp>
      <p:sp>
        <p:nvSpPr>
          <p:cNvPr id="67" name="Text Placeholder 33"/>
          <p:cNvSpPr txBox="1">
            <a:spLocks/>
          </p:cNvSpPr>
          <p:nvPr/>
        </p:nvSpPr>
        <p:spPr>
          <a:xfrm>
            <a:off x="2797504" y="1567304"/>
            <a:ext cx="2761393" cy="280177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AU" sz="1400" b="1" dirty="0">
                <a:solidFill>
                  <a:srgbClr val="3E8853"/>
                </a:solidFill>
                <a:latin typeface="+mj-lt"/>
              </a:rPr>
              <a:t>Instant Messaging</a:t>
            </a:r>
          </a:p>
        </p:txBody>
      </p:sp>
      <p:sp>
        <p:nvSpPr>
          <p:cNvPr id="68" name="Text Placeholder 32"/>
          <p:cNvSpPr txBox="1">
            <a:spLocks/>
          </p:cNvSpPr>
          <p:nvPr/>
        </p:nvSpPr>
        <p:spPr>
          <a:xfrm>
            <a:off x="1603717" y="5130853"/>
            <a:ext cx="4011646" cy="5598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5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1CADE4"/>
                </a:solidFill>
                <a:latin typeface="+mj-lt"/>
              </a:rPr>
              <a:t>Can be extended into any platform – web/app integrations, social media channels, , OS, OEMs, </a:t>
            </a:r>
            <a:r>
              <a:rPr lang="en-US" sz="1200" dirty="0" err="1">
                <a:solidFill>
                  <a:srgbClr val="1CADE4"/>
                </a:solidFill>
                <a:latin typeface="+mj-lt"/>
              </a:rPr>
              <a:t>etc</a:t>
            </a:r>
            <a:endParaRPr lang="en-US" sz="1200" dirty="0">
              <a:solidFill>
                <a:srgbClr val="1CADE4"/>
              </a:solidFill>
              <a:latin typeface="+mj-lt"/>
            </a:endParaRPr>
          </a:p>
        </p:txBody>
      </p:sp>
      <p:sp>
        <p:nvSpPr>
          <p:cNvPr id="69" name="Text Placeholder 33"/>
          <p:cNvSpPr txBox="1">
            <a:spLocks/>
          </p:cNvSpPr>
          <p:nvPr/>
        </p:nvSpPr>
        <p:spPr>
          <a:xfrm>
            <a:off x="2797504" y="4850675"/>
            <a:ext cx="2761393" cy="280177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AU" sz="1400" b="1" dirty="0">
                <a:solidFill>
                  <a:srgbClr val="1CADE4"/>
                </a:solidFill>
                <a:latin typeface="+mj-lt"/>
              </a:rPr>
              <a:t>Platform Independent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14068" y="2941107"/>
            <a:ext cx="6592829" cy="1280546"/>
            <a:chOff x="0" y="3077587"/>
            <a:chExt cx="6592829" cy="1280546"/>
          </a:xfrm>
        </p:grpSpPr>
        <p:sp>
          <p:nvSpPr>
            <p:cNvPr id="71" name="Rectangle 70"/>
            <p:cNvSpPr/>
            <p:nvPr/>
          </p:nvSpPr>
          <p:spPr>
            <a:xfrm>
              <a:off x="0" y="3077587"/>
              <a:ext cx="5963177" cy="128054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5312279" y="3077587"/>
              <a:ext cx="1280550" cy="128054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3600" dirty="0">
                <a:solidFill>
                  <a:srgbClr val="FFFFFF"/>
                </a:solidFill>
                <a:latin typeface="FontAwesome" pitchFamily="2" charset="0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5358855" y="3202931"/>
              <a:ext cx="1108630" cy="10298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chemeClr val="accent6"/>
                  </a:solidFill>
                  <a:latin typeface="Lato" panose="020F0502020204030203"/>
                </a:rPr>
                <a:t>Niki.ai</a:t>
              </a:r>
              <a:endParaRPr lang="en-AU" sz="1600" dirty="0">
                <a:solidFill>
                  <a:schemeClr val="accent6"/>
                </a:solidFill>
                <a:latin typeface="Lato" panose="020F0502020204030203"/>
              </a:endParaRPr>
            </a:p>
          </p:txBody>
        </p:sp>
        <p:sp>
          <p:nvSpPr>
            <p:cNvPr id="74" name="Text Placeholder 33"/>
            <p:cNvSpPr txBox="1">
              <a:spLocks/>
            </p:cNvSpPr>
            <p:nvPr/>
          </p:nvSpPr>
          <p:spPr>
            <a:xfrm>
              <a:off x="549794" y="3381833"/>
              <a:ext cx="3811190" cy="562248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00000"/>
                </a:lnSpc>
                <a:buNone/>
              </a:pPr>
              <a:r>
                <a:rPr lang="en-AU" sz="1600" b="1" dirty="0">
                  <a:solidFill>
                    <a:schemeClr val="bg1"/>
                  </a:solidFill>
                  <a:latin typeface="+mj-lt"/>
                  <a:ea typeface="Roboto" panose="02000000000000000000" pitchFamily="2" charset="0"/>
                </a:rPr>
                <a:t>ONE STOP SOLUTION - AI POWERED CHATBOT FOR COMMERCE WITH 40+ MERCHANT INTEGRATIONS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421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 advAuto="0"/>
      <p:bldP spid="50" grpId="0" animBg="1"/>
      <p:bldP spid="50" grpId="1" animBg="1"/>
      <p:bldP spid="54" grpId="0" animBg="1"/>
      <p:bldP spid="56" grpId="0" animBg="1"/>
      <p:bldP spid="57" grpId="0" animBg="1"/>
      <p:bldP spid="58" grpId="0" animBg="1"/>
      <p:bldP spid="59" grpId="0" animBg="1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879673" y="185846"/>
            <a:ext cx="11252057" cy="4236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rgbClr val="2683C6"/>
                </a:solidFill>
                <a:latin typeface="Raleway" panose="020B0003030101060003"/>
              </a:rPr>
              <a:t>THE PROBLEM</a:t>
            </a:r>
          </a:p>
        </p:txBody>
      </p:sp>
      <p:sp>
        <p:nvSpPr>
          <p:cNvPr id="49" name="Shape 204"/>
          <p:cNvSpPr/>
          <p:nvPr/>
        </p:nvSpPr>
        <p:spPr>
          <a:xfrm>
            <a:off x="955873" y="533400"/>
            <a:ext cx="8062903" cy="300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600">
                <a:solidFill>
                  <a:srgbClr val="535353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rPr lang="en-GB" sz="1350" dirty="0">
                <a:latin typeface="Calibri" panose="020F0502020204030204" pitchFamily="34" charset="0"/>
              </a:rPr>
              <a:t>HOW CAN INSURANCE COMPANIES ENABLE ONE-TO-ONE SALES AT SCALE &amp; AUGMENT MARKETING CHANNELS</a:t>
            </a:r>
          </a:p>
        </p:txBody>
      </p:sp>
      <p:sp>
        <p:nvSpPr>
          <p:cNvPr id="21" name="Content Placeholder 1"/>
          <p:cNvSpPr>
            <a:spLocks noGrp="1"/>
          </p:cNvSpPr>
          <p:nvPr>
            <p:ph idx="1"/>
          </p:nvPr>
        </p:nvSpPr>
        <p:spPr>
          <a:xfrm>
            <a:off x="955873" y="1524000"/>
            <a:ext cx="10222706" cy="4824536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Lack of personalized digital sales agents</a:t>
            </a:r>
          </a:p>
          <a:p>
            <a:pPr marL="0" indent="0">
              <a:buNone/>
            </a:pPr>
            <a:endParaRPr lang="en-GB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Insurance companies spend millions of dollars on insurance agents, with the average cost per month being over 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10,000$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per agent</a:t>
            </a:r>
          </a:p>
          <a:p>
            <a:pPr marL="0" indent="0">
              <a:buNone/>
            </a:pPr>
            <a:endParaRPr lang="en-GB" sz="10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An insurance agent is not as accessible to customers</a:t>
            </a:r>
          </a:p>
          <a:p>
            <a:pPr marL="0" indent="0">
              <a:buNone/>
            </a:pPr>
            <a:endParaRPr lang="en-GB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Avg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cost per customer query resolution (pre-sales/post sales engagement) is 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~4.5$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, which over their life cycle becomes 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~50$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. This may or may not even lead to sales</a:t>
            </a:r>
          </a:p>
          <a:p>
            <a:pPr marL="0" indent="0">
              <a:buNone/>
            </a:pP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Deployment of manual call/chat agents limits scale of operation and is cost intensive</a:t>
            </a:r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6" y="154202"/>
            <a:ext cx="768627" cy="768627"/>
          </a:xfrm>
          <a:prstGeom prst="rect">
            <a:avLst/>
          </a:prstGeom>
        </p:spPr>
      </p:pic>
      <p:sp>
        <p:nvSpPr>
          <p:cNvPr id="7" name="Rounded Rectangle 68"/>
          <p:cNvSpPr/>
          <p:nvPr/>
        </p:nvSpPr>
        <p:spPr>
          <a:xfrm>
            <a:off x="457200" y="5029200"/>
            <a:ext cx="238079" cy="238079"/>
          </a:xfrm>
          <a:prstGeom prst="roundRect">
            <a:avLst>
              <a:gd name="adj" fmla="val 16554"/>
            </a:avLst>
          </a:prstGeom>
          <a:solidFill>
            <a:srgbClr val="28C4CC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hangingPunct="0">
              <a:defRPr/>
            </a:pPr>
            <a:endParaRPr lang="en-GB" sz="1600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Rounded Rectangle 69"/>
          <p:cNvSpPr/>
          <p:nvPr/>
        </p:nvSpPr>
        <p:spPr>
          <a:xfrm>
            <a:off x="449278" y="3253894"/>
            <a:ext cx="238079" cy="238079"/>
          </a:xfrm>
          <a:prstGeom prst="roundRect">
            <a:avLst>
              <a:gd name="adj" fmla="val 16554"/>
            </a:avLst>
          </a:prstGeom>
          <a:solidFill>
            <a:srgbClr val="42BA97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hangingPunct="0">
              <a:defRPr/>
            </a:pPr>
            <a:endParaRPr lang="en-GB" sz="1600" kern="0" dirty="0">
              <a:solidFill>
                <a:srgbClr val="FFFFFF"/>
              </a:solidFill>
              <a:latin typeface="FontAwesome" pitchFamily="2" charset="0"/>
              <a:cs typeface="Arial"/>
              <a:sym typeface="Arial"/>
            </a:endParaRPr>
          </a:p>
        </p:txBody>
      </p:sp>
      <p:sp>
        <p:nvSpPr>
          <p:cNvPr id="9" name="Rounded Rectangle 81"/>
          <p:cNvSpPr/>
          <p:nvPr/>
        </p:nvSpPr>
        <p:spPr>
          <a:xfrm flipH="1">
            <a:off x="449278" y="2253714"/>
            <a:ext cx="238079" cy="238079"/>
          </a:xfrm>
          <a:prstGeom prst="roundRect">
            <a:avLst>
              <a:gd name="adj" fmla="val 16554"/>
            </a:avLst>
          </a:prstGeom>
          <a:solidFill>
            <a:srgbClr val="3E8853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hangingPunct="0">
              <a:defRPr/>
            </a:pPr>
            <a:endParaRPr lang="en-GB" sz="1404" kern="0" dirty="0">
              <a:solidFill>
                <a:srgbClr val="FFFFFF"/>
              </a:solidFill>
              <a:latin typeface="FontAwesome" pitchFamily="2" charset="0"/>
              <a:cs typeface="Arial"/>
              <a:sym typeface="Arial"/>
            </a:endParaRPr>
          </a:p>
        </p:txBody>
      </p:sp>
      <p:sp>
        <p:nvSpPr>
          <p:cNvPr id="10" name="Rounded Rectangle 82"/>
          <p:cNvSpPr/>
          <p:nvPr/>
        </p:nvSpPr>
        <p:spPr>
          <a:xfrm flipH="1">
            <a:off x="449278" y="4019123"/>
            <a:ext cx="238079" cy="238079"/>
          </a:xfrm>
          <a:prstGeom prst="roundRect">
            <a:avLst>
              <a:gd name="adj" fmla="val 16554"/>
            </a:avLst>
          </a:prstGeom>
          <a:solidFill>
            <a:srgbClr val="62A39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hangingPunct="0">
              <a:defRPr/>
            </a:pPr>
            <a:endParaRPr lang="en-GB" sz="1404" kern="0" dirty="0">
              <a:solidFill>
                <a:srgbClr val="FFFFFF"/>
              </a:solidFill>
              <a:latin typeface="FontAwesome" pitchFamily="2" charset="0"/>
              <a:cs typeface="Arial"/>
              <a:sym typeface="Arial"/>
            </a:endParaRPr>
          </a:p>
        </p:txBody>
      </p:sp>
      <p:sp>
        <p:nvSpPr>
          <p:cNvPr id="11" name="Rounded Rectangle 80"/>
          <p:cNvSpPr/>
          <p:nvPr/>
        </p:nvSpPr>
        <p:spPr>
          <a:xfrm flipH="1">
            <a:off x="457200" y="1571359"/>
            <a:ext cx="238079" cy="238079"/>
          </a:xfrm>
          <a:prstGeom prst="roundRect">
            <a:avLst>
              <a:gd name="adj" fmla="val 16554"/>
            </a:avLst>
          </a:prstGeom>
          <a:solidFill>
            <a:srgbClr val="1CADE4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hangingPunct="0">
              <a:defRPr/>
            </a:pPr>
            <a:endParaRPr lang="en-GB" sz="1600" kern="0" dirty="0">
              <a:solidFill>
                <a:srgbClr val="FFFFFF"/>
              </a:solidFill>
              <a:latin typeface="FontAwesome" pitchFamily="2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7341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19544" y="6370638"/>
            <a:ext cx="215256" cy="182562"/>
          </a:xfrm>
        </p:spPr>
        <p:txBody>
          <a:bodyPr/>
          <a:lstStyle/>
          <a:p>
            <a:fld id="{5E4D2043-7E31-4A53-BD33-72A88E682172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75" name="Title 1"/>
          <p:cNvSpPr txBox="1">
            <a:spLocks/>
          </p:cNvSpPr>
          <p:nvPr/>
        </p:nvSpPr>
        <p:spPr>
          <a:xfrm>
            <a:off x="869734" y="203511"/>
            <a:ext cx="11252057" cy="4236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rgbClr val="2683C6"/>
                </a:solidFill>
                <a:latin typeface="Raleway" panose="020B0003030101060003"/>
              </a:rPr>
              <a:t>THE SPECIFICS</a:t>
            </a:r>
          </a:p>
        </p:txBody>
      </p:sp>
      <p:sp>
        <p:nvSpPr>
          <p:cNvPr id="76" name="Shape 204"/>
          <p:cNvSpPr/>
          <p:nvPr/>
        </p:nvSpPr>
        <p:spPr>
          <a:xfrm>
            <a:off x="911349" y="533400"/>
            <a:ext cx="3944229" cy="300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600">
                <a:solidFill>
                  <a:srgbClr val="535353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rPr lang="en-GB" sz="1350" dirty="0">
                <a:latin typeface="Calibri" panose="020F0502020204030204" pitchFamily="34" charset="0"/>
              </a:rPr>
              <a:t>HIGHLIGHTS AND ADVANTAGES OF THE CHATBOT	</a:t>
            </a:r>
          </a:p>
        </p:txBody>
      </p:sp>
      <p:sp>
        <p:nvSpPr>
          <p:cNvPr id="32" name="Rounded Rectangle 68"/>
          <p:cNvSpPr/>
          <p:nvPr/>
        </p:nvSpPr>
        <p:spPr>
          <a:xfrm>
            <a:off x="7786784" y="5452417"/>
            <a:ext cx="604695" cy="604695"/>
          </a:xfrm>
          <a:prstGeom prst="roundRect">
            <a:avLst>
              <a:gd name="adj" fmla="val 16554"/>
            </a:avLst>
          </a:prstGeom>
          <a:solidFill>
            <a:srgbClr val="28C4CC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hangingPunct="0">
              <a:defRPr/>
            </a:pPr>
            <a:endParaRPr lang="en-GB" sz="1600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813618" y="2048355"/>
            <a:ext cx="3594139" cy="3600400"/>
            <a:chOff x="755576" y="1863304"/>
            <a:chExt cx="4001555" cy="4008526"/>
          </a:xfrm>
        </p:grpSpPr>
        <p:sp>
          <p:nvSpPr>
            <p:cNvPr id="34" name="Oval 33"/>
            <p:cNvSpPr/>
            <p:nvPr/>
          </p:nvSpPr>
          <p:spPr>
            <a:xfrm>
              <a:off x="755576" y="1868516"/>
              <a:ext cx="2001659" cy="2001657"/>
            </a:xfrm>
            <a:prstGeom prst="ellipse">
              <a:avLst/>
            </a:prstGeom>
            <a:solidFill>
              <a:srgbClr val="62A39F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hangingPunct="0">
                <a:defRPr/>
              </a:pPr>
              <a:r>
                <a:rPr lang="en-GB" sz="1600" b="1" kern="0" dirty="0">
                  <a:solidFill>
                    <a:srgbClr val="FFFFFF"/>
                  </a:solidFill>
                  <a:latin typeface="Helvetica"/>
                  <a:cs typeface="Arial"/>
                  <a:sym typeface="Arial"/>
                </a:rPr>
                <a:t>Intuitive &amp; Interactive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2755472" y="1868516"/>
              <a:ext cx="2001659" cy="2001657"/>
            </a:xfrm>
            <a:prstGeom prst="ellipse">
              <a:avLst/>
            </a:prstGeom>
            <a:solidFill>
              <a:srgbClr val="42BA97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hangingPunct="0">
                <a:defRPr/>
              </a:pPr>
              <a:r>
                <a:rPr lang="en-GB" sz="1600" b="1" kern="0" dirty="0">
                  <a:solidFill>
                    <a:srgbClr val="FFFFFF"/>
                  </a:solidFill>
                  <a:latin typeface="Helvetica"/>
                  <a:cs typeface="Arial"/>
                  <a:sym typeface="Arial"/>
                </a:rPr>
                <a:t>Diverse Text Handling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755576" y="3870173"/>
              <a:ext cx="2001659" cy="2001657"/>
            </a:xfrm>
            <a:prstGeom prst="ellipse">
              <a:avLst/>
            </a:prstGeom>
            <a:solidFill>
              <a:srgbClr val="2683C6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hangingPunct="0">
                <a:defRPr/>
              </a:pPr>
              <a:r>
                <a:rPr lang="en-GB" sz="1600" b="1" kern="0" dirty="0" err="1">
                  <a:solidFill>
                    <a:srgbClr val="FFFFFF"/>
                  </a:solidFill>
                  <a:latin typeface="Helvetica"/>
                  <a:cs typeface="Arial"/>
                  <a:sym typeface="Arial"/>
                </a:rPr>
                <a:t>Stateful</a:t>
              </a:r>
              <a:r>
                <a:rPr lang="en-GB" sz="1600" b="1" kern="0" dirty="0">
                  <a:solidFill>
                    <a:srgbClr val="FFFFFF"/>
                  </a:solidFill>
                  <a:latin typeface="Helvetica"/>
                  <a:cs typeface="Arial"/>
                  <a:sym typeface="Arial"/>
                </a:rPr>
                <a:t> Dialog Handling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2755472" y="3870173"/>
              <a:ext cx="2001659" cy="2001657"/>
            </a:xfrm>
            <a:prstGeom prst="ellipse">
              <a:avLst/>
            </a:prstGeom>
            <a:solidFill>
              <a:srgbClr val="28C4CC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hangingPunct="0">
                <a:defRPr/>
              </a:pPr>
              <a:r>
                <a:rPr lang="en-GB" sz="1600" b="1" kern="0" dirty="0">
                  <a:solidFill>
                    <a:srgbClr val="FFFFFF"/>
                  </a:solidFill>
                  <a:latin typeface="Helvetica"/>
                  <a:cs typeface="Arial"/>
                  <a:sym typeface="Arial"/>
                </a:rPr>
                <a:t>Tips &amp; Utterances</a:t>
              </a:r>
            </a:p>
          </p:txBody>
        </p:sp>
        <p:sp>
          <p:nvSpPr>
            <p:cNvPr id="38" name="Oval 37"/>
            <p:cNvSpPr/>
            <p:nvPr/>
          </p:nvSpPr>
          <p:spPr>
            <a:xfrm>
              <a:off x="755576" y="1863304"/>
              <a:ext cx="588559" cy="588558"/>
            </a:xfrm>
            <a:prstGeom prst="ellipse">
              <a:avLst/>
            </a:prstGeom>
            <a:solidFill>
              <a:srgbClr val="1CADE4"/>
            </a:solidFill>
            <a:ln w="381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hangingPunct="0">
                <a:defRPr/>
              </a:pPr>
              <a:r>
                <a:rPr lang="en-GB" sz="1500" b="1" kern="0" dirty="0">
                  <a:solidFill>
                    <a:srgbClr val="FFFFFF"/>
                  </a:solidFill>
                  <a:latin typeface="Lato Black" panose="020F0A02020204030203" pitchFamily="34" charset="0"/>
                  <a:cs typeface="Arial"/>
                  <a:sym typeface="Arial"/>
                </a:rPr>
                <a:t>I</a:t>
              </a:r>
            </a:p>
          </p:txBody>
        </p:sp>
        <p:sp>
          <p:nvSpPr>
            <p:cNvPr id="39" name="Oval 38"/>
            <p:cNvSpPr/>
            <p:nvPr/>
          </p:nvSpPr>
          <p:spPr>
            <a:xfrm>
              <a:off x="4168572" y="1863304"/>
              <a:ext cx="588559" cy="588558"/>
            </a:xfrm>
            <a:prstGeom prst="ellipse">
              <a:avLst/>
            </a:prstGeom>
            <a:solidFill>
              <a:srgbClr val="1CADE4"/>
            </a:solidFill>
            <a:ln w="381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hangingPunct="0">
                <a:defRPr/>
              </a:pPr>
              <a:r>
                <a:rPr lang="en-GB" sz="1500" b="1" kern="0" dirty="0">
                  <a:solidFill>
                    <a:srgbClr val="FFFFFF"/>
                  </a:solidFill>
                  <a:latin typeface="Lato Black" panose="020F0A02020204030203" pitchFamily="34" charset="0"/>
                  <a:cs typeface="Arial"/>
                  <a:sym typeface="Arial"/>
                </a:rPr>
                <a:t>II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4168572" y="5283272"/>
              <a:ext cx="588559" cy="588558"/>
            </a:xfrm>
            <a:prstGeom prst="ellipse">
              <a:avLst/>
            </a:prstGeom>
            <a:solidFill>
              <a:srgbClr val="1CADE4"/>
            </a:solidFill>
            <a:ln w="381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hangingPunct="0">
                <a:defRPr/>
              </a:pPr>
              <a:r>
                <a:rPr lang="en-GB" sz="1500" b="1" kern="0" dirty="0">
                  <a:solidFill>
                    <a:srgbClr val="FFFFFF"/>
                  </a:solidFill>
                  <a:latin typeface="Lato Black" panose="020F0A02020204030203" pitchFamily="34" charset="0"/>
                  <a:cs typeface="Arial"/>
                  <a:sym typeface="Arial"/>
                </a:rPr>
                <a:t>IV</a:t>
              </a:r>
            </a:p>
          </p:txBody>
        </p:sp>
        <p:sp>
          <p:nvSpPr>
            <p:cNvPr id="41" name="Oval 40"/>
            <p:cNvSpPr/>
            <p:nvPr/>
          </p:nvSpPr>
          <p:spPr>
            <a:xfrm>
              <a:off x="755576" y="5283272"/>
              <a:ext cx="588559" cy="588558"/>
            </a:xfrm>
            <a:prstGeom prst="ellipse">
              <a:avLst/>
            </a:prstGeom>
            <a:solidFill>
              <a:srgbClr val="1CADE4"/>
            </a:solidFill>
            <a:ln w="381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hangingPunct="0">
                <a:defRPr/>
              </a:pPr>
              <a:r>
                <a:rPr lang="en-GB" sz="1500" b="1" kern="0" dirty="0">
                  <a:solidFill>
                    <a:srgbClr val="FFFFFF"/>
                  </a:solidFill>
                  <a:latin typeface="Lato Black" panose="020F0A02020204030203" pitchFamily="34" charset="0"/>
                  <a:cs typeface="Arial"/>
                  <a:sym typeface="Arial"/>
                </a:rPr>
                <a:t>III</a:t>
              </a:r>
            </a:p>
          </p:txBody>
        </p:sp>
      </p:grpSp>
      <p:sp>
        <p:nvSpPr>
          <p:cNvPr id="50" name="Text Placeholder 33"/>
          <p:cNvSpPr txBox="1">
            <a:spLocks/>
          </p:cNvSpPr>
          <p:nvPr/>
        </p:nvSpPr>
        <p:spPr>
          <a:xfrm>
            <a:off x="1583157" y="1443358"/>
            <a:ext cx="2243530" cy="404498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dirty="0">
                <a:solidFill>
                  <a:srgbClr val="627D77"/>
                </a:solidFill>
                <a:latin typeface="Roboto medium"/>
                <a:cs typeface="Roboto medium"/>
                <a:sym typeface="Arial"/>
              </a:rPr>
              <a:t>Highlights</a:t>
            </a:r>
          </a:p>
        </p:txBody>
      </p:sp>
      <p:sp>
        <p:nvSpPr>
          <p:cNvPr id="51" name="Rounded Rectangle 69"/>
          <p:cNvSpPr/>
          <p:nvPr/>
        </p:nvSpPr>
        <p:spPr>
          <a:xfrm>
            <a:off x="7778862" y="3681375"/>
            <a:ext cx="604695" cy="604695"/>
          </a:xfrm>
          <a:prstGeom prst="roundRect">
            <a:avLst>
              <a:gd name="adj" fmla="val 16554"/>
            </a:avLst>
          </a:prstGeom>
          <a:solidFill>
            <a:srgbClr val="42BA97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hangingPunct="0">
              <a:defRPr/>
            </a:pPr>
            <a:r>
              <a:rPr lang="en-GB" sz="1600" kern="0" dirty="0">
                <a:solidFill>
                  <a:srgbClr val="FFFFFF"/>
                </a:solidFill>
                <a:latin typeface="FontAwesome" pitchFamily="2" charset="0"/>
                <a:cs typeface="Arial"/>
                <a:sym typeface="Arial"/>
              </a:rPr>
              <a:t></a:t>
            </a:r>
          </a:p>
        </p:txBody>
      </p:sp>
      <p:sp>
        <p:nvSpPr>
          <p:cNvPr id="52" name="Rounded Rectangle 81"/>
          <p:cNvSpPr/>
          <p:nvPr/>
        </p:nvSpPr>
        <p:spPr>
          <a:xfrm flipH="1">
            <a:off x="7778862" y="2790034"/>
            <a:ext cx="604695" cy="604695"/>
          </a:xfrm>
          <a:prstGeom prst="roundRect">
            <a:avLst>
              <a:gd name="adj" fmla="val 16554"/>
            </a:avLst>
          </a:prstGeom>
          <a:solidFill>
            <a:srgbClr val="3E8853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hangingPunct="0">
              <a:defRPr/>
            </a:pPr>
            <a:r>
              <a:rPr lang="en-GB" sz="1404" kern="0" dirty="0">
                <a:solidFill>
                  <a:srgbClr val="FFFFFF"/>
                </a:solidFill>
                <a:latin typeface="FontAwesome" pitchFamily="2" charset="0"/>
                <a:cs typeface="Arial"/>
                <a:sym typeface="Arial"/>
              </a:rPr>
              <a:t></a:t>
            </a:r>
          </a:p>
        </p:txBody>
      </p:sp>
      <p:sp>
        <p:nvSpPr>
          <p:cNvPr id="53" name="TextBox 52"/>
          <p:cNvSpPr txBox="1"/>
          <p:nvPr/>
        </p:nvSpPr>
        <p:spPr>
          <a:xfrm flipH="1">
            <a:off x="8548275" y="2984658"/>
            <a:ext cx="1734923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hangingPunct="0"/>
            <a:r>
              <a:rPr lang="en-GB" sz="1400" kern="0" dirty="0">
                <a:solidFill>
                  <a:srgbClr val="3E8853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/>
                <a:sym typeface="Arial"/>
              </a:rPr>
              <a:t>Compliance Friendly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531660" y="3875999"/>
            <a:ext cx="206014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hangingPunct="0"/>
            <a:r>
              <a:rPr lang="en-GB" sz="1400" kern="0" dirty="0">
                <a:solidFill>
                  <a:srgbClr val="42BA97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/>
                <a:sym typeface="Arial"/>
              </a:rPr>
              <a:t>Consistent Experience</a:t>
            </a:r>
          </a:p>
        </p:txBody>
      </p:sp>
      <p:sp>
        <p:nvSpPr>
          <p:cNvPr id="56" name="TextBox 55"/>
          <p:cNvSpPr txBox="1"/>
          <p:nvPr/>
        </p:nvSpPr>
        <p:spPr>
          <a:xfrm flipH="1">
            <a:off x="8564889" y="4761519"/>
            <a:ext cx="2218938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hangingPunct="0"/>
            <a:r>
              <a:rPr lang="en-GB" sz="1400" kern="0" dirty="0">
                <a:solidFill>
                  <a:srgbClr val="62A39F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/>
                <a:sym typeface="Arial"/>
              </a:rPr>
              <a:t>Highly Scalable</a:t>
            </a:r>
          </a:p>
        </p:txBody>
      </p:sp>
      <p:sp>
        <p:nvSpPr>
          <p:cNvPr id="58" name="Rounded Rectangle 82"/>
          <p:cNvSpPr/>
          <p:nvPr/>
        </p:nvSpPr>
        <p:spPr>
          <a:xfrm flipH="1">
            <a:off x="7778862" y="4566896"/>
            <a:ext cx="604695" cy="604695"/>
          </a:xfrm>
          <a:prstGeom prst="roundRect">
            <a:avLst>
              <a:gd name="adj" fmla="val 16554"/>
            </a:avLst>
          </a:prstGeom>
          <a:solidFill>
            <a:srgbClr val="62A39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hangingPunct="0">
              <a:defRPr/>
            </a:pPr>
            <a:r>
              <a:rPr lang="en-GB" sz="1404" kern="0" dirty="0">
                <a:solidFill>
                  <a:srgbClr val="FFFFFF"/>
                </a:solidFill>
                <a:latin typeface="FontAwesome" pitchFamily="2" charset="0"/>
                <a:cs typeface="Arial"/>
                <a:sym typeface="Arial"/>
              </a:rPr>
              <a:t></a:t>
            </a:r>
          </a:p>
        </p:txBody>
      </p:sp>
      <p:sp>
        <p:nvSpPr>
          <p:cNvPr id="77" name="TextBox 76"/>
          <p:cNvSpPr txBox="1"/>
          <p:nvPr/>
        </p:nvSpPr>
        <p:spPr>
          <a:xfrm flipH="1">
            <a:off x="8436955" y="2096226"/>
            <a:ext cx="1734923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hangingPunct="0"/>
            <a:r>
              <a:rPr lang="en-GB" sz="1400" kern="0" dirty="0">
                <a:solidFill>
                  <a:srgbClr val="1CADE4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/>
                <a:sym typeface="Arial"/>
              </a:rPr>
              <a:t>  Consumer Friendly</a:t>
            </a:r>
          </a:p>
        </p:txBody>
      </p:sp>
      <p:sp>
        <p:nvSpPr>
          <p:cNvPr id="78" name="Rounded Rectangle 80"/>
          <p:cNvSpPr/>
          <p:nvPr/>
        </p:nvSpPr>
        <p:spPr>
          <a:xfrm flipH="1">
            <a:off x="7786784" y="1901602"/>
            <a:ext cx="604695" cy="604695"/>
          </a:xfrm>
          <a:prstGeom prst="roundRect">
            <a:avLst>
              <a:gd name="adj" fmla="val 16554"/>
            </a:avLst>
          </a:prstGeom>
          <a:solidFill>
            <a:srgbClr val="1CADE4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hangingPunct="0">
              <a:defRPr/>
            </a:pPr>
            <a:r>
              <a:rPr lang="en-GB" sz="1600" kern="0" dirty="0">
                <a:solidFill>
                  <a:srgbClr val="FFFFFF"/>
                </a:solidFill>
                <a:latin typeface="FontAwesome" pitchFamily="2" charset="0"/>
                <a:cs typeface="Arial"/>
                <a:sym typeface="Arial"/>
              </a:rPr>
              <a:t></a:t>
            </a:r>
          </a:p>
        </p:txBody>
      </p:sp>
      <p:sp>
        <p:nvSpPr>
          <p:cNvPr id="79" name="Text Placeholder 33"/>
          <p:cNvSpPr txBox="1">
            <a:spLocks/>
          </p:cNvSpPr>
          <p:nvPr/>
        </p:nvSpPr>
        <p:spPr>
          <a:xfrm>
            <a:off x="8055611" y="1448510"/>
            <a:ext cx="2243530" cy="404498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dirty="0">
                <a:solidFill>
                  <a:srgbClr val="627D77"/>
                </a:solidFill>
                <a:latin typeface="Roboto medium"/>
                <a:cs typeface="Roboto medium"/>
                <a:sym typeface="Arial"/>
              </a:rPr>
              <a:t>Advantages</a:t>
            </a:r>
          </a:p>
        </p:txBody>
      </p:sp>
      <p:sp>
        <p:nvSpPr>
          <p:cNvPr id="80" name="Rectangle 79"/>
          <p:cNvSpPr/>
          <p:nvPr/>
        </p:nvSpPr>
        <p:spPr>
          <a:xfrm>
            <a:off x="7864550" y="5570098"/>
            <a:ext cx="4491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en-GB" sz="1400" kern="0" dirty="0">
                <a:solidFill>
                  <a:srgbClr val="FFFFFF"/>
                </a:solidFill>
                <a:latin typeface="FontAwesome" pitchFamily="2" charset="0"/>
                <a:cs typeface="Arial"/>
                <a:sym typeface="Arial"/>
              </a:rPr>
              <a:t></a:t>
            </a:r>
            <a:endParaRPr lang="en-GB" sz="1400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8580434" y="5648755"/>
            <a:ext cx="1768152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hangingPunct="0"/>
            <a:r>
              <a:rPr lang="en-GB" sz="1400" kern="0" dirty="0">
                <a:solidFill>
                  <a:srgbClr val="28C4CC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/>
                <a:sym typeface="Arial"/>
              </a:rPr>
              <a:t>Better </a:t>
            </a:r>
            <a:r>
              <a:rPr lang="en-GB" sz="1400" kern="0" dirty="0" err="1">
                <a:solidFill>
                  <a:srgbClr val="28C4CC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/>
                <a:sym typeface="Arial"/>
              </a:rPr>
              <a:t>RoI</a:t>
            </a:r>
            <a:endParaRPr lang="en-GB" sz="1400" kern="0" dirty="0">
              <a:solidFill>
                <a:srgbClr val="28C4CC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/>
              <a:sym typeface="Arial"/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>
            <a:off x="6096000" y="5120231"/>
            <a:ext cx="0" cy="718378"/>
          </a:xfrm>
          <a:prstGeom prst="line">
            <a:avLst/>
          </a:prstGeom>
          <a:noFill/>
          <a:ln w="50800" cap="flat" cmpd="sng" algn="ctr">
            <a:solidFill>
              <a:srgbClr val="2683C6"/>
            </a:solidFill>
            <a:prstDash val="solid"/>
          </a:ln>
          <a:effectLst/>
        </p:spPr>
      </p:cxnSp>
      <p:cxnSp>
        <p:nvCxnSpPr>
          <p:cNvPr id="83" name="Straight Connector 82"/>
          <p:cNvCxnSpPr/>
          <p:nvPr/>
        </p:nvCxnSpPr>
        <p:spPr>
          <a:xfrm>
            <a:off x="6096000" y="4040212"/>
            <a:ext cx="0" cy="718378"/>
          </a:xfrm>
          <a:prstGeom prst="line">
            <a:avLst/>
          </a:prstGeom>
          <a:noFill/>
          <a:ln w="50800" cap="flat" cmpd="sng" algn="ctr">
            <a:solidFill>
              <a:srgbClr val="28C4CC"/>
            </a:solidFill>
            <a:prstDash val="solid"/>
          </a:ln>
          <a:effectLst/>
        </p:spPr>
      </p:cxnSp>
      <p:cxnSp>
        <p:nvCxnSpPr>
          <p:cNvPr id="84" name="Straight Connector 83"/>
          <p:cNvCxnSpPr/>
          <p:nvPr/>
        </p:nvCxnSpPr>
        <p:spPr>
          <a:xfrm>
            <a:off x="6096000" y="2981085"/>
            <a:ext cx="0" cy="718378"/>
          </a:xfrm>
          <a:prstGeom prst="line">
            <a:avLst/>
          </a:prstGeom>
          <a:noFill/>
          <a:ln w="50800" cap="flat" cmpd="sng" algn="ctr">
            <a:solidFill>
              <a:srgbClr val="42BA97"/>
            </a:solidFill>
            <a:prstDash val="solid"/>
          </a:ln>
          <a:effectLst/>
        </p:spPr>
      </p:cxnSp>
      <p:cxnSp>
        <p:nvCxnSpPr>
          <p:cNvPr id="85" name="Straight Connector 84"/>
          <p:cNvCxnSpPr/>
          <p:nvPr/>
        </p:nvCxnSpPr>
        <p:spPr>
          <a:xfrm>
            <a:off x="6096000" y="1901066"/>
            <a:ext cx="0" cy="718378"/>
          </a:xfrm>
          <a:prstGeom prst="line">
            <a:avLst/>
          </a:prstGeom>
          <a:noFill/>
          <a:ln w="50800" cap="flat" cmpd="sng" algn="ctr">
            <a:solidFill>
              <a:srgbClr val="62A39F"/>
            </a:solidFill>
            <a:prstDash val="solid"/>
          </a:ln>
          <a:effectLst/>
        </p:spPr>
      </p:cxnSp>
      <p:pic>
        <p:nvPicPr>
          <p:cNvPr id="31" name="Picture 30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6" y="154202"/>
            <a:ext cx="768627" cy="76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639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165" name="Title 1"/>
          <p:cNvSpPr txBox="1">
            <a:spLocks/>
          </p:cNvSpPr>
          <p:nvPr/>
        </p:nvSpPr>
        <p:spPr>
          <a:xfrm>
            <a:off x="897201" y="218235"/>
            <a:ext cx="11252057" cy="4236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rgbClr val="2683C6"/>
                </a:solidFill>
                <a:latin typeface="Raleway" panose="020B0003030101060003"/>
              </a:rPr>
              <a:t>CHATBOTS IN INSURANCE - POSSIBILITIES</a:t>
            </a:r>
          </a:p>
        </p:txBody>
      </p:sp>
      <p:sp>
        <p:nvSpPr>
          <p:cNvPr id="166" name="Shape 204"/>
          <p:cNvSpPr/>
          <p:nvPr/>
        </p:nvSpPr>
        <p:spPr>
          <a:xfrm>
            <a:off x="983410" y="609600"/>
            <a:ext cx="4427020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600">
                <a:solidFill>
                  <a:srgbClr val="535353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rPr lang="en-GB" sz="1400" dirty="0">
                <a:latin typeface="Calibri" panose="020F0502020204030204" pitchFamily="34" charset="0"/>
              </a:rPr>
              <a:t>OPPORTUNITIES FOR CHATBOTS IN INSURANCE SPACE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524000" y="1716665"/>
            <a:ext cx="9118868" cy="3974222"/>
            <a:chOff x="301145" y="1962822"/>
            <a:chExt cx="8233255" cy="3588251"/>
          </a:xfrm>
        </p:grpSpPr>
        <p:grpSp>
          <p:nvGrpSpPr>
            <p:cNvPr id="86" name="Group 85"/>
            <p:cNvGrpSpPr/>
            <p:nvPr/>
          </p:nvGrpSpPr>
          <p:grpSpPr>
            <a:xfrm rot="16200000">
              <a:off x="4389113" y="4069284"/>
              <a:ext cx="1295598" cy="205821"/>
              <a:chOff x="8636296" y="3747749"/>
              <a:chExt cx="2372022" cy="216282"/>
            </a:xfrm>
            <a:solidFill>
              <a:srgbClr val="42BA97"/>
            </a:solidFill>
          </p:grpSpPr>
          <p:sp>
            <p:nvSpPr>
              <p:cNvPr id="88" name="Rounded Rectangle 126"/>
              <p:cNvSpPr/>
              <p:nvPr/>
            </p:nvSpPr>
            <p:spPr>
              <a:xfrm>
                <a:off x="8636296" y="3747749"/>
                <a:ext cx="2372022" cy="216282"/>
              </a:xfrm>
              <a:prstGeom prst="roundRect">
                <a:avLst>
                  <a:gd name="adj" fmla="val 50000"/>
                </a:avLst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Oval 88"/>
              <p:cNvSpPr>
                <a:spLocks noChangeAspect="1"/>
              </p:cNvSpPr>
              <p:nvPr/>
            </p:nvSpPr>
            <p:spPr>
              <a:xfrm>
                <a:off x="9832895" y="3823597"/>
                <a:ext cx="79200" cy="7920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1" name="Oval 90"/>
            <p:cNvSpPr/>
            <p:nvPr/>
          </p:nvSpPr>
          <p:spPr>
            <a:xfrm>
              <a:off x="2322341" y="2712950"/>
              <a:ext cx="425801" cy="425801"/>
            </a:xfrm>
            <a:prstGeom prst="ellipse">
              <a:avLst/>
            </a:prstGeom>
            <a:solidFill>
              <a:srgbClr val="000000">
                <a:lumMod val="95000"/>
                <a:lumOff val="5000"/>
                <a:alpha val="1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Oval 98"/>
            <p:cNvSpPr/>
            <p:nvPr/>
          </p:nvSpPr>
          <p:spPr>
            <a:xfrm>
              <a:off x="741362" y="2712950"/>
              <a:ext cx="425801" cy="425801"/>
            </a:xfrm>
            <a:prstGeom prst="ellipse">
              <a:avLst/>
            </a:prstGeom>
            <a:solidFill>
              <a:srgbClr val="000000">
                <a:lumMod val="95000"/>
                <a:lumOff val="5000"/>
                <a:alpha val="1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Oval 100"/>
            <p:cNvSpPr/>
            <p:nvPr/>
          </p:nvSpPr>
          <p:spPr>
            <a:xfrm>
              <a:off x="3923746" y="2712950"/>
              <a:ext cx="425801" cy="425801"/>
            </a:xfrm>
            <a:prstGeom prst="ellipse">
              <a:avLst/>
            </a:prstGeom>
            <a:solidFill>
              <a:srgbClr val="000000">
                <a:lumMod val="95000"/>
                <a:lumOff val="5000"/>
                <a:alpha val="1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Oval 107"/>
            <p:cNvSpPr/>
            <p:nvPr/>
          </p:nvSpPr>
          <p:spPr>
            <a:xfrm>
              <a:off x="6234142" y="2712950"/>
              <a:ext cx="425801" cy="425801"/>
            </a:xfrm>
            <a:prstGeom prst="ellipse">
              <a:avLst/>
            </a:prstGeom>
            <a:solidFill>
              <a:srgbClr val="000000">
                <a:lumMod val="95000"/>
                <a:lumOff val="5000"/>
                <a:alpha val="1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Oval 108"/>
            <p:cNvSpPr/>
            <p:nvPr/>
          </p:nvSpPr>
          <p:spPr>
            <a:xfrm>
              <a:off x="5668557" y="4471669"/>
              <a:ext cx="425801" cy="425801"/>
            </a:xfrm>
            <a:prstGeom prst="ellipse">
              <a:avLst/>
            </a:prstGeom>
            <a:solidFill>
              <a:srgbClr val="000000">
                <a:lumMod val="95000"/>
                <a:lumOff val="5000"/>
                <a:alpha val="1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6697034" y="4471669"/>
              <a:ext cx="425801" cy="425801"/>
            </a:xfrm>
            <a:prstGeom prst="ellipse">
              <a:avLst/>
            </a:prstGeom>
            <a:solidFill>
              <a:srgbClr val="000000">
                <a:lumMod val="95000"/>
                <a:lumOff val="5000"/>
                <a:alpha val="1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Rounded Rectangle 48"/>
            <p:cNvSpPr/>
            <p:nvPr/>
          </p:nvSpPr>
          <p:spPr>
            <a:xfrm>
              <a:off x="857696" y="2820530"/>
              <a:ext cx="1739253" cy="210644"/>
            </a:xfrm>
            <a:prstGeom prst="roundRect">
              <a:avLst>
                <a:gd name="adj" fmla="val 50000"/>
              </a:avLst>
            </a:prstGeom>
            <a:solidFill>
              <a:srgbClr val="1CADE4">
                <a:alpha val="9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2" name="Group 111"/>
            <p:cNvGrpSpPr>
              <a:grpSpLocks noChangeAspect="1"/>
            </p:cNvGrpSpPr>
            <p:nvPr/>
          </p:nvGrpSpPr>
          <p:grpSpPr>
            <a:xfrm>
              <a:off x="760964" y="1998662"/>
              <a:ext cx="445049" cy="445049"/>
              <a:chOff x="1505266" y="2538788"/>
              <a:chExt cx="486611" cy="486611"/>
            </a:xfrm>
          </p:grpSpPr>
          <p:sp>
            <p:nvSpPr>
              <p:cNvPr id="113" name="Teardrop 112"/>
              <p:cNvSpPr/>
              <p:nvPr/>
            </p:nvSpPr>
            <p:spPr>
              <a:xfrm rot="8100000">
                <a:off x="1505266" y="2538788"/>
                <a:ext cx="486611" cy="486611"/>
              </a:xfrm>
              <a:prstGeom prst="teardrop">
                <a:avLst/>
              </a:prstGeom>
              <a:solidFill>
                <a:srgbClr val="1CADE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1592563" y="2635898"/>
                <a:ext cx="312016" cy="2773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FontAwesome" pitchFamily="2" charset="0"/>
                    <a:cs typeface="Arial"/>
                    <a:sym typeface="Arial"/>
                  </a:rPr>
                  <a:t>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ontAwesome" pitchFamily="2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115" name="Group 114"/>
            <p:cNvGrpSpPr>
              <a:grpSpLocks noChangeAspect="1"/>
            </p:cNvGrpSpPr>
            <p:nvPr/>
          </p:nvGrpSpPr>
          <p:grpSpPr>
            <a:xfrm>
              <a:off x="3952234" y="1962822"/>
              <a:ext cx="445049" cy="445049"/>
              <a:chOff x="1505266" y="2538788"/>
              <a:chExt cx="486611" cy="486611"/>
            </a:xfrm>
          </p:grpSpPr>
          <p:sp>
            <p:nvSpPr>
              <p:cNvPr id="116" name="Teardrop 115"/>
              <p:cNvSpPr/>
              <p:nvPr/>
            </p:nvSpPr>
            <p:spPr>
              <a:xfrm rot="8100000">
                <a:off x="1505266" y="2538788"/>
                <a:ext cx="486611" cy="486611"/>
              </a:xfrm>
              <a:prstGeom prst="teardrop">
                <a:avLst/>
              </a:prstGeom>
              <a:solidFill>
                <a:srgbClr val="28C4C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1617240" y="2635898"/>
                <a:ext cx="262662" cy="2773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FontAwesome" pitchFamily="2" charset="0"/>
                    <a:cs typeface="Arial"/>
                    <a:sym typeface="Arial"/>
                  </a:rPr>
                  <a:t>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ontAwesome" pitchFamily="2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118" name="Group 117"/>
            <p:cNvGrpSpPr>
              <a:grpSpLocks noChangeAspect="1"/>
            </p:cNvGrpSpPr>
            <p:nvPr/>
          </p:nvGrpSpPr>
          <p:grpSpPr>
            <a:xfrm>
              <a:off x="6265403" y="1962822"/>
              <a:ext cx="445049" cy="445049"/>
              <a:chOff x="1505266" y="2538788"/>
              <a:chExt cx="486611" cy="486611"/>
            </a:xfrm>
          </p:grpSpPr>
          <p:sp>
            <p:nvSpPr>
              <p:cNvPr id="119" name="Teardrop 118"/>
              <p:cNvSpPr/>
              <p:nvPr/>
            </p:nvSpPr>
            <p:spPr>
              <a:xfrm rot="8100000">
                <a:off x="1505266" y="2538788"/>
                <a:ext cx="486611" cy="486611"/>
              </a:xfrm>
              <a:prstGeom prst="teardrop">
                <a:avLst/>
              </a:prstGeom>
              <a:solidFill>
                <a:srgbClr val="3E885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1582933" y="2635898"/>
                <a:ext cx="331275" cy="2773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FontAwesome" pitchFamily="2" charset="0"/>
                    <a:cs typeface="Arial"/>
                    <a:sym typeface="Arial"/>
                  </a:rPr>
                  <a:t>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" name="Group 120"/>
            <p:cNvGrpSpPr>
              <a:grpSpLocks noChangeAspect="1"/>
            </p:cNvGrpSpPr>
            <p:nvPr/>
          </p:nvGrpSpPr>
          <p:grpSpPr>
            <a:xfrm>
              <a:off x="2354777" y="1981777"/>
              <a:ext cx="445049" cy="445049"/>
              <a:chOff x="1505266" y="2538788"/>
              <a:chExt cx="486611" cy="486611"/>
            </a:xfrm>
          </p:grpSpPr>
          <p:sp>
            <p:nvSpPr>
              <p:cNvPr id="122" name="Teardrop 121"/>
              <p:cNvSpPr/>
              <p:nvPr/>
            </p:nvSpPr>
            <p:spPr>
              <a:xfrm rot="8100000">
                <a:off x="1505266" y="2538788"/>
                <a:ext cx="486611" cy="486611"/>
              </a:xfrm>
              <a:prstGeom prst="teardrop">
                <a:avLst/>
              </a:prstGeom>
              <a:solidFill>
                <a:srgbClr val="2683C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 rot="10800000">
                <a:off x="1598755" y="2635898"/>
                <a:ext cx="299634" cy="2773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FontAwesome" pitchFamily="2" charset="0"/>
                    <a:cs typeface="Arial"/>
                    <a:sym typeface="Arial"/>
                  </a:rPr>
                  <a:t>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ontAwesome" pitchFamily="2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124" name="Group 123"/>
            <p:cNvGrpSpPr>
              <a:grpSpLocks noChangeAspect="1"/>
            </p:cNvGrpSpPr>
            <p:nvPr/>
          </p:nvGrpSpPr>
          <p:grpSpPr>
            <a:xfrm>
              <a:off x="5621904" y="3780428"/>
              <a:ext cx="445049" cy="445049"/>
              <a:chOff x="1505266" y="2538788"/>
              <a:chExt cx="486611" cy="486611"/>
            </a:xfrm>
          </p:grpSpPr>
          <p:sp>
            <p:nvSpPr>
              <p:cNvPr id="125" name="Teardrop 124"/>
              <p:cNvSpPr/>
              <p:nvPr/>
            </p:nvSpPr>
            <p:spPr>
              <a:xfrm rot="8100000">
                <a:off x="1505266" y="2538788"/>
                <a:ext cx="486611" cy="486611"/>
              </a:xfrm>
              <a:prstGeom prst="teardrop">
                <a:avLst/>
              </a:prstGeom>
              <a:solidFill>
                <a:srgbClr val="42BA9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 rot="10800000">
                <a:off x="1597379" y="2635898"/>
                <a:ext cx="302385" cy="2773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FontAwesome" pitchFamily="2" charset="0"/>
                    <a:cs typeface="Arial"/>
                    <a:sym typeface="Arial"/>
                  </a:rPr>
                  <a:t>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ontAwesome" pitchFamily="2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127" name="Group 126"/>
            <p:cNvGrpSpPr>
              <a:grpSpLocks noChangeAspect="1"/>
            </p:cNvGrpSpPr>
            <p:nvPr/>
          </p:nvGrpSpPr>
          <p:grpSpPr>
            <a:xfrm>
              <a:off x="6615403" y="3775234"/>
              <a:ext cx="445049" cy="445049"/>
              <a:chOff x="1505266" y="2538788"/>
              <a:chExt cx="486611" cy="486611"/>
            </a:xfrm>
          </p:grpSpPr>
          <p:sp>
            <p:nvSpPr>
              <p:cNvPr id="128" name="Teardrop 127"/>
              <p:cNvSpPr/>
              <p:nvPr/>
            </p:nvSpPr>
            <p:spPr>
              <a:xfrm rot="8100000">
                <a:off x="1505266" y="2538788"/>
                <a:ext cx="486611" cy="486611"/>
              </a:xfrm>
              <a:prstGeom prst="teardrop">
                <a:avLst/>
              </a:prstGeom>
              <a:solidFill>
                <a:srgbClr val="62A39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 rot="10800000">
                <a:off x="1582935" y="2635897"/>
                <a:ext cx="331275" cy="2773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FontAwesome" pitchFamily="2" charset="0"/>
                    <a:cs typeface="Arial"/>
                    <a:sym typeface="Arial"/>
                  </a:rPr>
                  <a:t></a:t>
                </a:r>
              </a:p>
            </p:txBody>
          </p:sp>
        </p:grpSp>
        <p:grpSp>
          <p:nvGrpSpPr>
            <p:cNvPr id="130" name="Group 129"/>
            <p:cNvGrpSpPr/>
            <p:nvPr/>
          </p:nvGrpSpPr>
          <p:grpSpPr>
            <a:xfrm>
              <a:off x="2442119" y="2820530"/>
              <a:ext cx="1795090" cy="210644"/>
              <a:chOff x="1892715" y="3747743"/>
              <a:chExt cx="1967788" cy="230909"/>
            </a:xfrm>
          </p:grpSpPr>
          <p:sp>
            <p:nvSpPr>
              <p:cNvPr id="131" name="Rounded Rectangle 111"/>
              <p:cNvSpPr/>
              <p:nvPr/>
            </p:nvSpPr>
            <p:spPr>
              <a:xfrm>
                <a:off x="1892715" y="3747743"/>
                <a:ext cx="1967788" cy="230909"/>
              </a:xfrm>
              <a:prstGeom prst="roundRect">
                <a:avLst>
                  <a:gd name="adj" fmla="val 50000"/>
                </a:avLst>
              </a:prstGeom>
              <a:solidFill>
                <a:srgbClr val="2683C6">
                  <a:alpha val="9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Oval 131"/>
              <p:cNvSpPr>
                <a:spLocks noChangeAspect="1"/>
              </p:cNvSpPr>
              <p:nvPr/>
            </p:nvSpPr>
            <p:spPr>
              <a:xfrm>
                <a:off x="1969174" y="3823597"/>
                <a:ext cx="79200" cy="79200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3" name="Oval 132"/>
            <p:cNvSpPr>
              <a:spLocks noChangeAspect="1"/>
            </p:cNvSpPr>
            <p:nvPr/>
          </p:nvSpPr>
          <p:spPr>
            <a:xfrm>
              <a:off x="930973" y="2889726"/>
              <a:ext cx="72249" cy="72249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Rounded Rectangle 115"/>
            <p:cNvSpPr/>
            <p:nvPr/>
          </p:nvSpPr>
          <p:spPr>
            <a:xfrm>
              <a:off x="4032500" y="2820530"/>
              <a:ext cx="2562851" cy="210644"/>
            </a:xfrm>
            <a:prstGeom prst="roundRect">
              <a:avLst>
                <a:gd name="adj" fmla="val 50000"/>
              </a:avLst>
            </a:prstGeom>
            <a:solidFill>
              <a:srgbClr val="28C4CC">
                <a:alpha val="9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Rounded Rectangle 118"/>
            <p:cNvSpPr/>
            <p:nvPr/>
          </p:nvSpPr>
          <p:spPr>
            <a:xfrm>
              <a:off x="6327426" y="2820530"/>
              <a:ext cx="1282242" cy="210644"/>
            </a:xfrm>
            <a:prstGeom prst="roundRect">
              <a:avLst>
                <a:gd name="adj" fmla="val 50000"/>
              </a:avLst>
            </a:prstGeom>
            <a:solidFill>
              <a:srgbClr val="3E885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Rounded Rectangle 121"/>
            <p:cNvSpPr/>
            <p:nvPr/>
          </p:nvSpPr>
          <p:spPr>
            <a:xfrm>
              <a:off x="4942056" y="4591689"/>
              <a:ext cx="1085819" cy="230589"/>
            </a:xfrm>
            <a:prstGeom prst="roundRect">
              <a:avLst>
                <a:gd name="adj" fmla="val 50000"/>
              </a:avLst>
            </a:prstGeom>
            <a:solidFill>
              <a:srgbClr val="42BA97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37" name="Group 136"/>
            <p:cNvGrpSpPr/>
            <p:nvPr/>
          </p:nvGrpSpPr>
          <p:grpSpPr>
            <a:xfrm>
              <a:off x="7326872" y="2448905"/>
              <a:ext cx="1207528" cy="735693"/>
              <a:chOff x="9754915" y="3340366"/>
              <a:chExt cx="1323699" cy="806471"/>
            </a:xfrm>
            <a:solidFill>
              <a:srgbClr val="3E8853"/>
            </a:solidFill>
          </p:grpSpPr>
          <p:grpSp>
            <p:nvGrpSpPr>
              <p:cNvPr id="138" name="Group 137"/>
              <p:cNvGrpSpPr/>
              <p:nvPr/>
            </p:nvGrpSpPr>
            <p:grpSpPr>
              <a:xfrm>
                <a:off x="9754915" y="3340366"/>
                <a:ext cx="1323699" cy="806471"/>
                <a:chOff x="9754915" y="3120910"/>
                <a:chExt cx="1323699" cy="806471"/>
              </a:xfrm>
              <a:grpFill/>
            </p:grpSpPr>
            <p:sp>
              <p:nvSpPr>
                <p:cNvPr id="140" name="Rounded Rectangle 126"/>
                <p:cNvSpPr/>
                <p:nvPr/>
              </p:nvSpPr>
              <p:spPr>
                <a:xfrm>
                  <a:off x="9754915" y="3528287"/>
                  <a:ext cx="1253401" cy="230909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" name="Rounded Rectangle 127"/>
                <p:cNvSpPr/>
                <p:nvPr/>
              </p:nvSpPr>
              <p:spPr>
                <a:xfrm rot="18900000">
                  <a:off x="10388589" y="3696472"/>
                  <a:ext cx="690025" cy="230909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" name="Rounded Rectangle 128"/>
                <p:cNvSpPr/>
                <p:nvPr/>
              </p:nvSpPr>
              <p:spPr>
                <a:xfrm rot="2700000">
                  <a:off x="10388588" y="3350468"/>
                  <a:ext cx="690025" cy="230909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9" name="Oval 138"/>
              <p:cNvSpPr>
                <a:spLocks noChangeAspect="1"/>
              </p:cNvSpPr>
              <p:nvPr/>
            </p:nvSpPr>
            <p:spPr>
              <a:xfrm>
                <a:off x="9832895" y="3823597"/>
                <a:ext cx="79200" cy="7920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3" name="TextBox 142"/>
            <p:cNvSpPr txBox="1"/>
            <p:nvPr/>
          </p:nvSpPr>
          <p:spPr>
            <a:xfrm>
              <a:off x="301145" y="3276271"/>
              <a:ext cx="1331905" cy="277886"/>
            </a:xfrm>
            <a:prstGeom prst="rect">
              <a:avLst/>
            </a:prstGeom>
            <a:solidFill>
              <a:srgbClr val="E6E6E6"/>
            </a:solidFill>
          </p:spPr>
          <p:txBody>
            <a:bodyPr wrap="square" rtlCol="0">
              <a:spAutoFit/>
            </a:bodyPr>
            <a:lstStyle/>
            <a:p>
              <a:pPr algn="ctr" hangingPunct="0"/>
              <a:r>
                <a:rPr lang="en-US" sz="1400" b="1" kern="0" dirty="0">
                  <a:solidFill>
                    <a:schemeClr val="accent2">
                      <a:lumMod val="50000"/>
                    </a:schemeClr>
                  </a:solidFill>
                  <a:latin typeface="Roboto"/>
                  <a:cs typeface="Roboto"/>
                  <a:sym typeface="Arial"/>
                </a:rPr>
                <a:t>Discovery</a:t>
              </a:r>
              <a:endParaRPr lang="en-US" sz="1200" b="1" kern="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  <a:sym typeface="Arial"/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1869288" y="3271708"/>
              <a:ext cx="1596636" cy="277886"/>
            </a:xfrm>
            <a:prstGeom prst="rect">
              <a:avLst/>
            </a:prstGeom>
            <a:solidFill>
              <a:srgbClr val="E6E6E6"/>
            </a:solidFill>
          </p:spPr>
          <p:txBody>
            <a:bodyPr wrap="square" rtlCol="0">
              <a:spAutoFit/>
            </a:bodyPr>
            <a:lstStyle/>
            <a:p>
              <a:pPr algn="ctr" hangingPunct="0"/>
              <a:r>
                <a:rPr lang="en-US" sz="1400" b="1" kern="0" dirty="0">
                  <a:solidFill>
                    <a:schemeClr val="accent2">
                      <a:lumMod val="50000"/>
                    </a:schemeClr>
                  </a:solidFill>
                  <a:latin typeface="Roboto"/>
                  <a:cs typeface="Roboto"/>
                  <a:sym typeface="Arial"/>
                </a:rPr>
                <a:t>Recommendation</a:t>
              </a:r>
              <a:endParaRPr lang="en-US" sz="1200" b="1" kern="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  <a:sym typeface="Arial"/>
              </a:endParaRP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3736552" y="3271707"/>
              <a:ext cx="785416" cy="277886"/>
            </a:xfrm>
            <a:prstGeom prst="rect">
              <a:avLst/>
            </a:prstGeom>
            <a:solidFill>
              <a:srgbClr val="E6E6E6"/>
            </a:solidFill>
          </p:spPr>
          <p:txBody>
            <a:bodyPr wrap="square" rtlCol="0">
              <a:spAutoFit/>
            </a:bodyPr>
            <a:lstStyle/>
            <a:p>
              <a:pPr algn="ctr" hangingPunct="0"/>
              <a:r>
                <a:rPr lang="en-US" sz="1400" b="1" kern="0" dirty="0">
                  <a:solidFill>
                    <a:schemeClr val="accent2">
                      <a:lumMod val="50000"/>
                    </a:schemeClr>
                  </a:solidFill>
                  <a:latin typeface="Roboto"/>
                  <a:cs typeface="Roboto"/>
                  <a:sym typeface="Arial"/>
                </a:rPr>
                <a:t>Sale</a:t>
              </a:r>
              <a:endParaRPr lang="en-US" sz="1200" b="1" kern="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  <a:sym typeface="Arial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5816039" y="3278266"/>
              <a:ext cx="1331905" cy="277886"/>
            </a:xfrm>
            <a:prstGeom prst="rect">
              <a:avLst/>
            </a:prstGeom>
            <a:solidFill>
              <a:srgbClr val="E6E6E6"/>
            </a:solidFill>
          </p:spPr>
          <p:txBody>
            <a:bodyPr wrap="square" rtlCol="0">
              <a:spAutoFit/>
            </a:bodyPr>
            <a:lstStyle/>
            <a:p>
              <a:pPr algn="ctr" hangingPunct="0"/>
              <a:r>
                <a:rPr lang="en-US" sz="1400" b="1" kern="0" dirty="0">
                  <a:solidFill>
                    <a:schemeClr val="accent2">
                      <a:lumMod val="50000"/>
                    </a:schemeClr>
                  </a:solidFill>
                  <a:latin typeface="Roboto"/>
                  <a:cs typeface="Roboto"/>
                  <a:sym typeface="Arial"/>
                </a:rPr>
                <a:t>Post Sale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5414512" y="5080948"/>
              <a:ext cx="878853" cy="277886"/>
            </a:xfrm>
            <a:prstGeom prst="rect">
              <a:avLst/>
            </a:prstGeom>
            <a:solidFill>
              <a:srgbClr val="E6E6E6"/>
            </a:solidFill>
          </p:spPr>
          <p:txBody>
            <a:bodyPr wrap="square" rtlCol="0">
              <a:spAutoFit/>
            </a:bodyPr>
            <a:lstStyle/>
            <a:p>
              <a:pPr algn="ctr" hangingPunct="0"/>
              <a:r>
                <a:rPr lang="en-US" sz="1400" b="1" kern="0" dirty="0">
                  <a:solidFill>
                    <a:schemeClr val="accent2">
                      <a:lumMod val="50000"/>
                    </a:schemeClr>
                  </a:solidFill>
                  <a:latin typeface="Roboto"/>
                  <a:cs typeface="Roboto"/>
                  <a:sym typeface="Arial"/>
                </a:rPr>
                <a:t>Re-Sale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6399040" y="5078667"/>
              <a:ext cx="1190586" cy="472406"/>
            </a:xfrm>
            <a:prstGeom prst="rect">
              <a:avLst/>
            </a:prstGeom>
            <a:solidFill>
              <a:srgbClr val="E6E6E6"/>
            </a:solidFill>
          </p:spPr>
          <p:txBody>
            <a:bodyPr wrap="square" rtlCol="0">
              <a:spAutoFit/>
            </a:bodyPr>
            <a:lstStyle/>
            <a:p>
              <a:pPr algn="ctr" hangingPunct="0"/>
              <a:r>
                <a:rPr lang="en-US" sz="1400" b="1" kern="0" dirty="0">
                  <a:solidFill>
                    <a:schemeClr val="accent2">
                      <a:lumMod val="50000"/>
                    </a:schemeClr>
                  </a:solidFill>
                  <a:latin typeface="Roboto"/>
                  <a:cs typeface="Roboto"/>
                  <a:sym typeface="Arial"/>
                </a:rPr>
                <a:t>Engagement &amp; Retention</a:t>
              </a:r>
            </a:p>
          </p:txBody>
        </p:sp>
        <p:sp>
          <p:nvSpPr>
            <p:cNvPr id="149" name="Oval 148"/>
            <p:cNvSpPr>
              <a:spLocks noChangeAspect="1"/>
            </p:cNvSpPr>
            <p:nvPr/>
          </p:nvSpPr>
          <p:spPr>
            <a:xfrm>
              <a:off x="6409743" y="2880880"/>
              <a:ext cx="72249" cy="72249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Oval 149"/>
            <p:cNvSpPr>
              <a:spLocks noChangeAspect="1"/>
            </p:cNvSpPr>
            <p:nvPr/>
          </p:nvSpPr>
          <p:spPr>
            <a:xfrm>
              <a:off x="5027779" y="4670555"/>
              <a:ext cx="72249" cy="72249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Rounded Rectangle 121"/>
            <p:cNvSpPr/>
            <p:nvPr/>
          </p:nvSpPr>
          <p:spPr>
            <a:xfrm>
              <a:off x="5790801" y="4591385"/>
              <a:ext cx="1258205" cy="228610"/>
            </a:xfrm>
            <a:prstGeom prst="roundRect">
              <a:avLst>
                <a:gd name="adj" fmla="val 50000"/>
              </a:avLst>
            </a:prstGeom>
            <a:solidFill>
              <a:srgbClr val="62A39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Oval 151"/>
            <p:cNvSpPr>
              <a:spLocks noChangeAspect="1"/>
            </p:cNvSpPr>
            <p:nvPr/>
          </p:nvSpPr>
          <p:spPr>
            <a:xfrm>
              <a:off x="6875108" y="4670555"/>
              <a:ext cx="72249" cy="72249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Oval 152"/>
            <p:cNvSpPr>
              <a:spLocks noChangeAspect="1"/>
            </p:cNvSpPr>
            <p:nvPr/>
          </p:nvSpPr>
          <p:spPr>
            <a:xfrm>
              <a:off x="5875167" y="4670555"/>
              <a:ext cx="72249" cy="72249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Rounded Rectangle 118"/>
            <p:cNvSpPr/>
            <p:nvPr/>
          </p:nvSpPr>
          <p:spPr>
            <a:xfrm rot="5400000">
              <a:off x="6676242" y="3767279"/>
              <a:ext cx="1930269" cy="175164"/>
            </a:xfrm>
            <a:prstGeom prst="roundRect">
              <a:avLst>
                <a:gd name="adj" fmla="val 50000"/>
              </a:avLst>
            </a:prstGeom>
            <a:solidFill>
              <a:srgbClr val="3E885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Rounded Rectangle 121"/>
            <p:cNvSpPr/>
            <p:nvPr/>
          </p:nvSpPr>
          <p:spPr>
            <a:xfrm>
              <a:off x="6816325" y="4592375"/>
              <a:ext cx="897305" cy="228610"/>
            </a:xfrm>
            <a:prstGeom prst="roundRect">
              <a:avLst>
                <a:gd name="adj" fmla="val 50000"/>
              </a:avLst>
            </a:prstGeom>
            <a:solidFill>
              <a:srgbClr val="3E885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Oval 155"/>
            <p:cNvSpPr>
              <a:spLocks noChangeAspect="1"/>
            </p:cNvSpPr>
            <p:nvPr/>
          </p:nvSpPr>
          <p:spPr>
            <a:xfrm>
              <a:off x="7583065" y="4670555"/>
              <a:ext cx="72249" cy="72249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Oval 156"/>
            <p:cNvSpPr>
              <a:spLocks noChangeAspect="1"/>
            </p:cNvSpPr>
            <p:nvPr/>
          </p:nvSpPr>
          <p:spPr>
            <a:xfrm>
              <a:off x="6867054" y="4670555"/>
              <a:ext cx="72249" cy="72249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Oval 157"/>
            <p:cNvSpPr>
              <a:spLocks noChangeAspect="1"/>
            </p:cNvSpPr>
            <p:nvPr/>
          </p:nvSpPr>
          <p:spPr>
            <a:xfrm>
              <a:off x="4104511" y="2896969"/>
              <a:ext cx="72249" cy="72249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59" name="Group 158"/>
            <p:cNvGrpSpPr/>
            <p:nvPr/>
          </p:nvGrpSpPr>
          <p:grpSpPr>
            <a:xfrm rot="16200000">
              <a:off x="4322429" y="3284499"/>
              <a:ext cx="1207528" cy="735693"/>
              <a:chOff x="9754915" y="3340366"/>
              <a:chExt cx="1323699" cy="806471"/>
            </a:xfrm>
            <a:solidFill>
              <a:srgbClr val="42BA97"/>
            </a:solidFill>
          </p:grpSpPr>
          <p:grpSp>
            <p:nvGrpSpPr>
              <p:cNvPr id="160" name="Group 159"/>
              <p:cNvGrpSpPr/>
              <p:nvPr/>
            </p:nvGrpSpPr>
            <p:grpSpPr>
              <a:xfrm>
                <a:off x="9754915" y="3340366"/>
                <a:ext cx="1323699" cy="806471"/>
                <a:chOff x="9754915" y="3120910"/>
                <a:chExt cx="1323699" cy="806471"/>
              </a:xfrm>
              <a:grpFill/>
            </p:grpSpPr>
            <p:sp>
              <p:nvSpPr>
                <p:cNvPr id="163" name="Rounded Rectangle 126"/>
                <p:cNvSpPr/>
                <p:nvPr/>
              </p:nvSpPr>
              <p:spPr>
                <a:xfrm>
                  <a:off x="9754915" y="3528287"/>
                  <a:ext cx="1253401" cy="230909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" name="Rounded Rectangle 127"/>
                <p:cNvSpPr/>
                <p:nvPr/>
              </p:nvSpPr>
              <p:spPr>
                <a:xfrm rot="18900000">
                  <a:off x="10388589" y="3696472"/>
                  <a:ext cx="690025" cy="230909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" name="Rounded Rectangle 128"/>
                <p:cNvSpPr/>
                <p:nvPr/>
              </p:nvSpPr>
              <p:spPr>
                <a:xfrm rot="2700000">
                  <a:off x="10388588" y="3350468"/>
                  <a:ext cx="690025" cy="230909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62" name="Oval 161"/>
              <p:cNvSpPr>
                <a:spLocks noChangeAspect="1"/>
              </p:cNvSpPr>
              <p:nvPr/>
            </p:nvSpPr>
            <p:spPr>
              <a:xfrm>
                <a:off x="9832895" y="3823597"/>
                <a:ext cx="79200" cy="7920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71" name="Picture 170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6" y="154202"/>
            <a:ext cx="768627" cy="76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147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621" y="4195686"/>
            <a:ext cx="1115568" cy="111556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709" y="4275965"/>
            <a:ext cx="1115568" cy="1115568"/>
          </a:xfrm>
          <a:prstGeom prst="rect">
            <a:avLst/>
          </a:prstGeom>
        </p:spPr>
      </p:pic>
      <p:pic>
        <p:nvPicPr>
          <p:cNvPr id="279" name="image2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160757" y="6470116"/>
            <a:ext cx="337084" cy="337084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Shape 280"/>
          <p:cNvSpPr/>
          <p:nvPr/>
        </p:nvSpPr>
        <p:spPr>
          <a:xfrm>
            <a:off x="11460176" y="6484988"/>
            <a:ext cx="623723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r>
              <a:t>niki.ai</a:t>
            </a:r>
          </a:p>
        </p:txBody>
      </p:sp>
      <p:pic>
        <p:nvPicPr>
          <p:cNvPr id="10" name="Picture 9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6" y="154202"/>
            <a:ext cx="768627" cy="768627"/>
          </a:xfrm>
          <a:prstGeom prst="rect">
            <a:avLst/>
          </a:prstGeom>
        </p:spPr>
      </p:pic>
      <p:sp>
        <p:nvSpPr>
          <p:cNvPr id="11" name="Shape 197"/>
          <p:cNvSpPr/>
          <p:nvPr/>
        </p:nvSpPr>
        <p:spPr>
          <a:xfrm>
            <a:off x="882974" y="560950"/>
            <a:ext cx="6664252" cy="300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600">
                <a:solidFill>
                  <a:srgbClr val="535353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rPr lang="en-US" sz="1350" dirty="0">
                <a:latin typeface="Calibri" panose="020F0502020204030204" pitchFamily="34" charset="0"/>
              </a:rPr>
              <a:t>A GLIMPSE OF THE SERVICES TO OFFER ON CHAT</a:t>
            </a:r>
            <a:endParaRPr sz="1350" dirty="0">
              <a:latin typeface="Calibri" panose="020F050202020403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45911" y="327828"/>
            <a:ext cx="6701315" cy="3274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500" b="1" dirty="0">
                <a:solidFill>
                  <a:srgbClr val="1F8FFB"/>
                </a:solidFill>
                <a:latin typeface="Raleway" panose="020B0003030101060003"/>
              </a:rPr>
              <a:t>SERVICES ON CHAT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621" y="992910"/>
            <a:ext cx="1111624" cy="11116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3097" y="2159351"/>
            <a:ext cx="3258671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Roboto" panose="02000000000000000000" pitchFamily="2" charset="0"/>
              </a:rPr>
              <a:t>DISCOVER SERVICES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92854" y="2159351"/>
            <a:ext cx="3092823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PROVIDE RECOMMENDATIONS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1601" y="5377245"/>
            <a:ext cx="3395528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CALCULATE/PAY PREMIUM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3097" y="5684712"/>
            <a:ext cx="330797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Roboto"/>
              </a:rPr>
              <a:t>The users can effortlessly estimate the Premiums, Insurance Eligibility criterion over chat.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465571" y="5391533"/>
            <a:ext cx="3092823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Roboto" panose="02000000000000000000" pitchFamily="2" charset="0"/>
              </a:rPr>
              <a:t>SET UPDATES / REMINDERS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31490" y="5684711"/>
            <a:ext cx="3415553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Roboto"/>
              </a:rPr>
              <a:t>The users can track the Dates to fill premium of their insurances through instant reminders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384201" y="2497903"/>
            <a:ext cx="3310128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n-US" sz="1200" dirty="0">
                <a:latin typeface="Calibri" panose="020F0502020204030204" pitchFamily="34" charset="0"/>
                <a:cs typeface="Roboto"/>
              </a:rPr>
              <a:t>Helps users figure out the optimal Insurance plan via recommendation</a:t>
            </a:r>
          </a:p>
          <a:p>
            <a:pPr algn="just"/>
            <a:endParaRPr lang="en-US" sz="1200" dirty="0">
              <a:latin typeface="Calibri" panose="020F0502020204030204" pitchFamily="34" charset="0"/>
              <a:cs typeface="Roboto"/>
            </a:endParaRPr>
          </a:p>
          <a:p>
            <a:pPr algn="just"/>
            <a:r>
              <a:rPr lang="en-US" sz="1200" dirty="0">
                <a:latin typeface="Calibri" panose="020F0502020204030204" pitchFamily="34" charset="0"/>
                <a:cs typeface="Roboto"/>
              </a:rPr>
              <a:t>E.g.: “ </a:t>
            </a:r>
            <a:r>
              <a:rPr lang="en-US" sz="1200" i="1" dirty="0">
                <a:solidFill>
                  <a:schemeClr val="accent2"/>
                </a:solidFill>
                <a:latin typeface="Calibri" panose="020F0502020204030204" pitchFamily="34" charset="0"/>
              </a:rPr>
              <a:t>Suggest me a cheapest Health Insurance </a:t>
            </a:r>
            <a:r>
              <a:rPr lang="en-US" sz="1200" dirty="0">
                <a:latin typeface="Calibri" panose="020F0502020204030204" pitchFamily="34" charset="0"/>
                <a:cs typeface="Roboto"/>
              </a:rPr>
              <a:t>”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Roboto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482" y="988966"/>
            <a:ext cx="1115568" cy="111556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08444" y="2447081"/>
            <a:ext cx="3307976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Roboto"/>
              </a:rPr>
              <a:t>Discover services (Insurances) offered by just chatting in free text.</a:t>
            </a:r>
          </a:p>
          <a:p>
            <a:pPr algn="just"/>
            <a:endParaRPr lang="en-US" sz="1200" dirty="0">
              <a:solidFill>
                <a:schemeClr val="tx1"/>
              </a:solidFill>
              <a:latin typeface="Calibri" panose="020F0502020204030204" pitchFamily="34" charset="0"/>
              <a:cs typeface="Roboto"/>
            </a:endParaRPr>
          </a:p>
          <a:p>
            <a:pPr algn="just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Roboto"/>
              </a:rPr>
              <a:t>E.g., “ </a:t>
            </a:r>
            <a:r>
              <a:rPr lang="en-US" sz="1200" i="1" dirty="0">
                <a:solidFill>
                  <a:schemeClr val="accent2"/>
                </a:solidFill>
                <a:latin typeface="Calibri" panose="020F0502020204030204" pitchFamily="34" charset="0"/>
              </a:rPr>
              <a:t>I’m looking for a Health Insurance </a:t>
            </a: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Roboto"/>
              </a:rPr>
              <a:t>”</a:t>
            </a:r>
          </a:p>
          <a:p>
            <a:pPr algn="just"/>
            <a:endParaRPr lang="en-US" sz="1200" dirty="0">
              <a:solidFill>
                <a:schemeClr val="tx1"/>
              </a:solidFill>
              <a:latin typeface="Calibri" panose="020F0502020204030204" pitchFamily="34" charset="0"/>
              <a:cs typeface="Roboto"/>
            </a:endParaRPr>
          </a:p>
          <a:p>
            <a:pPr algn="just"/>
            <a:endParaRPr lang="en-US" sz="1200" dirty="0">
              <a:solidFill>
                <a:schemeClr val="tx1"/>
              </a:solidFill>
              <a:latin typeface="Calibri" panose="020F0502020204030204" pitchFamily="34" charset="0"/>
              <a:cs typeface="Roboto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14139" y="3428296"/>
            <a:ext cx="3092823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0"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Roboto" panose="02000000000000000000" pitchFamily="2" charset="0"/>
              </a:rPr>
              <a:t>IN-DEPTH COMPARISIONS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098852" y="3702801"/>
            <a:ext cx="3862704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n-US" sz="1200" dirty="0">
                <a:latin typeface="Calibri" panose="020F0502020204030204" pitchFamily="34" charset="0"/>
                <a:cs typeface="Roboto"/>
              </a:rPr>
              <a:t>Helps users figure compare and contrast the various options available on the platform based on the attributes provided.</a:t>
            </a:r>
          </a:p>
          <a:p>
            <a:pPr algn="just"/>
            <a:endParaRPr lang="en-US" sz="1200" dirty="0">
              <a:latin typeface="Calibri" panose="020F0502020204030204" pitchFamily="34" charset="0"/>
              <a:cs typeface="Roboto"/>
            </a:endParaRPr>
          </a:p>
          <a:p>
            <a:pPr algn="just"/>
            <a:r>
              <a:rPr lang="en-US" sz="1200" dirty="0">
                <a:latin typeface="Calibri" panose="020F0502020204030204" pitchFamily="34" charset="0"/>
                <a:cs typeface="Roboto"/>
              </a:rPr>
              <a:t>E.g.: “ </a:t>
            </a:r>
            <a:r>
              <a:rPr lang="en-US" sz="1200" i="1" dirty="0">
                <a:solidFill>
                  <a:schemeClr val="accent2"/>
                </a:solidFill>
                <a:latin typeface="Calibri" panose="020F0502020204030204" pitchFamily="34" charset="0"/>
              </a:rPr>
              <a:t>Compare by plans (</a:t>
            </a:r>
            <a:r>
              <a:rPr lang="en-US" sz="1200" i="1" dirty="0">
                <a:solidFill>
                  <a:srgbClr val="2683C6"/>
                </a:solidFill>
                <a:latin typeface="Calibri" panose="020F0502020204030204" pitchFamily="34" charset="0"/>
              </a:rPr>
              <a:t>Silver, Silver Plus, Gold, Platinum and Senior Plan)</a:t>
            </a:r>
            <a:r>
              <a:rPr lang="en-US" sz="1200" i="1" dirty="0">
                <a:solidFill>
                  <a:schemeClr val="accent2"/>
                </a:solidFill>
                <a:latin typeface="Calibri" panose="020F0502020204030204" pitchFamily="34" charset="0"/>
              </a:rPr>
              <a:t> etc.</a:t>
            </a:r>
            <a:r>
              <a:rPr lang="en-US" sz="1200" dirty="0">
                <a:latin typeface="Calibri" panose="020F0502020204030204" pitchFamily="34" charset="0"/>
                <a:cs typeface="Roboto"/>
              </a:rPr>
              <a:t>”</a:t>
            </a:r>
            <a:endParaRPr lang="en-US" sz="1200" dirty="0">
              <a:solidFill>
                <a:prstClr val="white">
                  <a:lumMod val="50000"/>
                </a:prstClr>
              </a:solidFill>
              <a:latin typeface="Calibri" panose="020F0502020204030204" pitchFamily="34" charset="0"/>
              <a:cs typeface="Roboto"/>
            </a:endParaRPr>
          </a:p>
        </p:txBody>
      </p:sp>
      <p:pic>
        <p:nvPicPr>
          <p:cNvPr id="33" name="Shape 399"/>
          <p:cNvPicPr preferRelativeResize="0"/>
          <p:nvPr/>
        </p:nvPicPr>
        <p:blipFill>
          <a:blip r:embed="rId9">
            <a:alphaModFix/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72420" y="2376775"/>
            <a:ext cx="1115568" cy="1115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02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160757" y="6470116"/>
            <a:ext cx="337084" cy="337084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Shape 280"/>
          <p:cNvSpPr/>
          <p:nvPr/>
        </p:nvSpPr>
        <p:spPr>
          <a:xfrm>
            <a:off x="11460176" y="6484988"/>
            <a:ext cx="623723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r>
              <a:t>niki.ai</a:t>
            </a:r>
          </a:p>
        </p:txBody>
      </p:sp>
      <p:pic>
        <p:nvPicPr>
          <p:cNvPr id="28" name="Picture 27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6" y="154202"/>
            <a:ext cx="768627" cy="76862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15631" y="1819110"/>
            <a:ext cx="4656406" cy="301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b="1" dirty="0">
                <a:latin typeface="Calibri" panose="020F0502020204030204" pitchFamily="34" charset="0"/>
                <a:ea typeface="Roboto" panose="02000000000000000000" pitchFamily="2" charset="0"/>
              </a:rPr>
              <a:t>KEY POINTERS OF NIKI CHAT SDK</a:t>
            </a:r>
          </a:p>
          <a:p>
            <a:pPr algn="just"/>
            <a:endParaRPr lang="en-US" sz="1600" dirty="0">
              <a:latin typeface="Calibri" panose="020F0502020204030204" pitchFamily="34" charset="0"/>
              <a:cs typeface="Roboto"/>
            </a:endParaRPr>
          </a:p>
          <a:p>
            <a:pPr marL="285750" indent="-285750" algn="just">
              <a:buClr>
                <a:schemeClr val="accent2">
                  <a:lumMod val="75000"/>
                </a:schemeClr>
              </a:buClr>
              <a:buFont typeface="Arial"/>
              <a:buChar char="•"/>
            </a:pPr>
            <a:r>
              <a:rPr lang="en-US" dirty="0">
                <a:latin typeface="Calibri" panose="020F0502020204030204" pitchFamily="34" charset="0"/>
                <a:cs typeface="Roboto"/>
              </a:rPr>
              <a:t>Small plug-n-play SDK </a:t>
            </a:r>
            <a:r>
              <a:rPr lang="en-US" dirty="0">
                <a:solidFill>
                  <a:srgbClr val="1F8FFB"/>
                </a:solidFill>
                <a:latin typeface="Calibri" panose="020F0502020204030204" pitchFamily="34" charset="0"/>
                <a:ea typeface="Roboto" panose="02000000000000000000" pitchFamily="2" charset="0"/>
              </a:rPr>
              <a:t>(under 500 kb)</a:t>
            </a:r>
            <a:endParaRPr lang="en-US" dirty="0">
              <a:latin typeface="Calibri" panose="020F0502020204030204" pitchFamily="34" charset="0"/>
              <a:cs typeface="Roboto"/>
            </a:endParaRPr>
          </a:p>
          <a:p>
            <a:pPr marL="285750" indent="-285750" algn="just">
              <a:buClr>
                <a:schemeClr val="accent2">
                  <a:lumMod val="75000"/>
                </a:schemeClr>
              </a:buClr>
              <a:buFont typeface="Arial"/>
              <a:buChar char="•"/>
            </a:pPr>
            <a:r>
              <a:rPr lang="en-US" dirty="0">
                <a:latin typeface="Calibri" panose="020F0502020204030204" pitchFamily="34" charset="0"/>
                <a:cs typeface="Roboto"/>
              </a:rPr>
              <a:t>One-time authentication </a:t>
            </a:r>
            <a:r>
              <a:rPr lang="en-US" dirty="0">
                <a:solidFill>
                  <a:srgbClr val="1F8FFB"/>
                </a:solidFill>
                <a:latin typeface="Calibri" panose="020F0502020204030204" pitchFamily="34" charset="0"/>
                <a:ea typeface="Roboto" panose="02000000000000000000" pitchFamily="2" charset="0"/>
              </a:rPr>
              <a:t>(needed for personalized experience)</a:t>
            </a:r>
            <a:endParaRPr lang="en-US" dirty="0">
              <a:latin typeface="Calibri" panose="020F0502020204030204" pitchFamily="34" charset="0"/>
              <a:cs typeface="Roboto"/>
            </a:endParaRPr>
          </a:p>
          <a:p>
            <a:pPr marL="285750" indent="-285750" algn="just">
              <a:buClr>
                <a:schemeClr val="accent2">
                  <a:lumMod val="75000"/>
                </a:schemeClr>
              </a:buClr>
              <a:buFont typeface="Arial"/>
              <a:buChar char="•"/>
            </a:pPr>
            <a:r>
              <a:rPr lang="en-US" dirty="0">
                <a:latin typeface="Calibri" panose="020F0502020204030204" pitchFamily="34" charset="0"/>
                <a:cs typeface="Roboto"/>
              </a:rPr>
              <a:t>Powered via Artificial Intelligence </a:t>
            </a:r>
            <a:r>
              <a:rPr lang="en-US" dirty="0">
                <a:solidFill>
                  <a:srgbClr val="1F8FFB"/>
                </a:solidFill>
                <a:latin typeface="Calibri" panose="020F0502020204030204" pitchFamily="34" charset="0"/>
                <a:ea typeface="Roboto" panose="02000000000000000000" pitchFamily="2" charset="0"/>
              </a:rPr>
              <a:t>(Machine intelligence)</a:t>
            </a:r>
            <a:endParaRPr lang="en-US" dirty="0">
              <a:latin typeface="Calibri" panose="020F0502020204030204" pitchFamily="34" charset="0"/>
              <a:cs typeface="Roboto"/>
            </a:endParaRPr>
          </a:p>
          <a:p>
            <a:pPr marL="285750" indent="-285750" algn="just">
              <a:buClr>
                <a:schemeClr val="accent2">
                  <a:lumMod val="75000"/>
                </a:schemeClr>
              </a:buClr>
              <a:buFont typeface="Arial"/>
              <a:buChar char="•"/>
            </a:pPr>
            <a:r>
              <a:rPr lang="en-US" dirty="0">
                <a:latin typeface="Calibri" panose="020F0502020204030204" pitchFamily="34" charset="0"/>
                <a:cs typeface="Roboto"/>
              </a:rPr>
              <a:t>Instant replies </a:t>
            </a:r>
            <a:r>
              <a:rPr lang="en-US" dirty="0">
                <a:solidFill>
                  <a:srgbClr val="1F8FFB"/>
                </a:solidFill>
                <a:latin typeface="Calibri" panose="020F0502020204030204" pitchFamily="34" charset="0"/>
                <a:ea typeface="Roboto" panose="02000000000000000000" pitchFamily="2" charset="0"/>
              </a:rPr>
              <a:t>(completely automated)</a:t>
            </a:r>
            <a:endParaRPr lang="en-US" dirty="0">
              <a:latin typeface="Calibri" panose="020F0502020204030204" pitchFamily="34" charset="0"/>
              <a:cs typeface="Roboto"/>
            </a:endParaRPr>
          </a:p>
          <a:p>
            <a:pPr marL="285750" indent="-285750" algn="just">
              <a:buClr>
                <a:schemeClr val="accent2">
                  <a:lumMod val="75000"/>
                </a:schemeClr>
              </a:buClr>
              <a:buFont typeface="Arial"/>
              <a:buChar char="•"/>
            </a:pPr>
            <a:r>
              <a:rPr lang="en-US" dirty="0">
                <a:latin typeface="Calibri" panose="020F0502020204030204" pitchFamily="34" charset="0"/>
                <a:cs typeface="Roboto"/>
              </a:rPr>
              <a:t>Human-like conversation </a:t>
            </a:r>
            <a:r>
              <a:rPr lang="en-US" dirty="0">
                <a:solidFill>
                  <a:srgbClr val="1F8FFB"/>
                </a:solidFill>
                <a:latin typeface="Calibri" panose="020F0502020204030204" pitchFamily="34" charset="0"/>
                <a:ea typeface="Roboto" panose="02000000000000000000" pitchFamily="2" charset="0"/>
              </a:rPr>
              <a:t>(dialog manager)</a:t>
            </a:r>
            <a:endParaRPr lang="en-US" dirty="0">
              <a:solidFill>
                <a:schemeClr val="accent2"/>
              </a:solidFill>
              <a:latin typeface="Calibri" panose="020F0502020204030204" pitchFamily="34" charset="0"/>
              <a:ea typeface="Roboto" panose="02000000000000000000" pitchFamily="2" charset="0"/>
            </a:endParaRPr>
          </a:p>
          <a:p>
            <a:pPr marL="285750" indent="-285750" algn="just">
              <a:buClr>
                <a:schemeClr val="accent2">
                  <a:lumMod val="75000"/>
                </a:schemeClr>
              </a:buClr>
              <a:buFont typeface="Arial"/>
              <a:buChar char="•"/>
            </a:pPr>
            <a:r>
              <a:rPr lang="en-US" dirty="0">
                <a:latin typeface="Calibri" panose="020F0502020204030204" pitchFamily="34" charset="0"/>
                <a:cs typeface="Roboto"/>
              </a:rPr>
              <a:t>Personalized recommendation </a:t>
            </a:r>
            <a:r>
              <a:rPr lang="en-US" dirty="0">
                <a:solidFill>
                  <a:srgbClr val="1F8FFB"/>
                </a:solidFill>
                <a:latin typeface="Calibri" panose="020F0502020204030204" pitchFamily="34" charset="0"/>
                <a:ea typeface="Roboto" panose="02000000000000000000" pitchFamily="2" charset="0"/>
              </a:rPr>
              <a:t>(based on user preference)</a:t>
            </a:r>
            <a:endParaRPr lang="en-US" dirty="0">
              <a:latin typeface="Calibri" panose="020F0502020204030204" pitchFamily="34" charset="0"/>
              <a:cs typeface="Roboto"/>
            </a:endParaRPr>
          </a:p>
          <a:p>
            <a:pPr marL="285750" indent="-285750" algn="just">
              <a:buClr>
                <a:schemeClr val="accent2">
                  <a:lumMod val="75000"/>
                </a:schemeClr>
              </a:buClr>
              <a:buFont typeface="Arial"/>
              <a:buChar char="•"/>
            </a:pPr>
            <a:r>
              <a:rPr lang="en-US" dirty="0">
                <a:latin typeface="Calibri" panose="020F0502020204030204" pitchFamily="34" charset="0"/>
                <a:cs typeface="Roboto"/>
              </a:rPr>
              <a:t>Chat with multiple users simultaneously </a:t>
            </a:r>
            <a:r>
              <a:rPr lang="en-US" dirty="0">
                <a:solidFill>
                  <a:srgbClr val="1F8FFB"/>
                </a:solidFill>
                <a:latin typeface="Calibri" panose="020F0502020204030204" pitchFamily="34" charset="0"/>
                <a:ea typeface="Roboto" panose="02000000000000000000" pitchFamily="2" charset="0"/>
              </a:rPr>
              <a:t>(SOA to handle scale)</a:t>
            </a:r>
          </a:p>
          <a:p>
            <a:pPr marL="285750" indent="-285750" algn="just">
              <a:buFont typeface="Arial"/>
              <a:buChar char="•"/>
            </a:pP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051123" y="404389"/>
            <a:ext cx="4440997" cy="2467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500" b="1" dirty="0">
                <a:solidFill>
                  <a:srgbClr val="1F8FFB"/>
                </a:solidFill>
                <a:latin typeface="Raleway" panose="020B0003030101060003"/>
              </a:rPr>
              <a:t>NIKI SDK </a:t>
            </a:r>
            <a:r>
              <a:rPr lang="en-US" sz="2500" b="1" dirty="0">
                <a:solidFill>
                  <a:srgbClr val="1F8FFB"/>
                </a:solidFill>
                <a:latin typeface="Raleway" panose="020B0003030101060003"/>
              </a:rPr>
              <a:t>–</a:t>
            </a:r>
            <a:r>
              <a:rPr lang="en-IN" sz="2500" b="1" dirty="0">
                <a:solidFill>
                  <a:srgbClr val="1F8FFB"/>
                </a:solidFill>
                <a:latin typeface="Raleway" panose="020B0003030101060003"/>
              </a:rPr>
              <a:t> THE </a:t>
            </a:r>
            <a:r>
              <a:rPr lang="en-IN" sz="2500" dirty="0">
                <a:solidFill>
                  <a:srgbClr val="1F8FFB"/>
                </a:solidFill>
                <a:latin typeface="Raleway" panose="020B0003030101060003"/>
              </a:rPr>
              <a:t>SPECIFICS</a:t>
            </a:r>
          </a:p>
        </p:txBody>
      </p:sp>
      <p:sp>
        <p:nvSpPr>
          <p:cNvPr id="21" name="Shape 197"/>
          <p:cNvSpPr/>
          <p:nvPr/>
        </p:nvSpPr>
        <p:spPr>
          <a:xfrm>
            <a:off x="1122563" y="584519"/>
            <a:ext cx="6664252" cy="300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600">
                <a:solidFill>
                  <a:srgbClr val="535353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rPr lang="en-US" sz="1350" dirty="0">
                <a:latin typeface="Calibri" panose="020F0502020204030204" pitchFamily="34" charset="0"/>
              </a:rPr>
              <a:t>HIGHLIGHTS OF THE CHAT INSTANCE ON WEB</a:t>
            </a:r>
            <a:endParaRPr sz="1350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7" b="5211"/>
          <a:stretch/>
        </p:blipFill>
        <p:spPr>
          <a:xfrm>
            <a:off x="213269" y="1514901"/>
            <a:ext cx="6249034" cy="33204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195" y="3289110"/>
            <a:ext cx="1136390" cy="154621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1793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441" y="1036558"/>
            <a:ext cx="2781827" cy="49454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94" y="1013433"/>
            <a:ext cx="2773533" cy="493072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279" name="image2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160757" y="6470116"/>
            <a:ext cx="337084" cy="337084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Shape 280"/>
          <p:cNvSpPr/>
          <p:nvPr/>
        </p:nvSpPr>
        <p:spPr>
          <a:xfrm>
            <a:off x="11460176" y="6484988"/>
            <a:ext cx="623723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r>
              <a:t>niki.ai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45911" y="326605"/>
            <a:ext cx="6373755" cy="345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500" b="1" dirty="0">
                <a:solidFill>
                  <a:srgbClr val="1F8FFB"/>
                </a:solidFill>
                <a:latin typeface="Raleway" panose="020B0003030101060003"/>
              </a:rPr>
              <a:t>NIKI SDK </a:t>
            </a:r>
            <a:r>
              <a:rPr lang="en-US" sz="2500" b="1" dirty="0">
                <a:solidFill>
                  <a:srgbClr val="1F8FFB"/>
                </a:solidFill>
                <a:latin typeface="Raleway" panose="020B0003030101060003"/>
              </a:rPr>
              <a:t>–</a:t>
            </a:r>
            <a:r>
              <a:rPr lang="en-IN" sz="2500" b="1" dirty="0">
                <a:solidFill>
                  <a:srgbClr val="1F8FFB"/>
                </a:solidFill>
                <a:latin typeface="Raleway" panose="020B0003030101060003"/>
              </a:rPr>
              <a:t> CURRENT IMPLEMENTATIONS</a:t>
            </a:r>
          </a:p>
        </p:txBody>
      </p:sp>
      <p:pic>
        <p:nvPicPr>
          <p:cNvPr id="26" name="Picture 25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6" y="154202"/>
            <a:ext cx="768627" cy="768627"/>
          </a:xfrm>
          <a:prstGeom prst="rect">
            <a:avLst/>
          </a:prstGeom>
        </p:spPr>
      </p:pic>
      <p:sp>
        <p:nvSpPr>
          <p:cNvPr id="27" name="Shape 197"/>
          <p:cNvSpPr/>
          <p:nvPr/>
        </p:nvSpPr>
        <p:spPr>
          <a:xfrm>
            <a:off x="882974" y="560950"/>
            <a:ext cx="6664252" cy="300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600">
                <a:solidFill>
                  <a:srgbClr val="535353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rPr lang="en-US" sz="1350" dirty="0">
                <a:latin typeface="Calibri" panose="020F0502020204030204" pitchFamily="34" charset="0"/>
              </a:rPr>
              <a:t>CURRENT INTEGRATIONS OF NIKI SDK</a:t>
            </a:r>
            <a:endParaRPr sz="1350" dirty="0"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244" y="1052937"/>
            <a:ext cx="2751312" cy="48912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462" y="3080822"/>
            <a:ext cx="1236094" cy="12168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621" y="3689250"/>
            <a:ext cx="1236094" cy="121685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691" y="5069036"/>
            <a:ext cx="1236094" cy="1216855"/>
          </a:xfrm>
          <a:prstGeom prst="rect">
            <a:avLst/>
          </a:prstGeom>
        </p:spPr>
      </p:pic>
      <p:sp>
        <p:nvSpPr>
          <p:cNvPr id="19" name="Text Placeholder 32"/>
          <p:cNvSpPr txBox="1">
            <a:spLocks/>
          </p:cNvSpPr>
          <p:nvPr/>
        </p:nvSpPr>
        <p:spPr>
          <a:xfrm>
            <a:off x="651108" y="6052368"/>
            <a:ext cx="1385936" cy="34160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5000"/>
              </a:lnSpc>
              <a:spcBef>
                <a:spcPts val="0"/>
              </a:spcBef>
              <a:buNone/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Oxigen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Wallet</a:t>
            </a:r>
          </a:p>
        </p:txBody>
      </p:sp>
      <p:sp>
        <p:nvSpPr>
          <p:cNvPr id="20" name="Text Placeholder 32"/>
          <p:cNvSpPr txBox="1">
            <a:spLocks/>
          </p:cNvSpPr>
          <p:nvPr/>
        </p:nvSpPr>
        <p:spPr>
          <a:xfrm>
            <a:off x="3677668" y="6052367"/>
            <a:ext cx="1385936" cy="34160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5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Coho Resident App</a:t>
            </a:r>
          </a:p>
        </p:txBody>
      </p:sp>
      <p:sp>
        <p:nvSpPr>
          <p:cNvPr id="21" name="Text Placeholder 32"/>
          <p:cNvSpPr txBox="1">
            <a:spLocks/>
          </p:cNvSpPr>
          <p:nvPr/>
        </p:nvSpPr>
        <p:spPr>
          <a:xfrm>
            <a:off x="6704228" y="6041559"/>
            <a:ext cx="1385936" cy="34160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5000"/>
              </a:lnSpc>
              <a:spcBef>
                <a:spcPts val="0"/>
              </a:spcBef>
              <a:buNone/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Intex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OEM</a:t>
            </a:r>
          </a:p>
        </p:txBody>
      </p:sp>
      <p:sp>
        <p:nvSpPr>
          <p:cNvPr id="22" name="Text Placeholder 32"/>
          <p:cNvSpPr txBox="1">
            <a:spLocks/>
          </p:cNvSpPr>
          <p:nvPr/>
        </p:nvSpPr>
        <p:spPr>
          <a:xfrm>
            <a:off x="9726733" y="6040563"/>
            <a:ext cx="1771108" cy="34160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5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Chat Interface - Discovery</a:t>
            </a:r>
          </a:p>
        </p:txBody>
      </p:sp>
      <p:pic>
        <p:nvPicPr>
          <p:cNvPr id="18" name="Picture 17" descr="Convo 1A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532" y="1013433"/>
            <a:ext cx="2750108" cy="488907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6339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 advAuto="0"/>
      <p:bldP spid="19" grpId="0"/>
      <p:bldP spid="20" grpId="0"/>
      <p:bldP spid="21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0000FF"/>
      </a:hlink>
      <a:folHlink>
        <a:srgbClr val="FF00FF"/>
      </a:folHlink>
    </a:clrScheme>
    <a:fontScheme name="Retrospec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E3FB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0000FF"/>
      </a:hlink>
      <a:folHlink>
        <a:srgbClr val="FF00FF"/>
      </a:folHlink>
    </a:clrScheme>
    <a:fontScheme name="Retrospec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E3FB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7529</TotalTime>
  <Words>1056</Words>
  <Application>Microsoft Office PowerPoint</Application>
  <PresentationFormat>Widescreen</PresentationFormat>
  <Paragraphs>223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Arial</vt:lpstr>
      <vt:lpstr>Calibri</vt:lpstr>
      <vt:lpstr>FontAwesome</vt:lpstr>
      <vt:lpstr>Helvetica</vt:lpstr>
      <vt:lpstr>Lato</vt:lpstr>
      <vt:lpstr>Lato Black</vt:lpstr>
      <vt:lpstr>Open Sans</vt:lpstr>
      <vt:lpstr>Raleway</vt:lpstr>
      <vt:lpstr>Raleway Medium</vt:lpstr>
      <vt:lpstr>Raleway SemiBold</vt:lpstr>
      <vt:lpstr>Roboto</vt:lpstr>
      <vt:lpstr>Roboto medium</vt:lpstr>
      <vt:lpstr>Roboto medium</vt:lpstr>
      <vt:lpstr>SwissReSans</vt:lpstr>
      <vt:lpstr>Retrospect</vt:lpstr>
      <vt:lpstr>TATA AIG – BUSINESS PROPOSAL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INVESTOR PRESENTATION</dc:title>
  <dc:creator>Vishal Pereira</dc:creator>
  <cp:lastModifiedBy>Phani Yedavilli</cp:lastModifiedBy>
  <cp:revision>367</cp:revision>
  <dcterms:modified xsi:type="dcterms:W3CDTF">2017-01-19T14:36:38Z</dcterms:modified>
</cp:coreProperties>
</file>