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  <p:sldMasterId id="2147483715" r:id="rId3"/>
    <p:sldMasterId id="2147483742" r:id="rId4"/>
    <p:sldMasterId id="2147483769" r:id="rId5"/>
    <p:sldMasterId id="2147483796" r:id="rId6"/>
  </p:sldMasterIdLst>
  <p:notesMasterIdLst>
    <p:notesMasterId r:id="rId19"/>
  </p:notesMasterIdLst>
  <p:sldIdLst>
    <p:sldId id="258" r:id="rId7"/>
    <p:sldId id="260" r:id="rId8"/>
    <p:sldId id="261" r:id="rId9"/>
    <p:sldId id="272" r:id="rId10"/>
    <p:sldId id="276" r:id="rId11"/>
    <p:sldId id="263" r:id="rId12"/>
    <p:sldId id="262" r:id="rId13"/>
    <p:sldId id="266" r:id="rId14"/>
    <p:sldId id="268" r:id="rId15"/>
    <p:sldId id="267" r:id="rId16"/>
    <p:sldId id="270" r:id="rId17"/>
    <p:sldId id="275" r:id="rId18"/>
  </p:sldIdLst>
  <p:sldSz cx="9144000" cy="5143500" type="screen16x9"/>
  <p:notesSz cx="6858000" cy="9144000"/>
  <p:defaultTextStyle>
    <a:defPPr>
      <a:defRPr lang="en-US"/>
    </a:defPPr>
    <a:lvl1pPr marL="0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2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0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99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60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22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14" autoAdjust="0"/>
  </p:normalViewPr>
  <p:slideViewPr>
    <p:cSldViewPr>
      <p:cViewPr>
        <p:scale>
          <a:sx n="120" d="100"/>
          <a:sy n="120" d="100"/>
        </p:scale>
        <p:origin x="-1278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D1AA-376A-4B64-8604-419CC064CB81}" type="datetimeFigureOut">
              <a:rPr lang="en-SG" smtClean="0"/>
              <a:t>27/6/2017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7B4D-A498-43B5-BC41-2B96345C22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1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2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0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9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60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22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7B4D-A498-43B5-BC41-2B96345C220F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983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7B4D-A498-43B5-BC41-2B96345C220F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032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BAE9-E260-F047-B4DA-D5EB41F3DD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2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7B4D-A498-43B5-BC41-2B96345C220F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800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7B4D-A498-43B5-BC41-2B96345C220F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548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7B4D-A498-43B5-BC41-2B96345C220F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45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398" tIns="45699" rIns="91398" bIns="45699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" y="14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342713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342713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4" y="881744"/>
            <a:ext cx="3846472" cy="1615881"/>
          </a:xfrm>
          <a:prstGeom prst="rect">
            <a:avLst/>
          </a:prstGeom>
        </p:spPr>
        <p:txBody>
          <a:bodyPr lIns="91398" tIns="45699" rIns="91398" bIns="45699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52" y="80044"/>
            <a:ext cx="1588159" cy="588938"/>
          </a:xfrm>
          <a:prstGeom prst="rect">
            <a:avLst/>
          </a:prstGeom>
        </p:spPr>
        <p:txBody>
          <a:bodyPr lIns="91398" tIns="45699" rIns="91398" bIns="45699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09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398" tIns="45699" rIns="91398" bIns="45699" rtlCol="0">
            <a:noAutofit/>
          </a:bodyPr>
          <a:lstStyle/>
          <a:p>
            <a:pPr defTabSz="342713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46" lvl="2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30" y="1576720"/>
            <a:ext cx="4181992" cy="3054894"/>
          </a:xfrm>
          <a:prstGeom prst="rect">
            <a:avLst/>
          </a:prstGeom>
          <a:noFill/>
        </p:spPr>
        <p:txBody>
          <a:bodyPr wrap="square" lIns="91398" tIns="45699" rIns="91398" bIns="45699" rtlCol="0">
            <a:noAutofit/>
          </a:bodyPr>
          <a:lstStyle/>
          <a:p>
            <a:pPr defTabSz="342713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46" lvl="2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/>
            </a:lvl1pPr>
          </a:lstStyle>
          <a:p>
            <a:pPr defTabSz="342794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94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3" y="4748634"/>
            <a:ext cx="2518837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413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29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16" tIns="45708" rIns="91416" bIns="45708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13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13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16" tIns="45708" rIns="91416" bIns="45708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13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13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16" tIns="45708" rIns="91416" bIns="45708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13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13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26" tIns="45713" rIns="91426" bIns="45713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" y="7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342839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342839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4" y="881744"/>
            <a:ext cx="3846472" cy="1615881"/>
          </a:xfrm>
          <a:prstGeom prst="rect">
            <a:avLst/>
          </a:prstGeom>
        </p:spPr>
        <p:txBody>
          <a:bodyPr lIns="91426" tIns="45713" rIns="91426" bIns="45713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38" y="80044"/>
            <a:ext cx="1588159" cy="588938"/>
          </a:xfrm>
          <a:prstGeom prst="rect">
            <a:avLst/>
          </a:prstGeom>
        </p:spPr>
        <p:txBody>
          <a:bodyPr lIns="91426" tIns="45713" rIns="91426" bIns="45713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95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0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30" y="2506516"/>
            <a:ext cx="8086725" cy="1234440"/>
          </a:xfrm>
          <a:prstGeom prst="rect">
            <a:avLst/>
          </a:prstGeom>
        </p:spPr>
        <p:txBody>
          <a:bodyPr lIns="91426" tIns="71990" rIns="91426" bIns="7199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839" indent="0" algn="ctr">
              <a:buNone/>
              <a:defRPr sz="2100"/>
            </a:lvl2pPr>
            <a:lvl3pPr marL="685681" indent="0" algn="ctr">
              <a:buNone/>
              <a:defRPr sz="1800"/>
            </a:lvl3pPr>
            <a:lvl4pPr marL="1028522" indent="0" algn="ctr">
              <a:buNone/>
              <a:defRPr sz="1500"/>
            </a:lvl4pPr>
            <a:lvl5pPr marL="1371362" indent="0" algn="ctr">
              <a:buNone/>
              <a:defRPr sz="1500"/>
            </a:lvl5pPr>
            <a:lvl6pPr marL="1714205" indent="0" algn="ctr">
              <a:buNone/>
              <a:defRPr sz="1500"/>
            </a:lvl6pPr>
            <a:lvl7pPr marL="2057042" indent="0" algn="ctr">
              <a:buNone/>
              <a:defRPr sz="1500"/>
            </a:lvl7pPr>
            <a:lvl8pPr marL="2399880" indent="0" algn="ctr">
              <a:buNone/>
              <a:defRPr sz="1500"/>
            </a:lvl8pPr>
            <a:lvl9pPr marL="2742719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86"/>
            <a:ext cx="8079868" cy="2539297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26" tIns="45713" rIns="91426" bIns="45713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6" y="741786"/>
            <a:ext cx="3925490" cy="3692740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477" indent="-25704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603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717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048" indent="-25704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6"/>
            <a:ext cx="3925490" cy="3692740"/>
          </a:xfrm>
          <a:prstGeom prst="rect">
            <a:avLst/>
          </a:prstGeom>
          <a:ln>
            <a:noFill/>
          </a:ln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477" indent="-25704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048" indent="-25704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717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717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26" tIns="45713" rIns="91426" bIns="45713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26" y="1359339"/>
            <a:ext cx="1852613" cy="135850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82" y="1359339"/>
            <a:ext cx="1852613" cy="135850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75" y="1359339"/>
            <a:ext cx="1852613" cy="135850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12" y="1359339"/>
            <a:ext cx="1852613" cy="135850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82" y="3060353"/>
            <a:ext cx="1852613" cy="1515265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75" y="3060353"/>
            <a:ext cx="1852613" cy="1515265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12" y="3060353"/>
            <a:ext cx="1852613" cy="1515265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26" y="3060353"/>
            <a:ext cx="1852613" cy="1515265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426" tIns="45713" rIns="91426" bIns="45713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50" y="440874"/>
            <a:ext cx="3820886" cy="404839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5"/>
            <a:ext cx="3946848" cy="1084682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46"/>
            <a:ext cx="3946848" cy="2946749"/>
          </a:xfrm>
          <a:prstGeom prst="rect">
            <a:avLst/>
          </a:prstGeom>
        </p:spPr>
        <p:txBody>
          <a:bodyPr lIns="91426" tIns="45713" rIns="91426" bIns="45713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3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426" tIns="45713" rIns="91426" bIns="45713" rtlCol="0">
            <a:noAutofit/>
          </a:bodyPr>
          <a:lstStyle/>
          <a:p>
            <a:pPr defTabSz="342839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382" lvl="2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30" y="1576720"/>
            <a:ext cx="4181992" cy="3054894"/>
          </a:xfrm>
          <a:prstGeom prst="rect">
            <a:avLst/>
          </a:prstGeom>
          <a:noFill/>
        </p:spPr>
        <p:txBody>
          <a:bodyPr wrap="square" lIns="91426" tIns="45713" rIns="91426" bIns="45713" rtlCol="0">
            <a:noAutofit/>
          </a:bodyPr>
          <a:lstStyle/>
          <a:p>
            <a:pPr defTabSz="342839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382" lvl="2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6" y="741786"/>
            <a:ext cx="3925490" cy="3692740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61" indent="-25713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701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906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132" indent="-25713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6"/>
            <a:ext cx="3925490" cy="3692740"/>
          </a:xfrm>
          <a:prstGeom prst="rect">
            <a:avLst/>
          </a:prstGeom>
          <a:ln>
            <a:noFill/>
          </a:ln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61" indent="-25713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132" indent="-25713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906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906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1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426" tIns="45713" rIns="91426" bIns="45713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43"/>
            <a:ext cx="3937226" cy="280081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8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26" y="374650"/>
            <a:ext cx="8079581" cy="1052060"/>
          </a:xfrm>
          <a:prstGeom prst="rect">
            <a:avLst/>
          </a:prstGeom>
        </p:spPr>
        <p:txBody>
          <a:bodyPr lIns="91426" tIns="45713" rIns="91426" bIns="45713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9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26" tIns="45713" rIns="91426" bIns="45713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56" y="2456285"/>
            <a:ext cx="1852613" cy="1798476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13" y="2456284"/>
            <a:ext cx="1852613" cy="1798476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70" y="2456284"/>
            <a:ext cx="1852613" cy="1798476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26" y="2456284"/>
            <a:ext cx="1852613" cy="1798476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398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398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39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5" y="187739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398" tIns="45699" rIns="91398" bIns="45699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713" indent="0">
              <a:buNone/>
              <a:defRPr sz="1500" b="1"/>
            </a:lvl2pPr>
            <a:lvl3pPr marL="685443" indent="0">
              <a:buNone/>
              <a:defRPr sz="1400" b="1"/>
            </a:lvl3pPr>
            <a:lvl4pPr marL="1028165" indent="0">
              <a:buNone/>
              <a:defRPr sz="1200" b="1"/>
            </a:lvl4pPr>
            <a:lvl5pPr marL="1370886" indent="0">
              <a:buNone/>
              <a:defRPr sz="1200" b="1"/>
            </a:lvl5pPr>
            <a:lvl6pPr marL="1713617" indent="0">
              <a:buNone/>
              <a:defRPr sz="1200" b="1"/>
            </a:lvl6pPr>
            <a:lvl7pPr marL="2056328" indent="0">
              <a:buNone/>
              <a:defRPr sz="1200" b="1"/>
            </a:lvl7pPr>
            <a:lvl8pPr marL="2399040" indent="0">
              <a:buNone/>
              <a:defRPr sz="1200" b="1"/>
            </a:lvl8pPr>
            <a:lvl9pPr marL="2741753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49"/>
            <a:ext cx="3937226" cy="2800813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20" y="1326353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06" y="1284367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20" y="2483196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06" y="2441210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20" y="3613878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06" y="3571892"/>
            <a:ext cx="2974133" cy="986711"/>
          </a:xfrm>
          <a:prstGeom prst="rect">
            <a:avLst/>
          </a:prstGeom>
        </p:spPr>
        <p:txBody>
          <a:bodyPr lIns="91426" tIns="45713" rIns="91426" bIns="45713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3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6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3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6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26" tIns="45713" rIns="91426" bIns="45713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426" tIns="45713" rIns="91426" bIns="45713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544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382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114" indent="-61711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815" indent="-822815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426" tIns="45713" rIns="91426" bIns="45713">
            <a:normAutofit/>
          </a:bodyPr>
          <a:lstStyle>
            <a:lvl1pPr marL="0" marR="0" indent="0" algn="l" defTabSz="685681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30"/>
            <a:ext cx="4348008" cy="37563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noAutofit/>
          </a:bodyPr>
          <a:lstStyle/>
          <a:p>
            <a:pPr defTabSz="342839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382" lvl="2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0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426" tIns="45713" rIns="91426" bIns="45713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544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382" indent="-28570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114" indent="-61711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815" indent="-822815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/>
          <a:lstStyle/>
          <a:p>
            <a:pPr defTabSz="342839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67"/>
            <a:ext cx="2548890" cy="2886125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 marL="0" marR="0" indent="0" algn="l" defTabSz="685681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30"/>
            <a:ext cx="4348008" cy="37563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noAutofit/>
          </a:bodyPr>
          <a:lstStyle/>
          <a:p>
            <a:pPr defTabSz="342839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0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544" lvl="1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382" lvl="2" indent="-285701" defTabSz="342839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426" tIns="45713" rIns="91426" bIns="45713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/>
          <a:lstStyle/>
          <a:p>
            <a:pPr defTabSz="342839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67"/>
            <a:ext cx="2548890" cy="2886125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 marL="0" marR="0" indent="0" algn="l" defTabSz="685681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33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426" tIns="45713" rIns="91426" bIns="45713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2"/>
            <a:ext cx="8085582" cy="459962"/>
          </a:xfrm>
          <a:prstGeom prst="rect">
            <a:avLst/>
          </a:prstGeom>
        </p:spPr>
        <p:txBody>
          <a:bodyPr lIns="91426" tIns="45713" rIns="91426" bIns="45713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3"/>
            <a:ext cx="8103648" cy="403622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01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/>
            </a:lvl1pPr>
          </a:lstStyle>
          <a:p>
            <a:pPr defTabSz="342839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839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/>
            </a:lvl1pPr>
          </a:lstStyle>
          <a:p>
            <a:pPr defTabSz="342839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839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3" y="4748634"/>
            <a:ext cx="2518837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424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63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26" tIns="45713" rIns="91426" bIns="45713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4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24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26" tIns="45713" rIns="91426" bIns="45713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4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24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40" y="374650"/>
            <a:ext cx="8079581" cy="1052060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7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26" tIns="45713" rIns="91426" bIns="45713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26" tIns="45713" rIns="91426" bIns="45713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24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24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6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1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342892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342892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3" y="881744"/>
            <a:ext cx="3846472" cy="161588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32" y="80043"/>
            <a:ext cx="1588159" cy="588938"/>
          </a:xfrm>
          <a:prstGeom prst="rect">
            <a:avLst/>
          </a:prstGeom>
        </p:spPr>
        <p:txBody>
          <a:bodyPr lIns="91438" tIns="45719" rIns="91438" bIns="45719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89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29" y="881744"/>
            <a:ext cx="8086725" cy="1615881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8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9" y="881744"/>
            <a:ext cx="8086725" cy="1615881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9" y="2506516"/>
            <a:ext cx="8086725" cy="1234440"/>
          </a:xfrm>
          <a:prstGeom prst="rect">
            <a:avLst/>
          </a:prstGeom>
        </p:spPr>
        <p:txBody>
          <a:bodyPr lIns="91438" tIns="71999" rIns="91438" bIns="7199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3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80"/>
            <a:ext cx="8079868" cy="25392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1"/>
            <a:ext cx="2866154" cy="3977822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1"/>
            <a:ext cx="2866154" cy="3977822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20" y="1359333"/>
            <a:ext cx="1852613" cy="135850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76" y="1359333"/>
            <a:ext cx="1852613" cy="135850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69" y="1359333"/>
            <a:ext cx="1852613" cy="135850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06" y="1359333"/>
            <a:ext cx="1852613" cy="135850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76" y="3060347"/>
            <a:ext cx="1852613" cy="1515265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69" y="3060347"/>
            <a:ext cx="1852613" cy="1515265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06" y="3060347"/>
            <a:ext cx="1852613" cy="1515265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20" y="3060347"/>
            <a:ext cx="1852613" cy="1515265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49" y="440874"/>
            <a:ext cx="3820886" cy="404839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2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4"/>
            <a:ext cx="3946848" cy="108468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40"/>
            <a:ext cx="3946848" cy="2946749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0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398" tIns="45699" rIns="91398" bIns="45699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342892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526" lvl="2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29" y="1576720"/>
            <a:ext cx="4181992" cy="30548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342892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526" lvl="2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5" y="741785"/>
            <a:ext cx="3925490" cy="3692740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97" indent="-25716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743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987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168" indent="-25716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5"/>
            <a:ext cx="3925490" cy="3692740"/>
          </a:xfrm>
          <a:prstGeom prst="rect">
            <a:avLst/>
          </a:prstGeom>
          <a:ln>
            <a:noFill/>
          </a:ln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97" indent="-25716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168" indent="-25716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987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987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37"/>
            <a:ext cx="3937226" cy="280081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3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20" y="374650"/>
            <a:ext cx="8079581" cy="1052060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9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50" y="2456285"/>
            <a:ext cx="1852613" cy="1798476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07" y="2456284"/>
            <a:ext cx="1852613" cy="1798476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64" y="2456284"/>
            <a:ext cx="1852613" cy="1798476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20" y="2456284"/>
            <a:ext cx="1852613" cy="1798476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39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39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39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4" y="187739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14" y="1326347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00" y="1284361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14" y="2483190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00" y="2441204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14" y="3613872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00" y="3571886"/>
            <a:ext cx="2974133" cy="986711"/>
          </a:xfrm>
          <a:prstGeom prst="rect">
            <a:avLst/>
          </a:prstGeom>
        </p:spPr>
        <p:txBody>
          <a:bodyPr lIns="91438" tIns="45719" rIns="91438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3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5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3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5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38" tIns="45719" rIns="91438" bIns="4571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3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438" tIns="45719" rIns="91438" bIns="45719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634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526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204" indent="-61720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940" indent="-82294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24"/>
            <a:ext cx="4348008" cy="37563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342892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526" lvl="2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1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438" tIns="45719" rIns="91438" bIns="45719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634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526" indent="-28574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204" indent="-61720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940" indent="-82294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/>
          <a:lstStyle/>
          <a:p>
            <a:pPr defTabSz="34289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61"/>
            <a:ext cx="2548890" cy="288612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24"/>
            <a:ext cx="4348008" cy="37563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342892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743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634" lvl="1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526" lvl="2" indent="-285743" defTabSz="342892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5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438" tIns="45719" rIns="91438" bIns="45719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/>
          <a:lstStyle/>
          <a:p>
            <a:pPr defTabSz="34289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61"/>
            <a:ext cx="2548890" cy="288612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24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70" y="2456285"/>
            <a:ext cx="1852613" cy="1798476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27" y="2456284"/>
            <a:ext cx="1852613" cy="1798476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84" y="2456284"/>
            <a:ext cx="1852613" cy="1798476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40" y="2456284"/>
            <a:ext cx="1852613" cy="1798476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41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41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41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5" y="187741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2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438" tIns="45719" rIns="91438" bIns="45719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1"/>
            <a:ext cx="8085582" cy="459962"/>
          </a:xfrm>
          <a:prstGeom prst="rect">
            <a:avLst/>
          </a:prstGeom>
        </p:spPr>
        <p:txBody>
          <a:bodyPr lIns="91438" tIns="45719" rIns="91438" bIns="45719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2"/>
            <a:ext cx="8103648" cy="40362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24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3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/>
            </a:lvl1pPr>
          </a:lstStyle>
          <a:p>
            <a:pPr defTabSz="342892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892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6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/>
            </a:lvl1pPr>
          </a:lstStyle>
          <a:p>
            <a:pPr defTabSz="342892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892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4" y="4748634"/>
            <a:ext cx="2518837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437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68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37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37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3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37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37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37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37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26" y="1326367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20" y="1284380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26" y="2483196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20" y="2441214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26" y="3613892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20" y="3571906"/>
            <a:ext cx="2974133" cy="986711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5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7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5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7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398" tIns="45699" rIns="91398" bIns="45699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398" tIns="45699" rIns="91398" bIns="45699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334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046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04" indent="-61690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521" indent="-82252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398" tIns="45699" rIns="91398" bIns="45699">
            <a:normAutofit/>
          </a:bodyPr>
          <a:lstStyle>
            <a:lvl1pPr marL="0" marR="0" indent="0" algn="l" defTabSz="68544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13" indent="0">
              <a:buNone/>
              <a:defRPr sz="900"/>
            </a:lvl2pPr>
            <a:lvl3pPr marL="685443" indent="0">
              <a:buNone/>
              <a:defRPr sz="800"/>
            </a:lvl3pPr>
            <a:lvl4pPr marL="1028165" indent="0">
              <a:buNone/>
              <a:defRPr sz="700"/>
            </a:lvl4pPr>
            <a:lvl5pPr marL="1370886" indent="0">
              <a:buNone/>
              <a:defRPr sz="700"/>
            </a:lvl5pPr>
            <a:lvl6pPr marL="1713617" indent="0">
              <a:buNone/>
              <a:defRPr sz="700"/>
            </a:lvl6pPr>
            <a:lvl7pPr marL="2056328" indent="0">
              <a:buNone/>
              <a:defRPr sz="700"/>
            </a:lvl7pPr>
            <a:lvl8pPr marL="2399040" indent="0">
              <a:buNone/>
              <a:defRPr sz="700"/>
            </a:lvl8pPr>
            <a:lvl9pPr marL="2741753" indent="0">
              <a:buNone/>
              <a:defRPr sz="700"/>
            </a:lvl9pPr>
          </a:lstStyle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40"/>
            <a:ext cx="4348008" cy="3756383"/>
          </a:xfrm>
          <a:prstGeom prst="rect">
            <a:avLst/>
          </a:prstGeom>
          <a:noFill/>
        </p:spPr>
        <p:txBody>
          <a:bodyPr wrap="square" lIns="91398" tIns="45699" rIns="91398" bIns="45699" rtlCol="0">
            <a:noAutofit/>
          </a:bodyPr>
          <a:lstStyle/>
          <a:p>
            <a:pPr defTabSz="342713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46" lvl="2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398" tIns="45699" rIns="91398" bIns="45699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334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046" indent="-28560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04" indent="-61690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521" indent="-822521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/>
          <a:lstStyle/>
          <a:p>
            <a:pPr defTabSz="34271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81"/>
            <a:ext cx="2548890" cy="2886125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 marL="0" marR="0" indent="0" algn="l" defTabSz="68544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713" indent="0">
              <a:buNone/>
              <a:defRPr sz="900"/>
            </a:lvl2pPr>
            <a:lvl3pPr marL="685443" indent="0">
              <a:buNone/>
              <a:defRPr sz="800"/>
            </a:lvl3pPr>
            <a:lvl4pPr marL="1028165" indent="0">
              <a:buNone/>
              <a:defRPr sz="700"/>
            </a:lvl4pPr>
            <a:lvl5pPr marL="1370886" indent="0">
              <a:buNone/>
              <a:defRPr sz="700"/>
            </a:lvl5pPr>
            <a:lvl6pPr marL="1713617" indent="0">
              <a:buNone/>
              <a:defRPr sz="700"/>
            </a:lvl6pPr>
            <a:lvl7pPr marL="2056328" indent="0">
              <a:buNone/>
              <a:defRPr sz="700"/>
            </a:lvl7pPr>
            <a:lvl8pPr marL="2399040" indent="0">
              <a:buNone/>
              <a:defRPr sz="700"/>
            </a:lvl8pPr>
            <a:lvl9pPr marL="2741753" indent="0">
              <a:buNone/>
              <a:defRPr sz="700"/>
            </a:lvl9pPr>
          </a:lstStyle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40"/>
            <a:ext cx="4348008" cy="3756383"/>
          </a:xfrm>
          <a:prstGeom prst="rect">
            <a:avLst/>
          </a:prstGeom>
          <a:noFill/>
        </p:spPr>
        <p:txBody>
          <a:bodyPr wrap="square" lIns="91398" tIns="45699" rIns="91398" bIns="45699" rtlCol="0">
            <a:noAutofit/>
          </a:bodyPr>
          <a:lstStyle/>
          <a:p>
            <a:pPr defTabSz="342713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03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34" lvl="1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46" lvl="2" indent="-285603" defTabSz="342713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398" tIns="45699" rIns="91398" bIns="45699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/>
          <a:lstStyle/>
          <a:p>
            <a:pPr defTabSz="34271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81"/>
            <a:ext cx="2548890" cy="2886125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 marL="0" marR="0" indent="0" algn="l" defTabSz="68544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13" indent="0">
              <a:buNone/>
              <a:defRPr sz="900"/>
            </a:lvl2pPr>
            <a:lvl3pPr marL="685443" indent="0">
              <a:buNone/>
              <a:defRPr sz="800"/>
            </a:lvl3pPr>
            <a:lvl4pPr marL="1028165" indent="0">
              <a:buNone/>
              <a:defRPr sz="700"/>
            </a:lvl4pPr>
            <a:lvl5pPr marL="1370886" indent="0">
              <a:buNone/>
              <a:defRPr sz="700"/>
            </a:lvl5pPr>
            <a:lvl6pPr marL="1713617" indent="0">
              <a:buNone/>
              <a:defRPr sz="700"/>
            </a:lvl6pPr>
            <a:lvl7pPr marL="2056328" indent="0">
              <a:buNone/>
              <a:defRPr sz="700"/>
            </a:lvl7pPr>
            <a:lvl8pPr marL="2399040" indent="0">
              <a:buNone/>
              <a:defRPr sz="700"/>
            </a:lvl8pPr>
            <a:lvl9pPr marL="2741753" indent="0">
              <a:buNone/>
              <a:defRPr sz="700"/>
            </a:lvl9pPr>
          </a:lstStyle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37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4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398" tIns="45699" rIns="91398" bIns="45699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713" indent="0">
              <a:buNone/>
              <a:defRPr sz="2100"/>
            </a:lvl2pPr>
            <a:lvl3pPr marL="685443" indent="0">
              <a:buNone/>
              <a:defRPr sz="1800"/>
            </a:lvl3pPr>
            <a:lvl4pPr marL="1028165" indent="0">
              <a:buNone/>
              <a:defRPr sz="1500"/>
            </a:lvl4pPr>
            <a:lvl5pPr marL="1370886" indent="0">
              <a:buNone/>
              <a:defRPr sz="1500"/>
            </a:lvl5pPr>
            <a:lvl6pPr marL="1713617" indent="0">
              <a:buNone/>
              <a:defRPr sz="1500"/>
            </a:lvl6pPr>
            <a:lvl7pPr marL="2056328" indent="0">
              <a:buNone/>
              <a:defRPr sz="1500"/>
            </a:lvl7pPr>
            <a:lvl8pPr marL="2399040" indent="0">
              <a:buNone/>
              <a:defRPr sz="1500"/>
            </a:lvl8pPr>
            <a:lvl9pPr marL="2741753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2"/>
            <a:ext cx="8085582" cy="459962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3"/>
            <a:ext cx="8103648" cy="403622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82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/>
            </a:lvl1pPr>
          </a:lstStyle>
          <a:p>
            <a:pPr defTabSz="342713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13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/>
            </a:lvl1pPr>
          </a:lstStyle>
          <a:p>
            <a:pPr defTabSz="342713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13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3" y="4748634"/>
            <a:ext cx="2518837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392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1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398" tIns="45699" rIns="91398" bIns="4569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2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2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398" tIns="45699" rIns="91398" bIns="4569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2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2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398" tIns="45699" rIns="91398" bIns="45699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2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2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2" tIns="45701" rIns="91402" bIns="45701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" y="14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342731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342731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4" y="881744"/>
            <a:ext cx="3846472" cy="1615881"/>
          </a:xfrm>
          <a:prstGeom prst="rect">
            <a:avLst/>
          </a:prstGeom>
        </p:spPr>
        <p:txBody>
          <a:bodyPr lIns="91402" tIns="45701" rIns="91402" bIns="45701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50" y="80044"/>
            <a:ext cx="1588159" cy="588938"/>
          </a:xfrm>
          <a:prstGeom prst="rect">
            <a:avLst/>
          </a:prstGeom>
        </p:spPr>
        <p:txBody>
          <a:bodyPr lIns="91402" tIns="45701" rIns="91402" bIns="45701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07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30" y="2506516"/>
            <a:ext cx="8086725" cy="1234440"/>
          </a:xfrm>
          <a:prstGeom prst="rect">
            <a:avLst/>
          </a:prstGeom>
        </p:spPr>
        <p:txBody>
          <a:bodyPr lIns="91402" tIns="71972" rIns="91402" bIns="71972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731" indent="0" algn="ctr">
              <a:buNone/>
              <a:defRPr sz="2100"/>
            </a:lvl2pPr>
            <a:lvl3pPr marL="685477" indent="0" algn="ctr">
              <a:buNone/>
              <a:defRPr sz="1800"/>
            </a:lvl3pPr>
            <a:lvl4pPr marL="1028216" indent="0" algn="ctr">
              <a:buNone/>
              <a:defRPr sz="1500"/>
            </a:lvl4pPr>
            <a:lvl5pPr marL="1370954" indent="0" algn="ctr">
              <a:buNone/>
              <a:defRPr sz="1500"/>
            </a:lvl5pPr>
            <a:lvl6pPr marL="1713701" indent="0" algn="ctr">
              <a:buNone/>
              <a:defRPr sz="1500"/>
            </a:lvl6pPr>
            <a:lvl7pPr marL="2056430" indent="0" algn="ctr">
              <a:buNone/>
              <a:defRPr sz="1500"/>
            </a:lvl7pPr>
            <a:lvl8pPr marL="2399160" indent="0" algn="ctr">
              <a:buNone/>
              <a:defRPr sz="1500"/>
            </a:lvl8pPr>
            <a:lvl9pPr marL="2741891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3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398" tIns="45699" rIns="91398" bIns="45699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30" y="2506516"/>
            <a:ext cx="8086725" cy="1234440"/>
          </a:xfrm>
          <a:prstGeom prst="rect">
            <a:avLst/>
          </a:prstGeom>
        </p:spPr>
        <p:txBody>
          <a:bodyPr lIns="91398" tIns="71969" rIns="91398" bIns="71969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713" indent="0" algn="ctr">
              <a:buNone/>
              <a:defRPr sz="2100"/>
            </a:lvl2pPr>
            <a:lvl3pPr marL="685443" indent="0" algn="ctr">
              <a:buNone/>
              <a:defRPr sz="1800"/>
            </a:lvl3pPr>
            <a:lvl4pPr marL="1028165" indent="0" algn="ctr">
              <a:buNone/>
              <a:defRPr sz="1500"/>
            </a:lvl4pPr>
            <a:lvl5pPr marL="1370886" indent="0" algn="ctr">
              <a:buNone/>
              <a:defRPr sz="1500"/>
            </a:lvl5pPr>
            <a:lvl6pPr marL="1713617" indent="0" algn="ctr">
              <a:buNone/>
              <a:defRPr sz="1500"/>
            </a:lvl6pPr>
            <a:lvl7pPr marL="2056328" indent="0" algn="ctr">
              <a:buNone/>
              <a:defRPr sz="1500"/>
            </a:lvl7pPr>
            <a:lvl8pPr marL="2399040" indent="0" algn="ctr">
              <a:buNone/>
              <a:defRPr sz="1500"/>
            </a:lvl8pPr>
            <a:lvl9pPr marL="2741753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90"/>
            <a:ext cx="8079868" cy="2539297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9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02" tIns="45701" rIns="91402" bIns="45701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1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02" tIns="45701" rIns="91402" bIns="45701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38" y="1359351"/>
            <a:ext cx="1852613" cy="1358503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94" y="1359351"/>
            <a:ext cx="1852613" cy="1358503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87" y="1359351"/>
            <a:ext cx="1852613" cy="1358503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24" y="1359351"/>
            <a:ext cx="1852613" cy="1358503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94" y="3060365"/>
            <a:ext cx="1852613" cy="1515265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87" y="3060365"/>
            <a:ext cx="1852613" cy="1515265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24" y="3060365"/>
            <a:ext cx="1852613" cy="1515265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38" y="3060365"/>
            <a:ext cx="1852613" cy="1515265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402" tIns="45701" rIns="91402" bIns="45701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50" y="440874"/>
            <a:ext cx="3820886" cy="4048398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3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5"/>
            <a:ext cx="3946848" cy="1084682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51"/>
            <a:ext cx="3946848" cy="2946749"/>
          </a:xfrm>
          <a:prstGeom prst="rect">
            <a:avLst/>
          </a:prstGeom>
        </p:spPr>
        <p:txBody>
          <a:bodyPr lIns="91402" tIns="45701" rIns="91402" bIns="45701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noAutofit/>
          </a:bodyPr>
          <a:lstStyle/>
          <a:p>
            <a:pPr defTabSz="342731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94" lvl="2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30" y="1576720"/>
            <a:ext cx="4181992" cy="30548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noAutofit/>
          </a:bodyPr>
          <a:lstStyle/>
          <a:p>
            <a:pPr defTabSz="342731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94" lvl="2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5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6" y="741786"/>
            <a:ext cx="3925490" cy="3692740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489" indent="-25706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617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74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060" indent="-25706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6"/>
            <a:ext cx="3925490" cy="3692740"/>
          </a:xfrm>
          <a:prstGeom prst="rect">
            <a:avLst/>
          </a:prstGeom>
          <a:ln>
            <a:noFill/>
          </a:ln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489" indent="-25706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060" indent="-25706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74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74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402" tIns="45701" rIns="91402" bIns="45701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49"/>
            <a:ext cx="3937226" cy="2800813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0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38" y="374650"/>
            <a:ext cx="8079581" cy="105206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3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90"/>
            <a:ext cx="8079868" cy="2539297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9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2" tIns="45701" rIns="91402" bIns="45701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2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68" y="2456285"/>
            <a:ext cx="1852613" cy="1798476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25" y="2456284"/>
            <a:ext cx="1852613" cy="1798476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82" y="2456284"/>
            <a:ext cx="1852613" cy="1798476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38" y="2456284"/>
            <a:ext cx="1852613" cy="1798476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41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410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409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5" y="1877408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2" tIns="45701" rIns="91402" bIns="45701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26" y="1326365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18" y="1284379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26" y="2483196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18" y="2441214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26" y="3613890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18" y="3571904"/>
            <a:ext cx="2974133" cy="986711"/>
          </a:xfrm>
          <a:prstGeom prst="rect">
            <a:avLst/>
          </a:prstGeom>
        </p:spPr>
        <p:txBody>
          <a:bodyPr lIns="91402" tIns="45701" rIns="91402" bIns="45701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49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74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49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74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2" tIns="45701" rIns="91402" bIns="45701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402" tIns="45701" rIns="91402" bIns="45701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36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09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34" indent="-61693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563" indent="-82256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402" tIns="45701" rIns="91402" bIns="45701">
            <a:normAutofit/>
          </a:bodyPr>
          <a:lstStyle>
            <a:lvl1pPr marL="0" marR="0" indent="0" algn="l" defTabSz="685477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31" indent="0">
              <a:buNone/>
              <a:defRPr sz="900"/>
            </a:lvl2pPr>
            <a:lvl3pPr marL="685477" indent="0">
              <a:buNone/>
              <a:defRPr sz="800"/>
            </a:lvl3pPr>
            <a:lvl4pPr marL="1028216" indent="0">
              <a:buNone/>
              <a:defRPr sz="700"/>
            </a:lvl4pPr>
            <a:lvl5pPr marL="1370954" indent="0">
              <a:buNone/>
              <a:defRPr sz="700"/>
            </a:lvl5pPr>
            <a:lvl6pPr marL="1713701" indent="0">
              <a:buNone/>
              <a:defRPr sz="700"/>
            </a:lvl6pPr>
            <a:lvl7pPr marL="2056430" indent="0">
              <a:buNone/>
              <a:defRPr sz="700"/>
            </a:lvl7pPr>
            <a:lvl8pPr marL="2399160" indent="0">
              <a:buNone/>
              <a:defRPr sz="700"/>
            </a:lvl8pPr>
            <a:lvl9pPr marL="2741891" indent="0">
              <a:buNone/>
              <a:defRPr sz="700"/>
            </a:lvl9pPr>
          </a:lstStyle>
          <a:p>
            <a:pPr marL="0" marR="0" lvl="0" indent="0" algn="l" defTabSz="68547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40"/>
            <a:ext cx="4348008" cy="3756383"/>
          </a:xfrm>
          <a:prstGeom prst="rect">
            <a:avLst/>
          </a:prstGeom>
          <a:noFill/>
        </p:spPr>
        <p:txBody>
          <a:bodyPr wrap="square" lIns="91402" tIns="45701" rIns="91402" bIns="45701" rtlCol="0">
            <a:noAutofit/>
          </a:bodyPr>
          <a:lstStyle/>
          <a:p>
            <a:pPr defTabSz="342731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94" lvl="2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402" tIns="45701" rIns="91402" bIns="45701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36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094" indent="-285617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34" indent="-616934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563" indent="-822563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/>
          <a:lstStyle/>
          <a:p>
            <a:pPr defTabSz="34273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79"/>
            <a:ext cx="2548890" cy="2886125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marR="0" indent="0" algn="l" defTabSz="685477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731" indent="0">
              <a:buNone/>
              <a:defRPr sz="900"/>
            </a:lvl2pPr>
            <a:lvl3pPr marL="685477" indent="0">
              <a:buNone/>
              <a:defRPr sz="800"/>
            </a:lvl3pPr>
            <a:lvl4pPr marL="1028216" indent="0">
              <a:buNone/>
              <a:defRPr sz="700"/>
            </a:lvl4pPr>
            <a:lvl5pPr marL="1370954" indent="0">
              <a:buNone/>
              <a:defRPr sz="700"/>
            </a:lvl5pPr>
            <a:lvl6pPr marL="1713701" indent="0">
              <a:buNone/>
              <a:defRPr sz="700"/>
            </a:lvl6pPr>
            <a:lvl7pPr marL="2056430" indent="0">
              <a:buNone/>
              <a:defRPr sz="700"/>
            </a:lvl7pPr>
            <a:lvl8pPr marL="2399160" indent="0">
              <a:buNone/>
              <a:defRPr sz="700"/>
            </a:lvl8pPr>
            <a:lvl9pPr marL="2741891" indent="0">
              <a:buNone/>
              <a:defRPr sz="700"/>
            </a:lvl9pPr>
          </a:lstStyle>
          <a:p>
            <a:pPr marL="0" marR="0" lvl="0" indent="0" algn="l" defTabSz="68547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40"/>
            <a:ext cx="4348008" cy="3756383"/>
          </a:xfrm>
          <a:prstGeom prst="rect">
            <a:avLst/>
          </a:prstGeom>
          <a:noFill/>
        </p:spPr>
        <p:txBody>
          <a:bodyPr wrap="square" lIns="91402" tIns="45701" rIns="91402" bIns="45701" rtlCol="0">
            <a:noAutofit/>
          </a:bodyPr>
          <a:lstStyle/>
          <a:p>
            <a:pPr defTabSz="342731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17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364" lvl="1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094" lvl="2" indent="-285617" defTabSz="342731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31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31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402" tIns="45701" rIns="91402" bIns="45701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/>
          <a:lstStyle/>
          <a:p>
            <a:pPr defTabSz="34273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79"/>
            <a:ext cx="2548890" cy="2886125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marR="0" indent="0" algn="l" defTabSz="685477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31" indent="0">
              <a:buNone/>
              <a:defRPr sz="900"/>
            </a:lvl2pPr>
            <a:lvl3pPr marL="685477" indent="0">
              <a:buNone/>
              <a:defRPr sz="800"/>
            </a:lvl3pPr>
            <a:lvl4pPr marL="1028216" indent="0">
              <a:buNone/>
              <a:defRPr sz="700"/>
            </a:lvl4pPr>
            <a:lvl5pPr marL="1370954" indent="0">
              <a:buNone/>
              <a:defRPr sz="700"/>
            </a:lvl5pPr>
            <a:lvl6pPr marL="1713701" indent="0">
              <a:buNone/>
              <a:defRPr sz="700"/>
            </a:lvl6pPr>
            <a:lvl7pPr marL="2056430" indent="0">
              <a:buNone/>
              <a:defRPr sz="700"/>
            </a:lvl7pPr>
            <a:lvl8pPr marL="2399160" indent="0">
              <a:buNone/>
              <a:defRPr sz="700"/>
            </a:lvl8pPr>
            <a:lvl9pPr marL="2741891" indent="0">
              <a:buNone/>
              <a:defRPr sz="700"/>
            </a:lvl9pPr>
          </a:lstStyle>
          <a:p>
            <a:pPr marL="0" marR="0" lvl="0" indent="0" algn="l" defTabSz="68547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402" tIns="45701" rIns="91402" bIns="45701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2"/>
            <a:ext cx="8085582" cy="459962"/>
          </a:xfrm>
          <a:prstGeom prst="rect">
            <a:avLst/>
          </a:prstGeom>
        </p:spPr>
        <p:txBody>
          <a:bodyPr lIns="91402" tIns="45701" rIns="91402" bIns="45701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3"/>
            <a:ext cx="8103648" cy="403622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151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/>
            </a:lvl1pPr>
          </a:lstStyle>
          <a:p>
            <a:pPr defTabSz="342731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31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7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/>
            </a:lvl1pPr>
          </a:lstStyle>
          <a:p>
            <a:pPr defTabSz="342731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31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3" y="4748634"/>
            <a:ext cx="2518837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397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0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398" tIns="45699" rIns="91398" bIns="45699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2" tIns="45701" rIns="91402" bIns="45701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7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7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2" tIns="45701" rIns="91402" bIns="45701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7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7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5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2" tIns="45701" rIns="91402" bIns="45701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2" tIns="45701" rIns="91402" bIns="45701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97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97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5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8" tIns="45704" rIns="91408" bIns="45704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" y="14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342758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342758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4" y="881744"/>
            <a:ext cx="3846472" cy="1615881"/>
          </a:xfrm>
          <a:prstGeom prst="rect">
            <a:avLst/>
          </a:prstGeom>
        </p:spPr>
        <p:txBody>
          <a:bodyPr lIns="91408" tIns="45704" rIns="91408" bIns="45704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47" y="80044"/>
            <a:ext cx="1588159" cy="588938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04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3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30" y="2506516"/>
            <a:ext cx="8086725" cy="1234440"/>
          </a:xfrm>
          <a:prstGeom prst="rect">
            <a:avLst/>
          </a:prstGeom>
        </p:spPr>
        <p:txBody>
          <a:bodyPr lIns="91408" tIns="71976" rIns="91408" bIns="71976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758" indent="0" algn="ctr">
              <a:buNone/>
              <a:defRPr sz="2100"/>
            </a:lvl2pPr>
            <a:lvl3pPr marL="685528" indent="0" algn="ctr">
              <a:buNone/>
              <a:defRPr sz="1800"/>
            </a:lvl3pPr>
            <a:lvl4pPr marL="1028292" indent="0" algn="ctr">
              <a:buNone/>
              <a:defRPr sz="1500"/>
            </a:lvl4pPr>
            <a:lvl5pPr marL="1371056" indent="0" algn="ctr">
              <a:buNone/>
              <a:defRPr sz="1500"/>
            </a:lvl5pPr>
            <a:lvl6pPr marL="1713827" indent="0" algn="ctr">
              <a:buNone/>
              <a:defRPr sz="1500"/>
            </a:lvl6pPr>
            <a:lvl7pPr marL="2056583" indent="0" algn="ctr">
              <a:buNone/>
              <a:defRPr sz="1500"/>
            </a:lvl7pPr>
            <a:lvl8pPr marL="2399340" indent="0" algn="ctr">
              <a:buNone/>
              <a:defRPr sz="1500"/>
            </a:lvl8pPr>
            <a:lvl9pPr marL="2742098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90"/>
            <a:ext cx="8079868" cy="2539297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1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35" y="1359348"/>
            <a:ext cx="1852613" cy="135850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91" y="1359348"/>
            <a:ext cx="1852613" cy="135850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84" y="1359348"/>
            <a:ext cx="1852613" cy="135850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21" y="1359348"/>
            <a:ext cx="1852613" cy="135850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91" y="3060362"/>
            <a:ext cx="1852613" cy="1515265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84" y="3060362"/>
            <a:ext cx="1852613" cy="1515265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21" y="3060362"/>
            <a:ext cx="1852613" cy="1515265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35" y="3060362"/>
            <a:ext cx="1852613" cy="1515265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398" tIns="45699" rIns="91398" bIns="45699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6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50" y="440874"/>
            <a:ext cx="3820886" cy="4048398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5"/>
            <a:ext cx="3946848" cy="1084682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51"/>
            <a:ext cx="3946848" cy="2946749"/>
          </a:xfrm>
          <a:prstGeom prst="rect">
            <a:avLst/>
          </a:prstGeom>
        </p:spPr>
        <p:txBody>
          <a:bodyPr lIns="91408" tIns="45704" rIns="91408" bIns="45704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2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342758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166" lvl="2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30" y="1576720"/>
            <a:ext cx="4181992" cy="3054894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342758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166" lvl="2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8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6" y="741786"/>
            <a:ext cx="3925490" cy="3692740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07" indent="-25707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638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785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078" indent="-25707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6"/>
            <a:ext cx="3925490" cy="3692740"/>
          </a:xfrm>
          <a:prstGeom prst="rect">
            <a:avLst/>
          </a:prstGeom>
          <a:ln>
            <a:noFill/>
          </a:ln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07" indent="-25707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078" indent="-257078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785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785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408" tIns="45704" rIns="91408" bIns="45704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49"/>
            <a:ext cx="3937226" cy="2800813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8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35" y="374650"/>
            <a:ext cx="8079581" cy="1052060"/>
          </a:xfrm>
          <a:prstGeom prst="rect">
            <a:avLst/>
          </a:prstGeom>
        </p:spPr>
        <p:txBody>
          <a:bodyPr lIns="91408" tIns="45704" rIns="91408" bIns="45704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8" tIns="45704" rIns="91408" bIns="45704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8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65" y="2456285"/>
            <a:ext cx="1852613" cy="1798476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22" y="2456284"/>
            <a:ext cx="1852613" cy="1798476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79" y="2456284"/>
            <a:ext cx="1852613" cy="1798476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35" y="2456284"/>
            <a:ext cx="1852613" cy="1798476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40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40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40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5" y="1877405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26" y="1326362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15" y="1284376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26" y="2483196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15" y="2441214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26" y="3613887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15" y="3571901"/>
            <a:ext cx="2974133" cy="986711"/>
          </a:xfrm>
          <a:prstGeom prst="rect">
            <a:avLst/>
          </a:prstGeom>
        </p:spPr>
        <p:txBody>
          <a:bodyPr lIns="91408" tIns="45704" rIns="91408" bIns="45704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4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7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46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7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08" tIns="45704" rIns="91408" bIns="45704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408" tIns="45704" rIns="91408" bIns="45704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409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166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79" indent="-616979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626" indent="-82262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marL="0" marR="0" indent="0" algn="l" defTabSz="68552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58" indent="0">
              <a:buNone/>
              <a:defRPr sz="900"/>
            </a:lvl2pPr>
            <a:lvl3pPr marL="685528" indent="0">
              <a:buNone/>
              <a:defRPr sz="800"/>
            </a:lvl3pPr>
            <a:lvl4pPr marL="1028292" indent="0">
              <a:buNone/>
              <a:defRPr sz="700"/>
            </a:lvl4pPr>
            <a:lvl5pPr marL="1371056" indent="0">
              <a:buNone/>
              <a:defRPr sz="700"/>
            </a:lvl5pPr>
            <a:lvl6pPr marL="1713827" indent="0">
              <a:buNone/>
              <a:defRPr sz="700"/>
            </a:lvl6pPr>
            <a:lvl7pPr marL="2056583" indent="0">
              <a:buNone/>
              <a:defRPr sz="700"/>
            </a:lvl7pPr>
            <a:lvl8pPr marL="2399340" indent="0">
              <a:buNone/>
              <a:defRPr sz="700"/>
            </a:lvl8pPr>
            <a:lvl9pPr marL="2742098" indent="0">
              <a:buNone/>
              <a:defRPr sz="700"/>
            </a:lvl9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39"/>
            <a:ext cx="4348008" cy="3756383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342758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166" lvl="2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40" y="1359353"/>
            <a:ext cx="1852613" cy="1358503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96" y="1359353"/>
            <a:ext cx="1852613" cy="1358503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89" y="1359353"/>
            <a:ext cx="1852613" cy="1358503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26" y="1359353"/>
            <a:ext cx="1852613" cy="1358503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96" y="3060367"/>
            <a:ext cx="1852613" cy="1515265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89" y="3060367"/>
            <a:ext cx="1852613" cy="1515265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26" y="3060367"/>
            <a:ext cx="1852613" cy="1515265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40" y="3060367"/>
            <a:ext cx="1852613" cy="1515265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398" tIns="45699" rIns="91398" bIns="45699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408" tIns="45704" rIns="91408" bIns="45704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409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166" indent="-285638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6979" indent="-616979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626" indent="-82262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defTabSz="342758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76"/>
            <a:ext cx="2548890" cy="2886125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 marL="0" marR="0" indent="0" algn="l" defTabSz="68552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758" indent="0">
              <a:buNone/>
              <a:defRPr sz="900"/>
            </a:lvl2pPr>
            <a:lvl3pPr marL="685528" indent="0">
              <a:buNone/>
              <a:defRPr sz="800"/>
            </a:lvl3pPr>
            <a:lvl4pPr marL="1028292" indent="0">
              <a:buNone/>
              <a:defRPr sz="700"/>
            </a:lvl4pPr>
            <a:lvl5pPr marL="1371056" indent="0">
              <a:buNone/>
              <a:defRPr sz="700"/>
            </a:lvl5pPr>
            <a:lvl6pPr marL="1713827" indent="0">
              <a:buNone/>
              <a:defRPr sz="700"/>
            </a:lvl6pPr>
            <a:lvl7pPr marL="2056583" indent="0">
              <a:buNone/>
              <a:defRPr sz="700"/>
            </a:lvl7pPr>
            <a:lvl8pPr marL="2399340" indent="0">
              <a:buNone/>
              <a:defRPr sz="700"/>
            </a:lvl8pPr>
            <a:lvl9pPr marL="2742098" indent="0">
              <a:buNone/>
              <a:defRPr sz="700"/>
            </a:lvl9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39"/>
            <a:ext cx="4348008" cy="3756383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342758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38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09" lvl="1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166" lvl="2" indent="-285638" defTabSz="342758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58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58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408" tIns="45704" rIns="91408" bIns="45704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defTabSz="342758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76"/>
            <a:ext cx="2548890" cy="2886125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 marL="0" marR="0" indent="0" algn="l" defTabSz="68552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58" indent="0">
              <a:buNone/>
              <a:defRPr sz="900"/>
            </a:lvl2pPr>
            <a:lvl3pPr marL="685528" indent="0">
              <a:buNone/>
              <a:defRPr sz="800"/>
            </a:lvl3pPr>
            <a:lvl4pPr marL="1028292" indent="0">
              <a:buNone/>
              <a:defRPr sz="700"/>
            </a:lvl4pPr>
            <a:lvl5pPr marL="1371056" indent="0">
              <a:buNone/>
              <a:defRPr sz="700"/>
            </a:lvl5pPr>
            <a:lvl6pPr marL="1713827" indent="0">
              <a:buNone/>
              <a:defRPr sz="700"/>
            </a:lvl6pPr>
            <a:lvl7pPr marL="2056583" indent="0">
              <a:buNone/>
              <a:defRPr sz="700"/>
            </a:lvl7pPr>
            <a:lvl8pPr marL="2399340" indent="0">
              <a:buNone/>
              <a:defRPr sz="700"/>
            </a:lvl8pPr>
            <a:lvl9pPr marL="2742098" indent="0">
              <a:buNone/>
              <a:defRPr sz="700"/>
            </a:lvl9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4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408" tIns="45704" rIns="91408" bIns="45704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2"/>
            <a:ext cx="8085582" cy="459962"/>
          </a:xfrm>
          <a:prstGeom prst="rect">
            <a:avLst/>
          </a:prstGeom>
        </p:spPr>
        <p:txBody>
          <a:bodyPr lIns="91408" tIns="45704" rIns="91408" bIns="45704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3"/>
            <a:ext cx="8103648" cy="403622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70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/>
            </a:lvl1pPr>
          </a:lstStyle>
          <a:p>
            <a:pPr defTabSz="342758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58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/>
            </a:lvl1pPr>
          </a:lstStyle>
          <a:p>
            <a:pPr defTabSz="342758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58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4797"/>
            <a:ext cx="8229600" cy="38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52591"/>
            <a:ext cx="8219256" cy="3642032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>
            <a:lvl1pPr>
              <a:lnSpc>
                <a:spcPct val="90000"/>
              </a:lnSpc>
              <a:defRPr>
                <a:solidFill>
                  <a:srgbClr val="161624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161624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161624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161624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1616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1833" y="4748634"/>
            <a:ext cx="2518837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lnSpc>
                <a:spcPct val="90000"/>
              </a:lnSpc>
              <a:defRPr sz="1200">
                <a:solidFill>
                  <a:srgbClr val="161624"/>
                </a:solidFill>
                <a:latin typeface="UnitRoundedOT-Light"/>
                <a:cs typeface="UnitRoundedOT-Light"/>
              </a:defRPr>
            </a:lvl1pPr>
          </a:lstStyle>
          <a:p>
            <a:pPr defTabSz="9140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5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8" tIns="45704" rIns="91408" bIns="45704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4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04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8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8" tIns="45704" rIns="91408" bIns="45704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4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04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08" tIns="45704" rIns="91408" bIns="45704"/>
          <a:lstStyle>
            <a:lvl1pPr algn="ctr">
              <a:defRPr sz="1400"/>
            </a:lvl1pPr>
          </a:lstStyle>
          <a:p>
            <a:endParaRPr lang="hu-H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08" tIns="45704" rIns="91408" bIns="45704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40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040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9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16" tIns="45708" rIns="91416" bIns="45708"/>
          <a:lstStyle>
            <a:lvl1pPr algn="ctr"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" y="12"/>
            <a:ext cx="2175393" cy="73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342794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" y="725674"/>
            <a:ext cx="4395305" cy="188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342794"/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Title 3"/>
          <p:cNvSpPr>
            <a:spLocks noGrp="1"/>
          </p:cNvSpPr>
          <p:nvPr>
            <p:ph type="ctrTitle" hasCustomPrompt="1"/>
          </p:nvPr>
        </p:nvSpPr>
        <p:spPr>
          <a:xfrm>
            <a:off x="294834" y="881744"/>
            <a:ext cx="3846472" cy="1615881"/>
          </a:xfrm>
          <a:prstGeom prst="rect">
            <a:avLst/>
          </a:prstGeom>
        </p:spPr>
        <p:txBody>
          <a:bodyPr lIns="91416" tIns="45708" rIns="91416" bIns="45708"/>
          <a:lstStyle>
            <a:lvl1pPr algn="l">
              <a:defRPr sz="3600" baseline="0"/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Long title with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3 lines, adjust accordingly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94843" y="80044"/>
            <a:ext cx="1588159" cy="588938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Date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LL_Complete_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00" y="3970334"/>
            <a:ext cx="1964861" cy="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398" tIns="45699" rIns="91398" bIns="45699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398" tIns="45699" rIns="91398" bIns="45699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50" y="440874"/>
            <a:ext cx="3820886" cy="4048398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881744"/>
            <a:ext cx="8086725" cy="1615881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 algn="ctr">
              <a:lnSpc>
                <a:spcPct val="80000"/>
              </a:lnSpc>
              <a:defRPr sz="4100" spc="-90" baseline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30" y="2506516"/>
            <a:ext cx="8086725" cy="1234440"/>
          </a:xfrm>
          <a:prstGeom prst="rect">
            <a:avLst/>
          </a:prstGeom>
        </p:spPr>
        <p:txBody>
          <a:bodyPr lIns="91416" tIns="71982" rIns="91416" bIns="71982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Corbel"/>
                <a:cs typeface="Corbel"/>
              </a:defRPr>
            </a:lvl1pPr>
            <a:lvl2pPr marL="342794" indent="0" algn="ctr">
              <a:buNone/>
              <a:defRPr sz="2100"/>
            </a:lvl2pPr>
            <a:lvl3pPr marL="685596" indent="0" algn="ctr">
              <a:buNone/>
              <a:defRPr sz="1800"/>
            </a:lvl3pPr>
            <a:lvl4pPr marL="1028394" indent="0" algn="ctr">
              <a:buNone/>
              <a:defRPr sz="1500"/>
            </a:lvl4pPr>
            <a:lvl5pPr marL="1371192" indent="0" algn="ctr">
              <a:buNone/>
              <a:defRPr sz="1500"/>
            </a:lvl5pPr>
            <a:lvl6pPr marL="1713995" indent="0" algn="ctr">
              <a:buNone/>
              <a:defRPr sz="1500"/>
            </a:lvl6pPr>
            <a:lvl7pPr marL="2056787" indent="0" algn="ctr">
              <a:buNone/>
              <a:defRPr sz="1500"/>
            </a:lvl7pPr>
            <a:lvl8pPr marL="2399580" indent="0" algn="ctr">
              <a:buNone/>
              <a:defRPr sz="1500"/>
            </a:lvl8pPr>
            <a:lvl9pPr marL="2742374" indent="0" algn="ctr">
              <a:buNone/>
              <a:defRPr sz="1500"/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787990"/>
            <a:ext cx="8079868" cy="2539297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Clr>
                <a:schemeClr val="accent1"/>
              </a:buClr>
              <a:buFont typeface="Arial"/>
              <a:buNone/>
              <a:defRPr/>
            </a:lvl1pPr>
            <a:lvl2pPr marL="3429" indent="0">
              <a:buClr>
                <a:schemeClr val="accent1"/>
              </a:buClr>
              <a:buFont typeface="Arial"/>
              <a:buNone/>
              <a:defRPr/>
            </a:lvl2pPr>
            <a:lvl3pPr marL="0" indent="0">
              <a:buClr>
                <a:schemeClr val="accent1"/>
              </a:buClr>
              <a:buFont typeface="Arial"/>
              <a:buNone/>
              <a:defRPr/>
            </a:lvl3pPr>
            <a:lvl4pPr marL="0" indent="0">
              <a:buClr>
                <a:schemeClr val="accent1"/>
              </a:buClr>
              <a:buFont typeface="Arial"/>
              <a:buNone/>
              <a:defRPr/>
            </a:lvl4pPr>
            <a:lvl5pPr marL="0" indent="0">
              <a:buClr>
                <a:schemeClr val="accent1"/>
              </a:buClr>
              <a:buFont typeface="Arial"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16" tIns="45708" rIns="91416" bIns="45708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6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>
              <a:defRPr sz="1400">
                <a:solidFill>
                  <a:srgbClr val="A2ABB0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2629" y="577852"/>
            <a:ext cx="2866154" cy="3977822"/>
          </a:xfrm>
          <a:prstGeom prst="rect">
            <a:avLst/>
          </a:prstGeom>
        </p:spPr>
        <p:txBody>
          <a:bodyPr lIns="91416" tIns="45708" rIns="91416" bIns="45708" anchor="ctr">
            <a:noAutofit/>
          </a:bodyPr>
          <a:lstStyle>
            <a:lvl1pPr algn="l">
              <a:lnSpc>
                <a:spcPct val="80000"/>
              </a:lnSpc>
              <a:defRPr sz="4000" spc="-9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7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92931" y="1359344"/>
            <a:ext cx="1852613" cy="1358503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2584687" y="1359344"/>
            <a:ext cx="1852613" cy="1358503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659580" y="1359344"/>
            <a:ext cx="1852613" cy="1358503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6709517" y="1359344"/>
            <a:ext cx="1852613" cy="1358503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z="1400"/>
            </a:lvl1pPr>
          </a:lstStyle>
          <a:p>
            <a:r>
              <a:rPr lang="x-none" smtClean="0"/>
              <a:t>Drag picture to placeholder or click icon to add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584687" y="3060358"/>
            <a:ext cx="1852613" cy="1515265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59580" y="3060358"/>
            <a:ext cx="1852613" cy="1515265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709517" y="3060358"/>
            <a:ext cx="1852613" cy="1515265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2918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584674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659567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709505" y="2883847"/>
            <a:ext cx="18526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492931" y="3060358"/>
            <a:ext cx="1852613" cy="1515265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algn="l">
              <a:lnSpc>
                <a:spcPct val="100000"/>
              </a:lnSpc>
              <a:defRPr sz="1400">
                <a:solidFill>
                  <a:srgbClr val="353B3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9" name="Picture 1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1" y="440872"/>
            <a:ext cx="3946848" cy="1084682"/>
          </a:xfrm>
          <a:prstGeom prst="rect">
            <a:avLst/>
          </a:prstGeom>
        </p:spPr>
        <p:txBody>
          <a:bodyPr lIns="91416" tIns="45708" rIns="91416" bIns="45708"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25651" y="1581538"/>
            <a:ext cx="3946848" cy="2918682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461050" y="440874"/>
            <a:ext cx="3820886" cy="4048398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pic>
        <p:nvPicPr>
          <p:cNvPr id="6" name="Picture 5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5"/>
            <a:ext cx="3946848" cy="1084682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51"/>
            <a:ext cx="3946848" cy="2946749"/>
          </a:xfrm>
          <a:prstGeom prst="rect">
            <a:avLst/>
          </a:prstGeom>
        </p:spPr>
        <p:txBody>
          <a:bodyPr lIns="91416" tIns="45708" rIns="91416" bIns="45708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585" y="1576720"/>
            <a:ext cx="4181992" cy="30548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noAutofit/>
          </a:bodyPr>
          <a:lstStyle/>
          <a:p>
            <a:pPr defTabSz="342794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262" lvl="2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6530" y="1576720"/>
            <a:ext cx="4181992" cy="30548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noAutofit/>
          </a:bodyPr>
          <a:lstStyle/>
          <a:p>
            <a:pPr defTabSz="342794"/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262" lvl="2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pic>
        <p:nvPicPr>
          <p:cNvPr id="9" name="Picture 8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8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39356" y="741786"/>
            <a:ext cx="3925490" cy="3692740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31" indent="-25710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 baseline="0"/>
            </a:lvl2pPr>
            <a:lvl3pPr marL="285666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539839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257102" indent="-25710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695985" y="741786"/>
            <a:ext cx="3925490" cy="3692740"/>
          </a:xfrm>
          <a:prstGeom prst="rect">
            <a:avLst/>
          </a:prstGeom>
          <a:ln>
            <a:noFill/>
          </a:ln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1400" i="0"/>
            </a:lvl1pPr>
            <a:lvl2pPr marL="260531" indent="-25710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2pPr>
            <a:lvl3pPr marL="257102" indent="-257102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i="0"/>
            </a:lvl3pPr>
            <a:lvl4pPr marL="539839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4pPr>
            <a:lvl5pPr marL="539839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x-none" dirty="0" smtClean="0"/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64" y="440875"/>
            <a:ext cx="3946848" cy="1084682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730620" y="440874"/>
            <a:ext cx="3820886" cy="4048398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None/>
              <a:defRPr sz="1400">
                <a:solidFill>
                  <a:srgbClr val="545E64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864" y="1581551"/>
            <a:ext cx="3946848" cy="2946749"/>
          </a:xfrm>
          <a:prstGeom prst="rect">
            <a:avLst/>
          </a:prstGeom>
        </p:spPr>
        <p:txBody>
          <a:bodyPr lIns="91398" tIns="45699" rIns="91398" bIns="45699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5" name="Picture 4" descr="LL_Logo_ButterflyOnly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398" tIns="45699" rIns="91398" bIns="45699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4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919" y="1748737"/>
            <a:ext cx="3937226" cy="439760"/>
          </a:xfrm>
          <a:prstGeom prst="rect">
            <a:avLst/>
          </a:prstGeom>
        </p:spPr>
        <p:txBody>
          <a:bodyPr lIns="91416" tIns="45708" rIns="91416" bIns="45708" anchor="ctr">
            <a:noAutofit/>
          </a:bodyPr>
          <a:lstStyle>
            <a:lvl1pPr marL="0" indent="0">
              <a:buNone/>
              <a:defRPr sz="1600" b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274" y="1748748"/>
            <a:ext cx="3937226" cy="2800813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2919" y="2244482"/>
            <a:ext cx="3937226" cy="2305065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" indent="0">
              <a:lnSpc>
                <a:spcPct val="100000"/>
              </a:lnSpc>
              <a:buNone/>
              <a:defRPr sz="1200"/>
            </a:lvl2pPr>
            <a:lvl3pPr marL="0" indent="0">
              <a:lnSpc>
                <a:spcPct val="100000"/>
              </a:lnSpc>
              <a:buNone/>
              <a:defRPr sz="1200"/>
            </a:lvl3pPr>
            <a:lvl4pPr marL="0" indent="0">
              <a:lnSpc>
                <a:spcPct val="100000"/>
              </a:lnSpc>
              <a:buNone/>
              <a:defRPr sz="1200"/>
            </a:lvl4pPr>
            <a:lvl5pPr marL="0" indent="0">
              <a:lnSpc>
                <a:spcPct val="100000"/>
              </a:lnSpc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12" name="Picture 11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31" y="374650"/>
            <a:ext cx="8079581" cy="1052060"/>
          </a:xfrm>
          <a:prstGeom prst="rect">
            <a:avLst/>
          </a:prstGeom>
        </p:spPr>
        <p:txBody>
          <a:bodyPr lIns="91416" tIns="45708" rIns="91416" bIns="45708" anchor="ctr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91416" tIns="45708" rIns="91416" bIns="45708"/>
          <a:lstStyle>
            <a:lvl1pPr algn="ctr">
              <a:defRPr sz="1400"/>
            </a:lvl1pPr>
          </a:lstStyle>
          <a:p>
            <a:endParaRPr lang="hu-HU" dirty="0"/>
          </a:p>
        </p:txBody>
      </p:sp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3961" y="2456285"/>
            <a:ext cx="1852613" cy="1798476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465718" y="2456284"/>
            <a:ext cx="1852613" cy="1798476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57475" y="2456284"/>
            <a:ext cx="1852613" cy="1798476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649231" y="2456284"/>
            <a:ext cx="1852613" cy="1798476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53B3F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26474" y="1877403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18230" y="1877403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5309986" y="187740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7401745" y="1877401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18" name="Picture 1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7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0912" y="267018"/>
            <a:ext cx="8572500" cy="93847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>
              <a:lnSpc>
                <a:spcPct val="90000"/>
              </a:lnSpc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329625" y="1326358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5607711" y="1284372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329625" y="2483196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607711" y="2441214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329625" y="3613883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5607711" y="3571897"/>
            <a:ext cx="2974133" cy="986711"/>
          </a:xfrm>
          <a:prstGeom prst="rect">
            <a:avLst/>
          </a:prstGeom>
        </p:spPr>
        <p:txBody>
          <a:bodyPr lIns="91416" tIns="45708" rIns="91416" bIns="45708" anchor="t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642349" y="160184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642349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642349" y="38893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968406" y="1601842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968406" y="28006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4968406" y="3889367"/>
            <a:ext cx="347564" cy="351769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lIns="91416" tIns="45708" rIns="91416" bIns="45708" numCol="1" spcCol="26999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Icon</a:t>
            </a:r>
            <a:endParaRPr lang="hu-HU" dirty="0"/>
          </a:p>
        </p:txBody>
      </p:sp>
      <p:pic>
        <p:nvPicPr>
          <p:cNvPr id="31" name="Picture 3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5594" cy="5143500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469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262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039" indent="-617039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710" indent="-82271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704668"/>
          </a:xfrm>
          <a:prstGeom prst="rect">
            <a:avLst/>
          </a:prstGeom>
        </p:spPr>
        <p:txBody>
          <a:bodyPr lIns="91416" tIns="45708" rIns="91416" bIns="45708">
            <a:normAutofit/>
          </a:bodyPr>
          <a:lstStyle>
            <a:lvl1pPr marL="0" marR="0" indent="0" algn="l" defTabSz="68559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marL="0" marR="0" lvl="0" indent="0" algn="l" defTabSz="685596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10318" y="667335"/>
            <a:ext cx="4348008" cy="3756383"/>
          </a:xfrm>
          <a:prstGeom prst="rect">
            <a:avLst/>
          </a:prstGeom>
          <a:noFill/>
        </p:spPr>
        <p:txBody>
          <a:bodyPr wrap="square" lIns="91416" tIns="45708" rIns="91416" bIns="45708" rtlCol="0">
            <a:noAutofit/>
          </a:bodyPr>
          <a:lstStyle/>
          <a:p>
            <a:pPr defTabSz="342794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262" lvl="2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18407" y="0"/>
            <a:ext cx="5725594" cy="5143500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/>
              <a:buNone/>
              <a:defRPr sz="1400" i="0"/>
            </a:lvl1pPr>
            <a:lvl2pPr marL="628469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2pPr>
            <a:lvl3pPr marL="971262" indent="-285666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400" i="0"/>
            </a:lvl3pPr>
            <a:lvl4pPr marL="617039" indent="-617039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4pPr>
            <a:lvl5pPr marL="822710" indent="-82271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>
                <a:latin typeface="Corbel"/>
                <a:cs typeface="Corbel"/>
              </a:rPr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/>
          <a:lstStyle/>
          <a:p>
            <a:pPr defTabSz="342794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25" y="1883872"/>
            <a:ext cx="2548890" cy="2886125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 marL="0" marR="0" indent="0" algn="l" defTabSz="68559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53B3F"/>
                </a:solidFill>
              </a:defRPr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marL="0" marR="0" lvl="0" indent="0" algn="l" defTabSz="685596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11" name="Picture 10" descr="LL_Logo_ButterflyOnly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1235" y="667335"/>
            <a:ext cx="4348008" cy="3756383"/>
          </a:xfrm>
          <a:prstGeom prst="rect">
            <a:avLst/>
          </a:prstGeom>
          <a:noFill/>
        </p:spPr>
        <p:txBody>
          <a:bodyPr wrap="square" lIns="91416" tIns="45708" rIns="91416" bIns="45708" rtlCol="0">
            <a:noAutofit/>
          </a:bodyPr>
          <a:lstStyle/>
          <a:p>
            <a:pPr defTabSz="342794"/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Click to edit Master text styles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285666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First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628469" lvl="1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Second level</a:t>
            </a:r>
          </a:p>
          <a:p>
            <a:pPr marL="971262" lvl="2" indent="-285666" defTabSz="342794">
              <a:buClr>
                <a:srgbClr val="FD6B0D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/>
                <a:cs typeface="Corbel"/>
              </a:rPr>
              <a:t>Third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794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94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5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91416" tIns="45708" rIns="91416" bIns="45708" anchor="ctr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545E64"/>
                </a:solidFill>
              </a:defRPr>
            </a:lvl1pPr>
            <a:lvl2pPr algn="r">
              <a:lnSpc>
                <a:spcPct val="100000"/>
              </a:lnSpc>
              <a:defRPr sz="2100">
                <a:solidFill>
                  <a:srgbClr val="545E64"/>
                </a:solidFill>
              </a:defRPr>
            </a:lvl2pPr>
            <a:lvl3pPr algn="r">
              <a:lnSpc>
                <a:spcPct val="100000"/>
              </a:lnSpc>
              <a:defRPr sz="1800">
                <a:solidFill>
                  <a:srgbClr val="545E64"/>
                </a:solidFill>
              </a:defRPr>
            </a:lvl3pPr>
            <a:lvl4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4pPr>
            <a:lvl5pPr algn="r">
              <a:lnSpc>
                <a:spcPct val="100000"/>
              </a:lnSpc>
              <a:defRPr sz="1500">
                <a:solidFill>
                  <a:srgbClr val="545E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/>
          <a:lstStyle/>
          <a:p>
            <a:pPr defTabSz="342794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81053" y="406712"/>
            <a:ext cx="2537460" cy="1440180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353B3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87" y="1883872"/>
            <a:ext cx="2548890" cy="2886125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 marL="0" marR="0" indent="0" algn="l" defTabSz="68559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marL="0" marR="0" lvl="0" indent="0" algn="l" defTabSz="685596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22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065814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400">
                <a:solidFill>
                  <a:srgbClr val="545E64"/>
                </a:solidFill>
              </a:defRPr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7" y="4157422"/>
            <a:ext cx="8085582" cy="459962"/>
          </a:xfrm>
          <a:prstGeom prst="rect">
            <a:avLst/>
          </a:prstGeom>
        </p:spPr>
        <p:txBody>
          <a:bodyPr lIns="91416" tIns="45708" rIns="91416" bIns="45708" anchor="b">
            <a:noAutofit/>
          </a:bodyPr>
          <a:lstStyle>
            <a:lvl1pPr>
              <a:defRPr sz="2400" b="0">
                <a:solidFill>
                  <a:srgbClr val="FD6B0D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4743" y="4598983"/>
            <a:ext cx="8103648" cy="403622"/>
          </a:xfrm>
          <a:prstGeom prst="rect">
            <a:avLst/>
          </a:prstGeom>
        </p:spPr>
        <p:txBody>
          <a:bodyPr lIns="91416" tIns="45708" rIns="91416" bIns="45708"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_Logo_ButterflyOnly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4" y="4573825"/>
            <a:ext cx="297394" cy="4775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39592" y="4709629"/>
            <a:ext cx="610478" cy="265922"/>
          </a:xfrm>
          <a:prstGeom prst="rect">
            <a:avLst/>
          </a:prstGeom>
        </p:spPr>
        <p:txBody>
          <a:bodyPr lIns="91416" tIns="45708" rIns="91416" bIns="45708"/>
          <a:lstStyle>
            <a:lvl1pPr algn="r">
              <a:defRPr/>
            </a:lvl1pPr>
          </a:lstStyle>
          <a:p>
            <a:pPr defTabSz="342794"/>
            <a:fld id="{4FAB73BC-B049-4115-A692-8D63A059BFB8}" type="slidenum">
              <a:rPr lang="en-US" sz="1400" smtClean="0">
                <a:solidFill>
                  <a:srgbClr val="000000"/>
                </a:solidFill>
              </a:rPr>
              <a:pPr defTabSz="342794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8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443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443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528" indent="-171366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454" indent="-171366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370" indent="-171366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306" indent="-171366" algn="l" defTabSz="68544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5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6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7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8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0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477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477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573" indent="-171374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506" indent="-171374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430" indent="-171374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372" indent="-171374" algn="l" defTabSz="685477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528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528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641" indent="-171386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584" indent="-171386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520" indent="-171386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471" indent="-171386" algn="l" defTabSz="685528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596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596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731" indent="-171402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688" indent="-171402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640" indent="-171402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603" indent="-171402" algn="l" defTabSz="685596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0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681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681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843" indent="-171422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818" indent="-171422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790" indent="-171422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768" indent="-171422" algn="l" defTabSz="685681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783" rtl="0" eaLnBrk="1" latinLnBrk="0" hangingPunct="1">
        <a:lnSpc>
          <a:spcPct val="85000"/>
        </a:lnSpc>
        <a:spcBef>
          <a:spcPct val="0"/>
        </a:spcBef>
        <a:buNone/>
        <a:defRPr sz="3200" b="0" kern="1200" spc="-90" baseline="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975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1pPr>
      <a:lvl2pPr marL="3429" indent="0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800" kern="1200">
          <a:solidFill>
            <a:schemeClr val="tx1"/>
          </a:solidFill>
          <a:latin typeface="Corbel"/>
          <a:ea typeface="+mn-ea"/>
          <a:cs typeface="Corbel"/>
        </a:defRPr>
      </a:lvl2pPr>
      <a:lvl3pPr marL="0" indent="0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500" i="1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None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899978" indent="-171446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49974" indent="-171446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199970" indent="-171446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49966" indent="-171446" algn="l" defTabSz="685783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2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5" t="10843" r="12839" b="22664"/>
          <a:stretch/>
        </p:blipFill>
        <p:spPr>
          <a:xfrm>
            <a:off x="0" y="-1"/>
            <a:ext cx="9144000" cy="5143501"/>
          </a:xfrm>
        </p:spPr>
      </p:pic>
      <p:sp>
        <p:nvSpPr>
          <p:cNvPr id="8" name="Rectangle 7"/>
          <p:cNvSpPr/>
          <p:nvPr/>
        </p:nvSpPr>
        <p:spPr>
          <a:xfrm>
            <a:off x="1" y="4215654"/>
            <a:ext cx="9143999" cy="92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" y="1"/>
            <a:ext cx="1978819" cy="54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257048"/>
            <a:r>
              <a:rPr lang="en-US" sz="1400" dirty="0" smtClean="0">
                <a:solidFill>
                  <a:srgbClr val="FD6B0D"/>
                </a:solidFill>
              </a:rPr>
              <a:t>June </a:t>
            </a:r>
            <a:r>
              <a:rPr lang="en-US" sz="1400" dirty="0">
                <a:solidFill>
                  <a:srgbClr val="FD6B0D"/>
                </a:solidFill>
              </a:rPr>
              <a:t>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" y="542942"/>
            <a:ext cx="3486152" cy="1471613"/>
          </a:xfrm>
          <a:prstGeom prst="rect">
            <a:avLst/>
          </a:prstGeom>
          <a:solidFill>
            <a:srgbClr val="FD6B0D"/>
          </a:solidFill>
          <a:ln w="9525" cap="flat" cmpd="sng" algn="ctr">
            <a:noFill/>
            <a:prstDash val="solid"/>
          </a:ln>
          <a:effectLst/>
        </p:spPr>
        <p:txBody>
          <a:bodyPr lIns="68549" tIns="34289" rIns="68549" bIns="34289" rtlCol="0" anchor="ctr"/>
          <a:lstStyle/>
          <a:p>
            <a:pPr marL="342713" lvl="1" defTabSz="514097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4500" spc="-68" dirty="0" err="1">
                <a:solidFill>
                  <a:srgbClr val="F9F9F9"/>
                </a:solidFill>
                <a:cs typeface="Rockwell"/>
              </a:rPr>
              <a:t>conVRse</a:t>
            </a:r>
            <a:endParaRPr lang="en-US" sz="4500" spc="-68" dirty="0">
              <a:solidFill>
                <a:srgbClr val="F9F9F9"/>
              </a:solidFill>
              <a:cs typeface="Rockwell"/>
            </a:endParaRPr>
          </a:p>
          <a:p>
            <a:pPr marL="342713" lvl="1" defTabSz="514097">
              <a:lnSpc>
                <a:spcPct val="85000"/>
              </a:lnSpc>
              <a:spcBef>
                <a:spcPct val="0"/>
              </a:spcBef>
              <a:defRPr/>
            </a:pPr>
            <a:endParaRPr lang="en-US" sz="1500" spc="-68" dirty="0">
              <a:solidFill>
                <a:srgbClr val="F9F9F9"/>
              </a:solidFill>
              <a:cs typeface="Rockwell"/>
            </a:endParaRPr>
          </a:p>
          <a:p>
            <a:pPr marL="342713" lvl="1" defTabSz="514097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100" spc="-68" dirty="0" smtClean="0">
                <a:solidFill>
                  <a:srgbClr val="F9F9F9"/>
                </a:solidFill>
                <a:cs typeface="Rockwell"/>
              </a:rPr>
              <a:t>Digital Insurer Award Submission</a:t>
            </a:r>
            <a:endParaRPr lang="en-US" sz="2100" spc="-68" dirty="0">
              <a:solidFill>
                <a:srgbClr val="F9F9F9"/>
              </a:solidFill>
              <a:cs typeface="Rockwel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7644" y="4287662"/>
            <a:ext cx="6408712" cy="804368"/>
            <a:chOff x="2339752" y="4287662"/>
            <a:chExt cx="6408712" cy="804368"/>
          </a:xfrm>
        </p:grpSpPr>
        <p:pic>
          <p:nvPicPr>
            <p:cNvPr id="13" name="Picture 12" descr="LL_Complete_Dark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4312496"/>
              <a:ext cx="1768816" cy="707526"/>
            </a:xfrm>
            <a:prstGeom prst="rect">
              <a:avLst/>
            </a:prstGeom>
          </p:spPr>
        </p:pic>
        <p:pic>
          <p:nvPicPr>
            <p:cNvPr id="1026" name="Picture 2" descr="http://www.underconsideration.com/brandnew/archives/metlife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533775"/>
              <a:ext cx="1967445" cy="44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astute.ind.in/client-logos/pnbmet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8" b="27217"/>
            <a:stretch/>
          </p:blipFill>
          <p:spPr bwMode="auto">
            <a:xfrm>
              <a:off x="6699774" y="4287662"/>
              <a:ext cx="2048690" cy="804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0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10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4208" y="3157748"/>
            <a:ext cx="7152128" cy="1668735"/>
            <a:chOff x="1250195" y="3335867"/>
            <a:chExt cx="6346141" cy="1480682"/>
          </a:xfrm>
        </p:grpSpPr>
        <p:pic>
          <p:nvPicPr>
            <p:cNvPr id="2050" name="Picture 2" descr="https://pixabay.com/get/eb34b10c20f61c22d2524518a33219c8b66ae3d110b9134396f8c37c/indian-210382_128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4" b="27293"/>
            <a:stretch/>
          </p:blipFill>
          <p:spPr bwMode="auto">
            <a:xfrm>
              <a:off x="5879447" y="3335867"/>
              <a:ext cx="1716889" cy="147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195" y="3342930"/>
              <a:ext cx="1716889" cy="147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https://pixabay.com/get/e834b70621f6023ed1534705fb0938c9bd22ffd41db8194397f3c87fae/employee-1169923_192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1" t="10580" r="42152" b="68892"/>
            <a:stretch/>
          </p:blipFill>
          <p:spPr bwMode="auto">
            <a:xfrm>
              <a:off x="3575193" y="3342930"/>
              <a:ext cx="1716889" cy="147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ular Callout 13"/>
          <p:cNvSpPr/>
          <p:nvPr/>
        </p:nvSpPr>
        <p:spPr>
          <a:xfrm>
            <a:off x="384232" y="1275606"/>
            <a:ext cx="2315560" cy="1410720"/>
          </a:xfrm>
          <a:prstGeom prst="wedgeRectCallout">
            <a:avLst>
              <a:gd name="adj1" fmla="val 37456"/>
              <a:gd name="adj2" fmla="val 68203"/>
            </a:avLst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 would prefer virtual reality to a face to face interaction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92% of customers</a:t>
            </a:r>
            <a:endParaRPr lang="en-SG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227101" y="1275606"/>
            <a:ext cx="2315560" cy="1410720"/>
          </a:xfrm>
          <a:prstGeom prst="wedgeRectCallout">
            <a:avLst>
              <a:gd name="adj1" fmla="val -15321"/>
              <a:gd name="adj2" fmla="val 69796"/>
            </a:avLst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 am happy with this interaction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97% of customers</a:t>
            </a:r>
            <a:endParaRPr lang="en-SG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172361" y="1275606"/>
            <a:ext cx="2504095" cy="1410720"/>
          </a:xfrm>
          <a:prstGeom prst="wedgeRectCallout">
            <a:avLst>
              <a:gd name="adj1" fmla="val -25587"/>
              <a:gd name="adj2" fmla="val 67672"/>
            </a:avLst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 have a more positive impression of the PNB MetLife Brand after the experience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95% of customers</a:t>
            </a:r>
            <a:endParaRPr lang="en-SG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But most importantly, we’ve had an incredible response from the 3000+ customers serviced through </a:t>
            </a: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473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47614"/>
            <a:ext cx="8496944" cy="2539297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identified a customer problem through interviewing and interacting with real customers at our branches,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built a solution using our test and learn methodology, improving the solution iteratively based on data collection and customer feedback,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And we finally rolled out a solution which not only drastically improved customers’ experiences while interacting with MetLife, but revolutionized the possibilities of customer interactions but for customer service-centric industries globally.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And all of this in 15 months.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demonstrates 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that </a:t>
            </a: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LumenLab’s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 innovation framework works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39592" y="4709628"/>
            <a:ext cx="610478" cy="265922"/>
          </a:xfrm>
        </p:spPr>
        <p:txBody>
          <a:bodyPr lIns="68580" tIns="34290" rIns="68580" bIns="34290"/>
          <a:lstStyle/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11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" y="4215654"/>
            <a:ext cx="9143999" cy="92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67644" y="4287662"/>
            <a:ext cx="6408712" cy="804368"/>
            <a:chOff x="2339752" y="4287662"/>
            <a:chExt cx="6408712" cy="804368"/>
          </a:xfrm>
        </p:grpSpPr>
        <p:pic>
          <p:nvPicPr>
            <p:cNvPr id="8" name="Picture 7" descr="LL_Complete_Dark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4312496"/>
              <a:ext cx="1768816" cy="707526"/>
            </a:xfrm>
            <a:prstGeom prst="rect">
              <a:avLst/>
            </a:prstGeom>
          </p:spPr>
        </p:pic>
        <p:pic>
          <p:nvPicPr>
            <p:cNvPr id="13" name="Picture 2" descr="http://www.underconsideration.com/brandnew/archives/metlife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533775"/>
              <a:ext cx="1967445" cy="44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astute.ind.in/client-logos/pnbme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8" b="27217"/>
            <a:stretch/>
          </p:blipFill>
          <p:spPr bwMode="auto">
            <a:xfrm>
              <a:off x="6699774" y="4287662"/>
              <a:ext cx="2048690" cy="804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33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68550" tIns="34289" rIns="68550" bIns="34289"/>
          <a:lstStyle/>
          <a:p>
            <a:pPr defTabSz="342713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13"/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51520" y="1244600"/>
            <a:ext cx="8640960" cy="1614488"/>
          </a:xfrm>
          <a:prstGeom prst="rect">
            <a:avLst/>
          </a:prstGeom>
        </p:spPr>
        <p:txBody>
          <a:bodyPr anchor="ctr"/>
          <a:lstStyle/>
          <a:p>
            <a:r>
              <a:rPr lang="en-US" sz="2800" dirty="0" err="1" smtClean="0"/>
              <a:t>conVRse</a:t>
            </a:r>
            <a:r>
              <a:rPr lang="en-US" sz="2800" dirty="0" smtClean="0"/>
              <a:t>, MetLife’s virtual reality (VR) servicing branch, is a product of </a:t>
            </a:r>
            <a:r>
              <a:rPr lang="en-US" sz="2800" dirty="0" err="1" smtClean="0"/>
              <a:t>LumenLab’s</a:t>
            </a:r>
            <a:r>
              <a:rPr lang="en-US" sz="2800" dirty="0" smtClean="0"/>
              <a:t> Innovation Framework</a:t>
            </a:r>
            <a:endParaRPr lang="en-SG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39552" y="2703513"/>
            <a:ext cx="8280920" cy="21717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90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conVRse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journey started in late 2015 in collaboration with PNB MetLife in India – where we spoke with real customers on the ground at branches to gain insights and learn about their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900"/>
              </a:spcAft>
            </a:pPr>
            <a:endParaRPr lang="en-US" sz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collated the information we had collected into a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 representation of the typical customer whose problems we would then work to solve</a:t>
            </a:r>
          </a:p>
        </p:txBody>
      </p:sp>
      <p:pic>
        <p:nvPicPr>
          <p:cNvPr id="1026" name="Picture 2" descr="https://www.pnbmetlife.com/images/tablet_tcm47-59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02" y="51470"/>
            <a:ext cx="35907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defTabSz="34272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22"/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2123" y="182599"/>
            <a:ext cx="8756723" cy="4573466"/>
            <a:chOff x="45315" y="160338"/>
            <a:chExt cx="8959605" cy="4543268"/>
          </a:xfrm>
        </p:grpSpPr>
        <p:sp>
          <p:nvSpPr>
            <p:cNvPr id="6" name="Rectangle 5"/>
            <p:cNvSpPr/>
            <p:nvPr/>
          </p:nvSpPr>
          <p:spPr>
            <a:xfrm>
              <a:off x="45315" y="3722721"/>
              <a:ext cx="2215269" cy="98088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t"/>
            <a:lstStyle/>
            <a:p>
              <a:pPr marL="128531" indent="-128531" defTabSz="685477">
                <a:buFont typeface="Arial"/>
                <a:buChar char="•"/>
              </a:pPr>
              <a:r>
                <a:rPr lang="en-US" sz="1200" dirty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Concerned about the well-being of his family. Worries about  his children's’ future, parents’ health and his own retirement.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6318" y="3423736"/>
              <a:ext cx="2091968" cy="3001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ea typeface="Gill Sans"/>
                  <a:cs typeface="Rockwell"/>
                </a:rPr>
                <a:t>Attitudes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8169" y="3722721"/>
              <a:ext cx="2228748" cy="98088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t"/>
            <a:lstStyle/>
            <a:p>
              <a:pPr marL="128531" indent="-128531" defTabSz="685477">
                <a:buFont typeface="Arial"/>
                <a:buChar char="•"/>
              </a:pPr>
              <a:r>
                <a:rPr lang="en-US" sz="1200" dirty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Saves meticulously and ensures that the family doesn’t spend frivolously.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9171" y="3423736"/>
              <a:ext cx="2091968" cy="3001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ea typeface="Gill Sans"/>
                  <a:cs typeface="Rockwell"/>
                </a:rPr>
                <a:t>Behaviours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31021" y="3722721"/>
              <a:ext cx="2217567" cy="98088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t"/>
            <a:lstStyle/>
            <a:p>
              <a:pPr marL="128531" indent="-128531" defTabSz="685477">
                <a:buFont typeface="Arial"/>
                <a:buChar char="•"/>
              </a:pPr>
              <a:r>
                <a:rPr lang="en-US" sz="1200" dirty="0" smtClean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Wants his insurer to offer more </a:t>
              </a:r>
              <a:r>
                <a:rPr lang="en-US" sz="1200" dirty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customer friendly and convenient </a:t>
              </a:r>
              <a:r>
                <a:rPr lang="en-US" sz="1200" dirty="0" smtClean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servicing.</a:t>
              </a:r>
              <a:endParaRPr lang="en-US" sz="1200" dirty="0">
                <a:solidFill>
                  <a:srgbClr val="3F3F3F"/>
                </a:solidFill>
                <a:latin typeface="Corbel"/>
                <a:ea typeface="Gill Sans"/>
                <a:cs typeface="Corbel"/>
              </a:endParaRPr>
            </a:p>
            <a:p>
              <a:pPr marL="128531" indent="-128531" defTabSz="685477">
                <a:buFont typeface="Arial"/>
                <a:buChar char="•"/>
              </a:pPr>
              <a:r>
                <a:rPr lang="en-US" sz="1200" dirty="0" smtClean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Prefers face to face discussions with an expert.</a:t>
              </a:r>
              <a:endParaRPr lang="en-US" sz="1200" dirty="0">
                <a:solidFill>
                  <a:srgbClr val="3F3F3F"/>
                </a:solidFill>
                <a:latin typeface="Corbel"/>
                <a:ea typeface="Gill Sans"/>
                <a:cs typeface="Corbe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62024" y="3423736"/>
              <a:ext cx="2091968" cy="3001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ea typeface="Gill Sans"/>
                  <a:cs typeface="Rockwell"/>
                </a:rPr>
                <a:t>Wants &amp; Needs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98533" y="3722721"/>
              <a:ext cx="2206387" cy="98088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t"/>
            <a:lstStyle/>
            <a:p>
              <a:pPr marL="128531" indent="-128531" defTabSz="685477">
                <a:buFont typeface="Arial"/>
                <a:buChar char="•"/>
              </a:pPr>
              <a:r>
                <a:rPr lang="en-US" sz="1200" dirty="0">
                  <a:solidFill>
                    <a:srgbClr val="3F3F3F"/>
                  </a:solidFill>
                  <a:latin typeface="Corbel"/>
                  <a:ea typeface="Gill Sans"/>
                  <a:cs typeface="Corbel"/>
                </a:rPr>
                <a:t>Doesn’t have much time to spare and dreads the long trips during working hours to his insurer’s offices.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04876" y="3423736"/>
              <a:ext cx="2091968" cy="3001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1200" dirty="0">
                  <a:solidFill>
                    <a:srgbClr val="FFFFFF"/>
                  </a:solidFill>
                  <a:ea typeface="Gill Sans"/>
                  <a:cs typeface="Rockwell"/>
                </a:rPr>
                <a:t>Barriers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7014" y="164454"/>
              <a:ext cx="6768994" cy="646771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2400" dirty="0">
                  <a:solidFill>
                    <a:srgbClr val="FFFFFF"/>
                  </a:solidFill>
                  <a:ea typeface="Gill Sans"/>
                  <a:cs typeface="Rockwell"/>
                </a:rPr>
                <a:t>Meet </a:t>
              </a:r>
              <a:r>
                <a:rPr lang="en-US" sz="3600" dirty="0">
                  <a:solidFill>
                    <a:srgbClr val="FFFFFF"/>
                  </a:solidFill>
                  <a:ea typeface="Gill Sans"/>
                  <a:cs typeface="Rockwell"/>
                </a:rPr>
                <a:t>RAMESH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45089" y="1524000"/>
              <a:ext cx="6066117" cy="785647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SG" sz="1400" dirty="0">
                  <a:solidFill>
                    <a:srgbClr val="236D9D"/>
                  </a:solidFill>
                  <a:ea typeface="Gill Sans"/>
                  <a:cs typeface="Rockwell"/>
                </a:rPr>
                <a:t>I would like my insurer to be available at my convenience instead of it being the other way around.</a:t>
              </a:r>
              <a:endParaRPr lang="en-US" sz="1400" dirty="0">
                <a:solidFill>
                  <a:srgbClr val="236D9D"/>
                </a:solidFill>
                <a:ea typeface="Gill Sans"/>
                <a:cs typeface="Rockwel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59768" y="1608264"/>
              <a:ext cx="617311" cy="454073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5000" dirty="0">
                  <a:solidFill>
                    <a:srgbClr val="FD6B0D"/>
                  </a:solidFill>
                  <a:ea typeface="Gill Sans"/>
                  <a:cs typeface="Rockwell"/>
                </a:rPr>
                <a:t>“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8363217" y="1596278"/>
              <a:ext cx="522289" cy="65796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5000" dirty="0">
                  <a:solidFill>
                    <a:srgbClr val="FD6B0D"/>
                  </a:solidFill>
                  <a:ea typeface="Gill Sans"/>
                  <a:cs typeface="Rockwell"/>
                </a:rPr>
                <a:t>“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346893" y="3730450"/>
              <a:ext cx="0" cy="720000"/>
            </a:xfrm>
            <a:prstGeom prst="line">
              <a:avLst/>
            </a:prstGeom>
            <a:ln w="9525" cmpd="sng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0680" y="3734879"/>
              <a:ext cx="0" cy="720000"/>
            </a:xfrm>
            <a:prstGeom prst="line">
              <a:avLst/>
            </a:prstGeom>
            <a:ln w="9525" cmpd="sng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19125" y="3726978"/>
              <a:ext cx="0" cy="720000"/>
            </a:xfrm>
            <a:prstGeom prst="line">
              <a:avLst/>
            </a:prstGeom>
            <a:ln w="9525" cmpd="sng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2854" y="973270"/>
              <a:ext cx="574684" cy="33920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4843" y="934989"/>
              <a:ext cx="653161" cy="4906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3963" y="992834"/>
              <a:ext cx="602183" cy="45243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3762" y="990531"/>
              <a:ext cx="653160" cy="47473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073" y="1010638"/>
              <a:ext cx="560763" cy="40464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8887" y="2374329"/>
              <a:ext cx="7963460" cy="785647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1400" dirty="0">
                  <a:solidFill>
                    <a:srgbClr val="236D9D"/>
                  </a:solidFill>
                  <a:ea typeface="Gill Sans"/>
                  <a:cs typeface="Rockwell"/>
                </a:rPr>
                <a:t>When I have a query or issue regarding my insurance policy, I want to talk </a:t>
              </a:r>
              <a:r>
                <a:rPr lang="en-US" sz="1400" dirty="0" smtClean="0">
                  <a:solidFill>
                    <a:srgbClr val="236D9D"/>
                  </a:solidFill>
                  <a:ea typeface="Gill Sans"/>
                  <a:cs typeface="Rockwell"/>
                </a:rPr>
                <a:t>directly with </a:t>
              </a:r>
              <a:r>
                <a:rPr lang="en-US" sz="1400" dirty="0">
                  <a:solidFill>
                    <a:srgbClr val="236D9D"/>
                  </a:solidFill>
                  <a:ea typeface="Gill Sans"/>
                  <a:cs typeface="Rockwell"/>
                </a:rPr>
                <a:t>an expert who can resolve my issue right away.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6668" y="2427414"/>
              <a:ext cx="617311" cy="454073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5000" dirty="0">
                  <a:solidFill>
                    <a:srgbClr val="FD6B0D"/>
                  </a:solidFill>
                  <a:ea typeface="Gill Sans"/>
                  <a:cs typeface="Rockwell"/>
                </a:rPr>
                <a:t>“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10800000">
              <a:off x="8372742" y="2415428"/>
              <a:ext cx="522289" cy="657965"/>
            </a:xfrm>
            <a:prstGeom prst="rect">
              <a:avLst/>
            </a:prstGeom>
            <a:noFill/>
            <a:ln w="38100" cmpd="sng">
              <a:noFill/>
              <a:miter lim="400000"/>
            </a:ln>
          </p:spPr>
          <p:txBody>
            <a:bodyPr lIns="180000" tIns="108000" rIns="0" bIns="108000" rtlCol="0" anchor="ctr"/>
            <a:lstStyle/>
            <a:p>
              <a:pPr defTabSz="685477">
                <a:lnSpc>
                  <a:spcPct val="80000"/>
                </a:lnSpc>
              </a:pPr>
              <a:r>
                <a:rPr lang="en-US" sz="5000" dirty="0">
                  <a:solidFill>
                    <a:srgbClr val="FD6B0D"/>
                  </a:solidFill>
                  <a:ea typeface="Gill Sans"/>
                  <a:cs typeface="Rockwell"/>
                </a:rPr>
                <a:t>“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" y="160338"/>
              <a:ext cx="2117906" cy="176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042557" y="1076261"/>
            <a:ext cx="685800" cy="685800"/>
          </a:xfrm>
          <a:prstGeom prst="rect">
            <a:avLst/>
          </a:prstGeom>
          <a:noFill/>
        </p:spPr>
        <p:txBody>
          <a:bodyPr wrap="none" lIns="68552" tIns="34289" rIns="68552" bIns="34289" rtlCol="0">
            <a:noAutofit/>
          </a:bodyPr>
          <a:lstStyle/>
          <a:p>
            <a:pPr defTabSz="685477"/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Married</a:t>
            </a:r>
            <a:endParaRPr lang="en-SG" sz="1100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479" y="1070923"/>
            <a:ext cx="685800" cy="685800"/>
          </a:xfrm>
          <a:prstGeom prst="rect">
            <a:avLst/>
          </a:prstGeom>
          <a:noFill/>
        </p:spPr>
        <p:txBody>
          <a:bodyPr wrap="none" lIns="68552" tIns="34289" rIns="68552" bIns="34289" rtlCol="0">
            <a:noAutofit/>
          </a:bodyPr>
          <a:lstStyle/>
          <a:p>
            <a:pPr defTabSz="685477"/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India</a:t>
            </a:r>
            <a:endParaRPr lang="en-SG" sz="1100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0453" y="983120"/>
            <a:ext cx="685800" cy="685800"/>
          </a:xfrm>
          <a:prstGeom prst="rect">
            <a:avLst/>
          </a:prstGeom>
          <a:noFill/>
        </p:spPr>
        <p:txBody>
          <a:bodyPr wrap="none" lIns="68552" tIns="34289" rIns="68552" bIns="34289" rtlCol="0">
            <a:noAutofit/>
          </a:bodyPr>
          <a:lstStyle/>
          <a:p>
            <a:pPr defTabSz="685477"/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Software </a:t>
            </a:r>
          </a:p>
          <a:p>
            <a:pPr defTabSz="685477"/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Engineer</a:t>
            </a:r>
            <a:endParaRPr lang="en-SG" sz="1100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9469" y="1038440"/>
            <a:ext cx="685800" cy="685800"/>
          </a:xfrm>
          <a:prstGeom prst="rect">
            <a:avLst/>
          </a:prstGeom>
          <a:noFill/>
        </p:spPr>
        <p:txBody>
          <a:bodyPr wrap="none" lIns="68552" tIns="34289" rIns="68552" bIns="34289" rtlCol="0">
            <a:noAutofit/>
          </a:bodyPr>
          <a:lstStyle/>
          <a:p>
            <a:pPr defTabSz="685477"/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$$$</a:t>
            </a:r>
            <a:endParaRPr lang="en-SG" sz="1200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7496" y="1045464"/>
            <a:ext cx="685800" cy="685800"/>
          </a:xfrm>
          <a:prstGeom prst="rect">
            <a:avLst/>
          </a:prstGeom>
          <a:noFill/>
        </p:spPr>
        <p:txBody>
          <a:bodyPr wrap="none" lIns="68552" tIns="34289" rIns="68552" bIns="34289" rtlCol="0">
            <a:noAutofit/>
          </a:bodyPr>
          <a:lstStyle/>
          <a:p>
            <a:pPr defTabSz="685477"/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Medium</a:t>
            </a:r>
            <a:endParaRPr lang="en-SG" sz="1100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56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918" y="1635646"/>
            <a:ext cx="8079868" cy="2539297"/>
          </a:xfrm>
        </p:spPr>
        <p:txBody>
          <a:bodyPr/>
          <a:lstStyle/>
          <a:p>
            <a:pPr marL="342900" indent="-342900" defTabSz="685783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Crafted virtual reality experiences </a:t>
            </a:r>
            <a:r>
              <a:rPr lang="en-SG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engender an </a:t>
            </a:r>
            <a:r>
              <a:rPr lang="en-SG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emotional connection </a:t>
            </a:r>
            <a:r>
              <a:rPr lang="en-SG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– you feel as if you are living through </a:t>
            </a: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it</a:t>
            </a:r>
          </a:p>
          <a:p>
            <a:pPr marL="342900" indent="-342900" defTabSz="685783">
              <a:spcBef>
                <a:spcPts val="1200"/>
              </a:spcBef>
              <a:spcAft>
                <a:spcPts val="1200"/>
              </a:spcAft>
              <a:buAutoNum type="arabicPeriod" startAt="2"/>
            </a:pP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Interaction </a:t>
            </a:r>
            <a:r>
              <a:rPr lang="en-SG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with elements in the room and customized data is equally as important as the conversation with the </a:t>
            </a: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avatar</a:t>
            </a:r>
          </a:p>
          <a:p>
            <a:pPr marL="342900" indent="-342900" defTabSz="685783">
              <a:spcBef>
                <a:spcPts val="1200"/>
              </a:spcBef>
              <a:spcAft>
                <a:spcPts val="1200"/>
              </a:spcAft>
              <a:buFont typeface="Arial"/>
              <a:buAutoNum type="arabicPeriod" startAt="2"/>
            </a:pP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Customers </a:t>
            </a:r>
            <a:r>
              <a:rPr lang="en-SG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who are usually irate in branches </a:t>
            </a:r>
            <a:r>
              <a:rPr lang="en-S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appear to be </a:t>
            </a:r>
            <a:r>
              <a:rPr lang="en-SG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cooler and more rational on </a:t>
            </a:r>
            <a:r>
              <a:rPr lang="en-SG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conVRse</a:t>
            </a:r>
            <a:endParaRPr lang="en-SG" dirty="0" smtClean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  <a:p>
            <a:pPr marL="342900" indent="-342900" defTabSz="685783">
              <a:spcBef>
                <a:spcPts val="1200"/>
              </a:spcBef>
              <a:spcAft>
                <a:spcPts val="1200"/>
              </a:spcAft>
              <a:buFont typeface="Arial"/>
              <a:buAutoNum type="arabicPeriod" startAt="2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4.  Lag / Audio sync has a large impact on experience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</a:rPr>
              <a:t>quality</a:t>
            </a:r>
            <a:endParaRPr lang="en-SG" dirty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We had key </a:t>
            </a: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learnings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 and insights from testing each iteration of </a:t>
            </a: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421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ww.pnbmetlife.com/images/tablet_tcm47-597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167" y="1047132"/>
            <a:ext cx="2401985" cy="10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83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39"/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71500" y="266700"/>
            <a:ext cx="8572500" cy="9382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 need a solution slide here</a:t>
            </a:r>
            <a:endParaRPr lang="en-SG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58" b="7958"/>
          <a:stretch/>
        </p:blipFill>
        <p:spPr bwMode="auto">
          <a:xfrm>
            <a:off x="6692883" y="1275606"/>
            <a:ext cx="2030631" cy="282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VR was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perfect to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solve Ramesh’s problems – allowing him to speak face to face with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a specialized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PNB MetLife Agent at his convenience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  <p:pic>
        <p:nvPicPr>
          <p:cNvPr id="1026" name="Picture 2" descr="https://upload.wikimedia.org/wikipedia/commons/a/ad/Google-Cardboar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93" y="1047132"/>
            <a:ext cx="1052039" cy="9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5/Nexus_5.png/122px-Nexus_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918" y="1146589"/>
            <a:ext cx="369961" cy="7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oss 1"/>
          <p:cNvSpPr/>
          <p:nvPr/>
        </p:nvSpPr>
        <p:spPr>
          <a:xfrm>
            <a:off x="2004897" y="1419622"/>
            <a:ext cx="288032" cy="288032"/>
          </a:xfrm>
          <a:prstGeom prst="plus">
            <a:avLst>
              <a:gd name="adj" fmla="val 3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657847" y="1994319"/>
            <a:ext cx="1297733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800" b="1" dirty="0" smtClean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Google cardboard or other mobile VR headset</a:t>
            </a:r>
            <a:endParaRPr lang="en-US" sz="800" b="1" dirty="0">
              <a:solidFill>
                <a:srgbClr val="FFFFFF"/>
              </a:solidFill>
              <a:latin typeface="Corbel" pitchFamily="34" charset="0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031" y="1994318"/>
            <a:ext cx="1297733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800" b="1" dirty="0" smtClean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Mid-range smartphone</a:t>
            </a:r>
            <a:endParaRPr lang="en-US" sz="800" b="1" dirty="0">
              <a:solidFill>
                <a:srgbClr val="FFFFFF"/>
              </a:solidFill>
              <a:latin typeface="Corbel" pitchFamily="34" charset="0"/>
              <a:sym typeface="Arial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5741589" y="1399215"/>
            <a:ext cx="397126" cy="2564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2427734"/>
            <a:ext cx="60486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Inside </a:t>
            </a:r>
            <a:r>
              <a:rPr lang="en-US" sz="1300" dirty="0" err="1" smtClean="0">
                <a:solidFill>
                  <a:srgbClr val="3F3F3F"/>
                </a:solidFill>
                <a:latin typeface="Corbel" panose="020B0503020204020204" pitchFamily="34" charset="0"/>
              </a:rPr>
              <a:t>conVRse</a:t>
            </a:r>
            <a:r>
              <a:rPr lang="en-US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, customers </a:t>
            </a:r>
            <a:r>
              <a:rPr lang="en-US" sz="1300" dirty="0">
                <a:solidFill>
                  <a:srgbClr val="3F3F3F"/>
                </a:solidFill>
                <a:latin typeface="Corbel" panose="020B0503020204020204" pitchFamily="34" charset="0"/>
              </a:rPr>
              <a:t>find themselves sitting in a room with ‘</a:t>
            </a:r>
            <a:r>
              <a:rPr lang="en-US" sz="1300" dirty="0" err="1">
                <a:solidFill>
                  <a:srgbClr val="3F3F3F"/>
                </a:solidFill>
                <a:latin typeface="Corbel" panose="020B0503020204020204" pitchFamily="34" charset="0"/>
              </a:rPr>
              <a:t>Khushi</a:t>
            </a:r>
            <a:r>
              <a:rPr lang="en-US" sz="1300" dirty="0">
                <a:solidFill>
                  <a:srgbClr val="3F3F3F"/>
                </a:solidFill>
                <a:latin typeface="Corbel" panose="020B0503020204020204" pitchFamily="34" charset="0"/>
              </a:rPr>
              <a:t>,’ a 3D avatar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voiced by a live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expert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from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PNB MetLife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with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who they can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converse with completely naturally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with for any servicing requests.  Inhabiting the same physical space, even digitally, allows customers to have a more emotionally engaging conversation.  This sets VR apart from a video chat, where one simply speaks to a two dimensional face on a screen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1300" dirty="0" err="1">
                <a:solidFill>
                  <a:srgbClr val="3F3F3F"/>
                </a:solidFill>
                <a:latin typeface="Corbel" panose="020B0503020204020204" pitchFamily="34" charset="0"/>
              </a:rPr>
              <a:t>conVRse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 currently allows customers to view and update their policy details real time, to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raise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service requests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right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there, to inquire about the status of their claims, and to submit any required documentation related to a transaction or documents related to the Know Your Customer (KYC) requirements using the rear facing camera </a:t>
            </a:r>
            <a:r>
              <a:rPr lang="en-SG" sz="1300" dirty="0" smtClean="0">
                <a:solidFill>
                  <a:srgbClr val="3F3F3F"/>
                </a:solidFill>
                <a:latin typeface="Corbel" panose="020B0503020204020204" pitchFamily="34" charset="0"/>
              </a:rPr>
              <a:t>of </a:t>
            </a:r>
            <a:r>
              <a:rPr lang="en-SG" sz="1300" dirty="0">
                <a:solidFill>
                  <a:srgbClr val="3F3F3F"/>
                </a:solidFill>
                <a:latin typeface="Corbel" panose="020B0503020204020204" pitchFamily="34" charset="0"/>
              </a:rPr>
              <a:t>the phone through an immersive and interactive experience.</a:t>
            </a:r>
            <a:endParaRPr lang="en-SG" sz="1300" dirty="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563888" y="1399215"/>
            <a:ext cx="288032" cy="288032"/>
          </a:xfrm>
          <a:prstGeom prst="plus">
            <a:avLst>
              <a:gd name="adj" fmla="val 3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4090294" y="1994317"/>
            <a:ext cx="1297733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800" b="1" dirty="0" smtClean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Our application</a:t>
            </a:r>
            <a:endParaRPr lang="en-US" sz="800" b="1" dirty="0">
              <a:solidFill>
                <a:srgbClr val="FFFFFF"/>
              </a:solidFill>
              <a:latin typeface="Corbel" pitchFamily="34" charset="0"/>
              <a:sym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2883" y="4214039"/>
            <a:ext cx="2030631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800" b="1" dirty="0" smtClean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Customer being serviced through </a:t>
            </a:r>
            <a:r>
              <a:rPr lang="en-US" sz="800" b="1" dirty="0" err="1" smtClean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conVRse</a:t>
            </a:r>
            <a:endParaRPr lang="en-US" sz="800" b="1" dirty="0">
              <a:solidFill>
                <a:srgbClr val="FFFFFF"/>
              </a:solidFill>
              <a:latin typeface="Corbel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596336" y="4655702"/>
            <a:ext cx="1156179" cy="4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en-SG" sz="11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2773" y="1499149"/>
            <a:ext cx="2046281" cy="8506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Build 1 – </a:t>
            </a:r>
            <a:r>
              <a:rPr lang="en-US" sz="9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Pretotype</a:t>
            </a:r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 -  </a:t>
            </a:r>
            <a:r>
              <a:rPr lang="en-US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Servicing and Sales</a:t>
            </a:r>
            <a:endParaRPr lang="en-SG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82100" y="1499148"/>
            <a:ext cx="2834884" cy="8506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Build 2 –Prototype - </a:t>
            </a:r>
            <a:r>
              <a:rPr lang="en-US" sz="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Live </a:t>
            </a:r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Customer Service</a:t>
            </a:r>
            <a:endParaRPr lang="en-SG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800922" y="1490244"/>
            <a:ext cx="2155454" cy="87399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Build 3 -  Prototype - Stability and Scale in Operationalization</a:t>
            </a:r>
            <a:endParaRPr lang="en-SG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82" y="1203598"/>
            <a:ext cx="967745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October 2015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732" y="1212504"/>
            <a:ext cx="1129537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December 2015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6365" y="1221941"/>
            <a:ext cx="757021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April 2016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8118" y="1221941"/>
            <a:ext cx="905487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August 2016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241" y="1229929"/>
            <a:ext cx="997532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October 2016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7473" y="1244771"/>
            <a:ext cx="1152598" cy="34290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defTabSz="685596"/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/>
                <a:cs typeface="Corbel"/>
              </a:rPr>
              <a:t>December 2016</a:t>
            </a:r>
            <a:endParaRPr lang="en-SG" sz="1200" b="1" dirty="0">
              <a:solidFill>
                <a:srgbClr val="000000">
                  <a:lumMod val="75000"/>
                  <a:lumOff val="25000"/>
                </a:srgbClr>
              </a:solidFill>
              <a:latin typeface="Corbel"/>
              <a:cs typeface="Corbel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35177" y="2361251"/>
            <a:ext cx="4257303" cy="6501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Real customers transact on </a:t>
            </a:r>
            <a:r>
              <a:rPr lang="en-US" sz="11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conVRse</a:t>
            </a:r>
            <a:r>
              <a:rPr lang="en-US" sz="11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3000+ interactions till date</a:t>
            </a:r>
            <a:endParaRPr lang="en-SG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1090" y="2478969"/>
            <a:ext cx="1156179" cy="41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11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Pretotype</a:t>
            </a:r>
            <a:r>
              <a:rPr lang="en-US" sz="1100" dirty="0" smtClean="0">
                <a:solidFill>
                  <a:schemeClr val="tx1"/>
                </a:solidFill>
                <a:latin typeface="Corbel" panose="020B0503020204020204" pitchFamily="34" charset="0"/>
              </a:rPr>
              <a:t>: Focus Group Tests</a:t>
            </a:r>
            <a:endParaRPr lang="en-SG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922" y="2568619"/>
            <a:ext cx="1077896" cy="248110"/>
          </a:xfrm>
          <a:prstGeom prst="rect">
            <a:avLst/>
          </a:prstGeom>
          <a:noFill/>
        </p:spPr>
        <p:txBody>
          <a:bodyPr wrap="none" lIns="68562" tIns="34289" rIns="68562" bIns="34289" rtlCol="0">
            <a:noAutofit/>
          </a:bodyPr>
          <a:lstStyle/>
          <a:p>
            <a:pPr algn="ctr" defTabSz="685596"/>
            <a:r>
              <a:rPr lang="en-US" sz="11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cs typeface="Corbel"/>
              </a:rPr>
              <a:t>Testing/Operation</a:t>
            </a:r>
            <a:endParaRPr lang="en-SG" sz="1100" b="1" dirty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 pitchFamily="34" charset="0"/>
              <a:cs typeface="Corbel"/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7983283" y="1490254"/>
            <a:ext cx="847529" cy="871007"/>
          </a:xfrm>
          <a:prstGeom prst="star6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Public Launch</a:t>
            </a:r>
            <a:endParaRPr lang="en-SG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Picture 2" descr="C:\Users\arajashekaran\AppData\Local\Microsoft\Windows\Temporary Internet Files\Content.Outlook\2K5KC31O\1 (2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73" y="3175495"/>
            <a:ext cx="2486978" cy="1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316629" y="4740267"/>
            <a:ext cx="2482611" cy="346247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/>
            <a:r>
              <a:rPr lang="en-US" sz="900" dirty="0">
                <a:latin typeface="Corbel" pitchFamily="34" charset="0"/>
              </a:rPr>
              <a:t>Build </a:t>
            </a:r>
            <a:r>
              <a:rPr lang="en-US" sz="900" dirty="0" smtClean="0">
                <a:latin typeface="Corbel" pitchFamily="34" charset="0"/>
              </a:rPr>
              <a:t>2 </a:t>
            </a:r>
          </a:p>
          <a:p>
            <a:pPr algn="ctr" defTabSz="685681"/>
            <a:r>
              <a:rPr lang="en-US" sz="900" dirty="0" smtClean="0">
                <a:latin typeface="Corbel" pitchFamily="34" charset="0"/>
              </a:rPr>
              <a:t>(Dual Screen VR – Video playable in PowerPoint)</a:t>
            </a:r>
            <a:endParaRPr lang="en-SG" sz="900" dirty="0">
              <a:latin typeface="Corbe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3848" y="3153591"/>
            <a:ext cx="2718528" cy="1586676"/>
            <a:chOff x="1802322" y="1347614"/>
            <a:chExt cx="5274825" cy="3078664"/>
          </a:xfrm>
        </p:grpSpPr>
        <p:sp>
          <p:nvSpPr>
            <p:cNvPr id="34" name="Rounded Rectangle 33"/>
            <p:cNvSpPr/>
            <p:nvPr/>
          </p:nvSpPr>
          <p:spPr>
            <a:xfrm>
              <a:off x="1802322" y="1347614"/>
              <a:ext cx="5274825" cy="307866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en-SG" sz="1400">
                <a:solidFill>
                  <a:srgbClr val="FFFFFF"/>
                </a:solidFill>
              </a:endParaRPr>
            </a:p>
          </p:txBody>
        </p:sp>
        <p:pic>
          <p:nvPicPr>
            <p:cNvPr id="35" name="Direct_Capture.wm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21153" y="1499250"/>
              <a:ext cx="4864539" cy="2736304"/>
            </a:xfrm>
            <a:prstGeom prst="round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2291173" y="2060791"/>
              <a:ext cx="1817275" cy="1817275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en-SG" sz="140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782254" y="2060790"/>
              <a:ext cx="1817275" cy="1817275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en-SG" sz="1400">
                <a:solidFill>
                  <a:srgbClr val="FFFFFF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12773" y="4729856"/>
            <a:ext cx="2486978" cy="207747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/>
            <a:r>
              <a:rPr lang="en-US" sz="900" dirty="0">
                <a:latin typeface="Corbel" pitchFamily="34" charset="0"/>
              </a:rPr>
              <a:t>Build </a:t>
            </a:r>
            <a:r>
              <a:rPr lang="en-US" sz="900" dirty="0" smtClean="0">
                <a:latin typeface="Corbel" pitchFamily="34" charset="0"/>
              </a:rPr>
              <a:t>1 (Single </a:t>
            </a:r>
            <a:r>
              <a:rPr lang="en-US" sz="900" dirty="0">
                <a:latin typeface="Corbel" pitchFamily="34" charset="0"/>
              </a:rPr>
              <a:t>Window Image)</a:t>
            </a:r>
            <a:endParaRPr lang="en-SG" sz="900" dirty="0">
              <a:latin typeface="Corbel" pitchFamily="34" charset="0"/>
            </a:endParaRPr>
          </a:p>
        </p:txBody>
      </p:sp>
      <p:pic>
        <p:nvPicPr>
          <p:cNvPr id="40" name="Picture 2" descr="C:\Users\arajashekaran\AppData\Local\Microsoft\Windows\Temporary Internet Files\Content.Outlook\2K5KC31O\Screenshot_20170113-171153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066" y="3224187"/>
            <a:ext cx="2676746" cy="15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154066" y="4729856"/>
            <a:ext cx="2676746" cy="215481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/>
            <a:r>
              <a:rPr lang="en-US" sz="900" dirty="0">
                <a:latin typeface="Corbel" pitchFamily="34" charset="0"/>
              </a:rPr>
              <a:t>Build </a:t>
            </a:r>
            <a:r>
              <a:rPr lang="en-US" sz="900" dirty="0" smtClean="0">
                <a:latin typeface="Corbel" pitchFamily="34" charset="0"/>
              </a:rPr>
              <a:t>3 (Single </a:t>
            </a:r>
            <a:r>
              <a:rPr lang="en-US" sz="900" dirty="0">
                <a:latin typeface="Corbel" pitchFamily="34" charset="0"/>
              </a:rPr>
              <a:t>Window Image)</a:t>
            </a:r>
            <a:endParaRPr lang="en-SG" sz="900" dirty="0">
              <a:latin typeface="Corbe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We used our test and learn approach to build </a:t>
            </a:r>
            <a:r>
              <a:rPr lang="en-SG" sz="2000" dirty="0" err="1" smtClean="0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 - 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iterating each subsequent version based on customer feedback and data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9915400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virtual 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defTabSz="685528"/>
            <a:endParaRPr lang="en-SG" sz="140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3005" y="1890070"/>
            <a:ext cx="2224009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Become aware of problem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641" y="1881592"/>
            <a:ext cx="1037025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Action:</a:t>
            </a:r>
            <a:endParaRPr lang="en-SG" sz="1300" b="1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643" y="2351788"/>
            <a:ext cx="1018886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Emotion:</a:t>
            </a:r>
            <a:endParaRPr lang="en-SG" sz="1300" b="1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5279" y="2351788"/>
            <a:ext cx="1985721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Irritation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17201" y="2299618"/>
            <a:ext cx="841428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203848" y="1890064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Find a branch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24" y="1890064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Meet generalist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9157" y="1919296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Wait for resolution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11097" y="2351788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Irritation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08324" y="2362081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Anxiety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41214" y="2365714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Fear, Uncertainty, Doubt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6851" y="3536794"/>
            <a:ext cx="2224010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Become aware of problem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2607" y="3531823"/>
            <a:ext cx="1037025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Action:</a:t>
            </a:r>
            <a:endParaRPr lang="en-SG" sz="1300" b="1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8049" y="4059262"/>
            <a:ext cx="1018886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Emotion:</a:t>
            </a:r>
            <a:endParaRPr lang="en-SG" sz="1300" b="1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6541" y="4059262"/>
            <a:ext cx="1985721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Irritation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194502" y="3949847"/>
            <a:ext cx="8436979" cy="1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219048" y="3532119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Access VR branch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36447" y="3523645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Speak to specialist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04441" y="3528637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Quick resolution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36346" y="4059262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Relief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43891" y="4069555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Confidence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52281" y="4073185"/>
            <a:ext cx="2096183" cy="274010"/>
          </a:xfrm>
          <a:prstGeom prst="rect">
            <a:avLst/>
          </a:prstGeom>
          <a:noFill/>
        </p:spPr>
        <p:txBody>
          <a:bodyPr wrap="square" lIns="73214" tIns="36603" rIns="73214" bIns="36603" rtlCol="0">
            <a:spAutoFit/>
          </a:bodyPr>
          <a:lstStyle/>
          <a:p>
            <a:pPr defTabSz="406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ea typeface="ＭＳ Ｐゴシック" charset="0"/>
                <a:sym typeface="Arial" charset="0"/>
              </a:rPr>
              <a:t>Satisfaction </a:t>
            </a:r>
            <a:endParaRPr lang="en-SG" sz="1300" dirty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ea typeface="ＭＳ Ｐゴシック" charset="0"/>
              <a:sym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922" y="1469760"/>
            <a:ext cx="2827579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1400" b="1" dirty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Experience Before (The Problem)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922" y="3056494"/>
            <a:ext cx="2827579" cy="289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en-US"/>
            </a:defPPr>
            <a:lvl1pPr lvl="0"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528"/>
            <a:r>
              <a:rPr lang="en-US" sz="1400" b="1" dirty="0">
                <a:solidFill>
                  <a:srgbClr val="FFFFFF"/>
                </a:solidFill>
                <a:latin typeface="Corbel" pitchFamily="34" charset="0"/>
                <a:sym typeface="Arial" charset="0"/>
              </a:rPr>
              <a:t>Experience After (Our Solution)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749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749"/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5" name="Picture 34" descr="LL_Logo_ButterflyOnly_s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280" y="4566160"/>
            <a:ext cx="297394" cy="47750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5400000">
            <a:off x="8569682" y="2195829"/>
            <a:ext cx="277110" cy="207578"/>
          </a:xfrm>
          <a:prstGeom prst="triangl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Isosceles Triangle 30"/>
          <p:cNvSpPr/>
          <p:nvPr/>
        </p:nvSpPr>
        <p:spPr>
          <a:xfrm rot="5400000">
            <a:off x="8569682" y="3840095"/>
            <a:ext cx="277110" cy="207578"/>
          </a:xfrm>
          <a:prstGeom prst="triangl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ectangle 33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improves 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the customer servicing journey not only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on 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the surface, but also at 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a deeper 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emotional level 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015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7417d6ae-05c9-4bbe-8ebd-f2225392f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" name="AutoShape 5" descr="blob:https://web.whatsapp.com/c83c5522-ef20-45da-a5e7-f6b6c372841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5852697" y="1527834"/>
            <a:ext cx="2823759" cy="25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rbel"/>
              </a:rPr>
              <a:t>conVRse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rbel"/>
              </a:rPr>
              <a:t> is now live in </a:t>
            </a:r>
          </a:p>
          <a:p>
            <a:pPr>
              <a:lnSpc>
                <a:spcPct val="110000"/>
              </a:lnSpc>
            </a:pPr>
            <a:r>
              <a:rPr lang="en-US" sz="33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15 </a:t>
            </a:r>
            <a:r>
              <a:rPr lang="en-US" sz="33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Branches</a:t>
            </a:r>
            <a:endParaRPr lang="en-US" sz="1700" b="1" dirty="0" smtClean="0">
              <a:solidFill>
                <a:schemeClr val="accent1"/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orbel"/>
              </a:rPr>
              <a:t>across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33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10 </a:t>
            </a:r>
            <a:r>
              <a:rPr lang="en-US" sz="33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cities</a:t>
            </a:r>
          </a:p>
          <a:p>
            <a:pPr lvl="0">
              <a:lnSpc>
                <a:spcPct val="110000"/>
              </a:lnSpc>
            </a:pPr>
            <a:endParaRPr lang="en-US" sz="1700" dirty="0" smtClean="0">
              <a:solidFill>
                <a:srgbClr val="000000">
                  <a:lumMod val="75000"/>
                  <a:lumOff val="25000"/>
                </a:srgbClr>
              </a:solidFill>
              <a:latin typeface="Corbel" pitchFamily="34" charset="0"/>
              <a:cs typeface="Corbel"/>
            </a:endParaRPr>
          </a:p>
          <a:p>
            <a:pPr lvl="0">
              <a:lnSpc>
                <a:spcPct val="110000"/>
              </a:lnSpc>
            </a:pPr>
            <a:r>
              <a:rPr lang="en-US" sz="1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cs typeface="Corbel"/>
              </a:rPr>
              <a:t>In </a:t>
            </a:r>
            <a:r>
              <a:rPr lang="en-US" sz="17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itchFamily="34" charset="0"/>
                <a:cs typeface="Corbel"/>
              </a:rPr>
              <a:t>India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558" y="4166115"/>
            <a:ext cx="449455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(from right) Insurance Regulatory and Development Authority of India (IRDAI)  Chairman TS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Vijayan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; Member-Life IRDAI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Nilesh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Sathe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; and </a:t>
            </a:r>
            <a:r>
              <a:rPr lang="en-SG" sz="9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former Managing 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Director and CEO PNB MetLife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Tarun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Chugh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at the launch of </a:t>
            </a:r>
            <a:r>
              <a:rPr lang="en-SG" sz="9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conVRse</a:t>
            </a:r>
            <a:r>
              <a:rPr lang="en-SG" sz="9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in Hyderabad</a:t>
            </a:r>
          </a:p>
        </p:txBody>
      </p:sp>
      <p:pic>
        <p:nvPicPr>
          <p:cNvPr id="4098" name="Picture 2" descr="Virtual care (from right) IRDAI Chairman TS Vijayan; Member-Life IRDAI Nilesh Sathe; and Managing Director and CEO PNB MetLife Tarun Chugh, at the launch of conVRse, a virtual reality-based customer service platform, in Hyderabad on Mon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51" y="1476264"/>
            <a:ext cx="4196279" cy="26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Even the Indian insurance regulators were on board –attending the formal launch </a:t>
            </a:r>
            <a:r>
              <a:rPr lang="en-SG" sz="2000" dirty="0" err="1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r>
              <a:rPr lang="en-SG" sz="2000" dirty="0">
                <a:solidFill>
                  <a:srgbClr val="FFFFFF"/>
                </a:solidFill>
                <a:ea typeface="Gill Sans"/>
                <a:cs typeface="Rockwell"/>
              </a:rPr>
              <a:t> on the 19th of December 2016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120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14">
            <a:off x="4851470" y="2358696"/>
            <a:ext cx="2928425" cy="13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888">
            <a:off x="3406881" y="2926821"/>
            <a:ext cx="3052291" cy="10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virtual 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lIns="68580" tIns="34290" rIns="68580" bIns="34290"/>
          <a:lstStyle/>
          <a:p>
            <a:pPr defTabSz="342892"/>
            <a:fld id="{4FAB73BC-B049-4115-A692-8D63A059BFB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892"/>
              <a:t>9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5" name="Picture 34" descr="LL_Logo_ButterflyOnly_s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279" y="4566158"/>
            <a:ext cx="297394" cy="477506"/>
          </a:xfrm>
          <a:prstGeom prst="rect">
            <a:avLst/>
          </a:prstGeom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391485" y="1126388"/>
            <a:ext cx="2823759" cy="37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>
                <a:latin typeface="Corbel" pitchFamily="34" charset="0"/>
                <a:cs typeface="Corbel"/>
              </a:rPr>
              <a:t>conVRse</a:t>
            </a:r>
            <a:r>
              <a:rPr lang="en-US" sz="1200" dirty="0">
                <a:latin typeface="Corbel" pitchFamily="34" charset="0"/>
                <a:cs typeface="Corbel"/>
              </a:rPr>
              <a:t> has been featured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110+ </a:t>
            </a:r>
            <a:r>
              <a:rPr lang="en-US" sz="24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times</a:t>
            </a:r>
            <a:endParaRPr lang="en-US" sz="1200" b="1" dirty="0">
              <a:solidFill>
                <a:schemeClr val="accent1"/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endParaRPr lang="en-US" sz="1200" dirty="0"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Corbel" pitchFamily="34" charset="0"/>
                <a:cs typeface="Corbel"/>
              </a:rPr>
              <a:t>In national Indian print media such as </a:t>
            </a:r>
            <a:r>
              <a:rPr lang="en-US" sz="12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‘The Times of </a:t>
            </a:r>
            <a:r>
              <a:rPr lang="en-US" sz="12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India,’</a:t>
            </a:r>
            <a:endParaRPr lang="en-US" sz="1200" b="1" dirty="0">
              <a:solidFill>
                <a:schemeClr val="accent1"/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endParaRPr lang="en-US" sz="1200" dirty="0"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Corbel" pitchFamily="34" charset="0"/>
                <a:cs typeface="Corbel"/>
              </a:rPr>
              <a:t>in regional newspapers such as </a:t>
            </a:r>
            <a:r>
              <a:rPr lang="en-US" sz="12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‘</a:t>
            </a:r>
            <a:r>
              <a:rPr lang="en-US" sz="1200" b="1" dirty="0" err="1">
                <a:solidFill>
                  <a:schemeClr val="accent1"/>
                </a:solidFill>
                <a:latin typeface="Corbel" pitchFamily="34" charset="0"/>
                <a:cs typeface="Corbel"/>
              </a:rPr>
              <a:t>Vishwavani</a:t>
            </a:r>
            <a:r>
              <a:rPr lang="en-US" sz="12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’ in Bangalore</a:t>
            </a:r>
            <a:r>
              <a:rPr lang="en-US" sz="1200" dirty="0">
                <a:solidFill>
                  <a:schemeClr val="accent1"/>
                </a:solidFill>
                <a:latin typeface="Corbel" pitchFamily="34" charset="0"/>
                <a:cs typeface="Corbel"/>
              </a:rPr>
              <a:t>,</a:t>
            </a:r>
          </a:p>
          <a:p>
            <a:pPr>
              <a:lnSpc>
                <a:spcPct val="110000"/>
              </a:lnSpc>
            </a:pPr>
            <a:endParaRPr lang="en-US" sz="1200" dirty="0"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200" dirty="0" smtClean="0">
                <a:latin typeface="Corbel" pitchFamily="34" charset="0"/>
                <a:cs typeface="Corbel"/>
              </a:rPr>
              <a:t>in </a:t>
            </a:r>
            <a:r>
              <a:rPr lang="en-US" sz="1200" dirty="0">
                <a:latin typeface="Corbel" pitchFamily="34" charset="0"/>
                <a:cs typeface="Corbel"/>
              </a:rPr>
              <a:t>many online sources such as </a:t>
            </a:r>
            <a:r>
              <a:rPr lang="en-US" sz="12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Business Standard, </a:t>
            </a:r>
            <a:r>
              <a:rPr lang="en-US" sz="1200" b="1" dirty="0" err="1">
                <a:solidFill>
                  <a:schemeClr val="accent1"/>
                </a:solidFill>
                <a:latin typeface="Corbel" pitchFamily="34" charset="0"/>
                <a:cs typeface="Corbel"/>
              </a:rPr>
              <a:t>finextra</a:t>
            </a:r>
            <a:r>
              <a:rPr lang="en-US" sz="1200" b="1" dirty="0">
                <a:solidFill>
                  <a:schemeClr val="accent1"/>
                </a:solidFill>
                <a:latin typeface="Corbel" pitchFamily="34" charset="0"/>
                <a:cs typeface="Corbel"/>
              </a:rPr>
              <a:t>, pymnts.com, etc</a:t>
            </a:r>
            <a:r>
              <a:rPr lang="en-US" sz="12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200" b="1" dirty="0" smtClean="0"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Corbel" pitchFamily="34" charset="0"/>
                <a:cs typeface="Corbel"/>
              </a:rPr>
              <a:t>i</a:t>
            </a:r>
            <a:r>
              <a:rPr lang="en-US" sz="1200" dirty="0" smtClean="0">
                <a:latin typeface="Corbel" pitchFamily="34" charset="0"/>
                <a:cs typeface="Corbel"/>
              </a:rPr>
              <a:t>n a published case study by </a:t>
            </a:r>
            <a:r>
              <a:rPr lang="en-US" sz="12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IDC,</a:t>
            </a:r>
            <a:endParaRPr lang="en-US" sz="1200" dirty="0" smtClean="0">
              <a:solidFill>
                <a:schemeClr val="accent1"/>
              </a:solidFill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endParaRPr lang="en-US" sz="1200" b="1" dirty="0">
              <a:latin typeface="Corbel" pitchFamily="34" charset="0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200" dirty="0" smtClean="0">
                <a:latin typeface="Corbel" pitchFamily="34" charset="0"/>
                <a:cs typeface="Corbel"/>
              </a:rPr>
              <a:t>and </a:t>
            </a:r>
            <a:r>
              <a:rPr lang="en-US" sz="1200" dirty="0" smtClean="0">
                <a:latin typeface="Corbel" pitchFamily="34" charset="0"/>
                <a:cs typeface="Corbel"/>
              </a:rPr>
              <a:t>even in televised news on </a:t>
            </a:r>
            <a:r>
              <a:rPr lang="en-US" sz="1200" b="1" dirty="0" smtClean="0">
                <a:solidFill>
                  <a:schemeClr val="accent1"/>
                </a:solidFill>
                <a:latin typeface="Corbel" pitchFamily="34" charset="0"/>
                <a:cs typeface="Corbel"/>
              </a:rPr>
              <a:t>NDTV Profit</a:t>
            </a:r>
            <a:r>
              <a:rPr lang="en-US" sz="1200" b="1" dirty="0" smtClean="0">
                <a:latin typeface="Corbel" pitchFamily="34" charset="0"/>
                <a:cs typeface="Corbel"/>
              </a:rPr>
              <a:t> </a:t>
            </a:r>
            <a:r>
              <a:rPr lang="en-US" sz="1000" i="1" dirty="0" smtClean="0">
                <a:latin typeface="Corbel" pitchFamily="34" charset="0"/>
                <a:cs typeface="Corbel"/>
              </a:rPr>
              <a:t>(This news is the video clip we have attached as the final part of the submission.  Please note – we do not own this content)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9">
            <a:off x="3255191" y="1331172"/>
            <a:ext cx="5525807" cy="11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629">
            <a:off x="3364874" y="2281726"/>
            <a:ext cx="5301662" cy="6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3522463" y="3731578"/>
            <a:ext cx="5357915" cy="2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7922" y="186742"/>
            <a:ext cx="8762666" cy="800832"/>
          </a:xfrm>
          <a:prstGeom prst="rect">
            <a:avLst/>
          </a:prstGeom>
          <a:solidFill>
            <a:schemeClr val="accent2"/>
          </a:solidFill>
          <a:ln w="38100" cmpd="sng">
            <a:noFill/>
            <a:miter lim="400000"/>
          </a:ln>
        </p:spPr>
        <p:txBody>
          <a:bodyPr lIns="180000" tIns="108000" rIns="0" bIns="108000" rtlCol="0" anchor="ctr"/>
          <a:lstStyle/>
          <a:p>
            <a:pPr defTabSz="685477">
              <a:lnSpc>
                <a:spcPct val="80000"/>
              </a:lnSpc>
            </a:pP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Our success with </a:t>
            </a:r>
            <a:r>
              <a:rPr lang="en-SG" sz="2000" dirty="0" err="1" smtClean="0">
                <a:solidFill>
                  <a:srgbClr val="FFFFFF"/>
                </a:solidFill>
                <a:ea typeface="Gill Sans"/>
                <a:cs typeface="Rockwell"/>
              </a:rPr>
              <a:t>conVRse</a:t>
            </a:r>
            <a:r>
              <a:rPr lang="en-SG" sz="2000" dirty="0" smtClean="0">
                <a:solidFill>
                  <a:srgbClr val="FFFFFF"/>
                </a:solidFill>
                <a:ea typeface="Gill Sans"/>
                <a:cs typeface="Rockwell"/>
              </a:rPr>
              <a:t> is widely recognized</a:t>
            </a:r>
            <a:endParaRPr lang="en-US" sz="3200" dirty="0">
              <a:solidFill>
                <a:srgbClr val="FFFFFF"/>
              </a:solidFill>
              <a:ea typeface="Gill Sans"/>
              <a:cs typeface="Rockwel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71">
            <a:off x="4192405" y="2630597"/>
            <a:ext cx="2707042" cy="16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181">
            <a:off x="5098303" y="3671205"/>
            <a:ext cx="3409785" cy="10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425">
            <a:off x="3380204" y="1578293"/>
            <a:ext cx="3238690" cy="8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66">
            <a:off x="5940279" y="2192514"/>
            <a:ext cx="2824844" cy="7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0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2.xml><?xml version="1.0" encoding="utf-8"?>
<a:theme xmlns:a="http://schemas.openxmlformats.org/drawingml/2006/main" name="1_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3.xml><?xml version="1.0" encoding="utf-8"?>
<a:theme xmlns:a="http://schemas.openxmlformats.org/drawingml/2006/main" name="2_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4.xml><?xml version="1.0" encoding="utf-8"?>
<a:theme xmlns:a="http://schemas.openxmlformats.org/drawingml/2006/main" name="3_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5.xml><?xml version="1.0" encoding="utf-8"?>
<a:theme xmlns:a="http://schemas.openxmlformats.org/drawingml/2006/main" name="4_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6.xml><?xml version="1.0" encoding="utf-8"?>
<a:theme xmlns:a="http://schemas.openxmlformats.org/drawingml/2006/main" name="5_LL_Template_Light">
  <a:themeElements>
    <a:clrScheme name="LL_Colors_2016_v2">
      <a:dk1>
        <a:srgbClr val="000000"/>
      </a:dk1>
      <a:lt1>
        <a:srgbClr val="FFFFFF"/>
      </a:lt1>
      <a:dk2>
        <a:srgbClr val="3F3F3F"/>
      </a:dk2>
      <a:lt2>
        <a:srgbClr val="F9F9F9"/>
      </a:lt2>
      <a:accent1>
        <a:srgbClr val="FD6B0D"/>
      </a:accent1>
      <a:accent2>
        <a:srgbClr val="236D9D"/>
      </a:accent2>
      <a:accent3>
        <a:srgbClr val="D2DE53"/>
      </a:accent3>
      <a:accent4>
        <a:srgbClr val="BE1B65"/>
      </a:accent4>
      <a:accent5>
        <a:srgbClr val="1AB7F2"/>
      </a:accent5>
      <a:accent6>
        <a:srgbClr val="FCD80F"/>
      </a:accent6>
      <a:hlink>
        <a:srgbClr val="FD6B0D"/>
      </a:hlink>
      <a:folHlink>
        <a:srgbClr val="FD6B0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OLDEN-light-template" id="{9275409D-A208-47E3-BEA6-6028BF118499}" vid="{62F45515-1A11-4CAC-BAE4-5E7EEEBDE44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1009</Words>
  <Application>Microsoft Office PowerPoint</Application>
  <PresentationFormat>On-screen Show (16:9)</PresentationFormat>
  <Paragraphs>136</Paragraphs>
  <Slides>12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LL_Template_Light</vt:lpstr>
      <vt:lpstr>1_LL_Template_Light</vt:lpstr>
      <vt:lpstr>2_LL_Template_Light</vt:lpstr>
      <vt:lpstr>3_LL_Template_Light</vt:lpstr>
      <vt:lpstr>4_LL_Template_Light</vt:lpstr>
      <vt:lpstr>5_LL_Template_Light</vt:lpstr>
      <vt:lpstr>PowerPoint Presentation</vt:lpstr>
      <vt:lpstr>conVRse, MetLife’s virtual reality (VR) servicing branch, is a product of LumenLab’s Innovation Framework</vt:lpstr>
      <vt:lpstr>PowerPoint Presentation</vt:lpstr>
      <vt:lpstr>PowerPoint Presentation</vt:lpstr>
      <vt:lpstr>You need a solution slide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Rajashekaran, Aditya</dc:creator>
  <cp:lastModifiedBy>Rajashekaran, Aditya</cp:lastModifiedBy>
  <cp:revision>60</cp:revision>
  <dcterms:created xsi:type="dcterms:W3CDTF">2017-06-23T05:44:34Z</dcterms:created>
  <dcterms:modified xsi:type="dcterms:W3CDTF">2017-06-27T08:54:04Z</dcterms:modified>
</cp:coreProperties>
</file>