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355" r:id="rId3"/>
    <p:sldId id="365" r:id="rId4"/>
    <p:sldId id="357" r:id="rId5"/>
    <p:sldId id="364" r:id="rId6"/>
    <p:sldId id="366" r:id="rId7"/>
    <p:sldId id="367" r:id="rId8"/>
    <p:sldId id="368" r:id="rId9"/>
    <p:sldId id="363" r:id="rId10"/>
  </p:sldIdLst>
  <p:sldSz cx="9144000" cy="6858000" type="screen4x3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2">
          <p15:clr>
            <a:srgbClr val="A4A3A4"/>
          </p15:clr>
        </p15:guide>
        <p15:guide id="2" orient="horz" pos="3906">
          <p15:clr>
            <a:srgbClr val="A4A3A4"/>
          </p15:clr>
        </p15:guide>
        <p15:guide id="3" orient="horz" pos="867">
          <p15:clr>
            <a:srgbClr val="A4A3A4"/>
          </p15:clr>
        </p15:guide>
        <p15:guide id="4" pos="268">
          <p15:clr>
            <a:srgbClr val="A4A3A4"/>
          </p15:clr>
        </p15:guide>
        <p15:guide id="5" pos="5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D90A6"/>
    <a:srgbClr val="007C92"/>
    <a:srgbClr val="A50021"/>
    <a:srgbClr val="FFFF00"/>
    <a:srgbClr val="CC6600"/>
    <a:srgbClr val="FF99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9" autoAdjust="0"/>
    <p:restoredTop sz="94710"/>
  </p:normalViewPr>
  <p:slideViewPr>
    <p:cSldViewPr snapToGrid="0" showGuides="1">
      <p:cViewPr varScale="1">
        <p:scale>
          <a:sx n="95" d="100"/>
          <a:sy n="95" d="100"/>
        </p:scale>
        <p:origin x="1736" y="176"/>
      </p:cViewPr>
      <p:guideLst>
        <p:guide orient="horz" pos="1112"/>
        <p:guide orient="horz" pos="3906"/>
        <p:guide orient="horz" pos="867"/>
        <p:guide pos="268"/>
        <p:guide pos="5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548" y="-84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77"/>
            <a:ext cx="2946400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endParaRPr lang="de-DE" altLang="de-D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77"/>
            <a:ext cx="2946400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45FE1E0E-19FF-4AAE-B092-F852109BAF14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3813" y="0"/>
            <a:ext cx="6845301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5429728"/>
            <a:ext cx="6796088" cy="40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8397" tIns="47781" rIns="208397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  <a:p>
            <a:pPr lvl="0"/>
            <a:r>
              <a:rPr lang="de-DE" altLang="de-DE" noProof="0"/>
              <a:t>Text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32675"/>
            <a:ext cx="2946400" cy="23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BFE9E7BD-7F09-41B4-B34F-394F4CCE970D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6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1pPr>
    <a:lvl2pPr marL="361950" indent="-18256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712788" indent="-1714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079500" indent="-1873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427163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gray">
          <a:xfrm>
            <a:off x="0" y="0"/>
            <a:ext cx="5938838" cy="5938838"/>
          </a:xfrm>
          <a:prstGeom prst="rect">
            <a:avLst/>
          </a:prstGeom>
          <a:solidFill>
            <a:srgbClr val="D4E4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0" y="0"/>
            <a:ext cx="9140825" cy="4965700"/>
          </a:xfrm>
          <a:prstGeom prst="rect">
            <a:avLst/>
          </a:prstGeom>
          <a:solidFill>
            <a:srgbClr val="DF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800"/>
          </a:p>
          <a:p>
            <a:pPr algn="ctr" eaLnBrk="1" hangingPunct="1"/>
            <a:endParaRPr lang="de-DE" altLang="de-DE" sz="180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gray">
          <a:xfrm>
            <a:off x="0" y="0"/>
            <a:ext cx="5938838" cy="4965700"/>
          </a:xfrm>
          <a:prstGeom prst="rect">
            <a:avLst/>
          </a:prstGeom>
          <a:solidFill>
            <a:srgbClr val="B6C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pic>
        <p:nvPicPr>
          <p:cNvPr id="7" name="Picture 2" descr="O:\Sekretariat\Muthmarken\Talanx\110311_PPTs 16_9\PNG\Talanx_Internatio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701675"/>
            <a:ext cx="11874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604963"/>
            <a:ext cx="485775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309938"/>
            <a:ext cx="4857750" cy="1104900"/>
          </a:xfrm>
        </p:spPr>
        <p:txBody>
          <a:bodyPr/>
          <a:lstStyle>
            <a:lvl1pPr>
              <a:spcBef>
                <a:spcPct val="50000"/>
              </a:spcBef>
              <a:defRPr sz="1800" b="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519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CE5B-2576-4269-859A-743915C30F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519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0188" y="274638"/>
            <a:ext cx="1893887" cy="56626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8525" y="274638"/>
            <a:ext cx="5529263" cy="56626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AA37-4665-4836-99EC-026CC341D63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222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274638"/>
            <a:ext cx="757555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1366838"/>
            <a:ext cx="3711575" cy="4570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2500" y="1366838"/>
            <a:ext cx="3711575" cy="2208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2500" y="3727450"/>
            <a:ext cx="3711575" cy="2209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3A126-FB8A-4D0C-A59D-91A613D8335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78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898525" y="274638"/>
            <a:ext cx="757555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8525" y="1366838"/>
            <a:ext cx="3711575" cy="2208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2500" y="1366838"/>
            <a:ext cx="3711575" cy="2208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98525" y="3727450"/>
            <a:ext cx="3711575" cy="2209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62500" y="3727450"/>
            <a:ext cx="3711575" cy="2209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09290-F2FC-4660-A76F-33D134A8923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40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5A9AC-F371-4012-BEC6-E9E57EF2C69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3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A0B8B-2465-494E-9A12-186F3037CBC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819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1366838"/>
            <a:ext cx="3711575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1366838"/>
            <a:ext cx="3711575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0DFEA-84AE-4CDB-BBAF-66997CB6F8A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001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9C49D-475E-4FF0-B8B1-75F68B5F58E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4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5F-377C-4382-AAC5-AE20C7F70F3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13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CF2AC-0906-4D25-864D-9810437787F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05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F02A4-1333-45EC-B9EC-7FC196287C2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73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8636-5922-4A0B-B777-C5D2592F81F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11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gray">
          <a:xfrm>
            <a:off x="0" y="6207125"/>
            <a:ext cx="9140825" cy="647700"/>
          </a:xfrm>
          <a:prstGeom prst="rect">
            <a:avLst/>
          </a:prstGeom>
          <a:solidFill>
            <a:srgbClr val="DF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80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gray">
          <a:xfrm>
            <a:off x="0" y="0"/>
            <a:ext cx="9140825" cy="10795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gray">
          <a:xfrm>
            <a:off x="0" y="0"/>
            <a:ext cx="431800" cy="1511300"/>
          </a:xfrm>
          <a:prstGeom prst="rect">
            <a:avLst/>
          </a:prstGeom>
          <a:solidFill>
            <a:srgbClr val="D4E4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98525" y="274638"/>
            <a:ext cx="7575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98525" y="1366838"/>
            <a:ext cx="757555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Erste Ebene</a:t>
            </a:r>
          </a:p>
          <a:p>
            <a:pPr lvl="2"/>
            <a:r>
              <a:rPr lang="de-DE" altLang="de-DE"/>
              <a:t>Zweite Ebene</a:t>
            </a:r>
          </a:p>
          <a:p>
            <a:pPr lvl="3"/>
            <a:r>
              <a:rPr lang="de-DE" altLang="de-DE"/>
              <a:t>Dritte Ebene</a:t>
            </a:r>
          </a:p>
          <a:p>
            <a:pPr lvl="4"/>
            <a:r>
              <a:rPr lang="de-DE" altLang="de-DE"/>
              <a:t>Vierte Ebene</a:t>
            </a:r>
          </a:p>
          <a:p>
            <a:pPr lvl="1"/>
            <a:r>
              <a:rPr lang="de-DE" altLang="de-DE"/>
              <a:t>Erste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98525" y="6440488"/>
            <a:ext cx="6297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9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TINT Best Practice Lab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8100"/>
            <a:ext cx="43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E5D51A73-22FB-4BFB-879D-F575ABE0447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gray">
          <a:xfrm>
            <a:off x="0" y="0"/>
            <a:ext cx="431800" cy="1079500"/>
          </a:xfrm>
          <a:prstGeom prst="rect">
            <a:avLst/>
          </a:prstGeom>
          <a:solidFill>
            <a:srgbClr val="B6C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pic>
        <p:nvPicPr>
          <p:cNvPr id="1034" name="Picture 2" descr="O:\Sekretariat\Muthmarken\Talanx\110311_PPTs 16_9\PNG\Talanx_International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500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73D4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80000"/>
        </a:spcBef>
        <a:spcAft>
          <a:spcPct val="0"/>
        </a:spcAft>
        <a:buClr>
          <a:schemeClr val="tx1"/>
        </a:buClr>
        <a:buFont typeface="Wingdings" panose="05000000000000000000" pitchFamily="2" charset="2"/>
        <a:defRPr sz="1600" b="1">
          <a:solidFill>
            <a:srgbClr val="373D41"/>
          </a:solidFill>
          <a:latin typeface="+mn-lt"/>
          <a:ea typeface="Arial" charset="0"/>
          <a:cs typeface="+mn-cs"/>
        </a:defRPr>
      </a:lvl1pPr>
      <a:lvl2pPr marL="180975" indent="-179388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rgbClr val="373D41"/>
          </a:solidFill>
          <a:latin typeface="+mn-lt"/>
          <a:ea typeface="Arial" charset="0"/>
          <a:cs typeface="+mn-cs"/>
        </a:defRPr>
      </a:lvl2pPr>
      <a:lvl3pPr marL="530225" indent="-16986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rgbClr val="373D41"/>
          </a:solidFill>
          <a:latin typeface="+mn-lt"/>
          <a:ea typeface="Arial" charset="0"/>
          <a:cs typeface="+mn-cs"/>
        </a:defRPr>
      </a:lvl3pPr>
      <a:lvl4pPr marL="901700" indent="-17938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rgbClr val="373D41"/>
          </a:solidFill>
          <a:latin typeface="+mn-lt"/>
          <a:ea typeface="Arial" charset="0"/>
          <a:cs typeface="+mn-cs"/>
        </a:defRPr>
      </a:lvl4pPr>
      <a:lvl5pPr marL="1268413" indent="-18732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rgbClr val="373D41"/>
          </a:solidFill>
          <a:latin typeface="+mn-lt"/>
          <a:ea typeface="Arial" charset="0"/>
          <a:cs typeface="+mn-cs"/>
        </a:defRPr>
      </a:lvl5pPr>
      <a:lvl6pPr marL="1725613" indent="-1873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373D41"/>
          </a:solidFill>
          <a:latin typeface="+mn-lt"/>
          <a:cs typeface="+mn-cs"/>
        </a:defRPr>
      </a:lvl6pPr>
      <a:lvl7pPr marL="2182813" indent="-1873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373D41"/>
          </a:solidFill>
          <a:latin typeface="+mn-lt"/>
          <a:cs typeface="+mn-cs"/>
        </a:defRPr>
      </a:lvl7pPr>
      <a:lvl8pPr marL="2640013" indent="-1873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373D41"/>
          </a:solidFill>
          <a:latin typeface="+mn-lt"/>
          <a:cs typeface="+mn-cs"/>
        </a:defRPr>
      </a:lvl8pPr>
      <a:lvl9pPr marL="3097213" indent="-187325" algn="l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373D4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youtu.be/3SyLguLis5s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3SyLguLis5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SyLguLis5s" TargetMode="External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de-DE" sz="1400" dirty="0"/>
          </a:p>
          <a:p>
            <a:pPr eaLnBrk="1" hangingPunct="1">
              <a:lnSpc>
                <a:spcPct val="90000"/>
              </a:lnSpc>
            </a:pPr>
            <a:endParaRPr lang="en-US" altLang="de-DE" sz="1400" dirty="0"/>
          </a:p>
          <a:p>
            <a:pPr eaLnBrk="1" hangingPunct="1">
              <a:lnSpc>
                <a:spcPct val="90000"/>
              </a:lnSpc>
            </a:pPr>
            <a:r>
              <a:rPr lang="tr-TR" altLang="de-DE" sz="1400" dirty="0" smtClean="0"/>
              <a:t>28</a:t>
            </a:r>
            <a:r>
              <a:rPr lang="en-US" altLang="de-DE" sz="1400" baseline="30000" dirty="0" err="1" smtClean="0"/>
              <a:t>th</a:t>
            </a:r>
            <a:r>
              <a:rPr lang="en-US" altLang="de-DE" sz="1400" baseline="30000" dirty="0" smtClean="0"/>
              <a:t> </a:t>
            </a:r>
            <a:r>
              <a:rPr lang="en-US" altLang="de-DE" sz="1400" dirty="0"/>
              <a:t>April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064" y="1547532"/>
            <a:ext cx="571922" cy="38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675" y="1547532"/>
            <a:ext cx="543179" cy="3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2071144"/>
            <a:ext cx="2737293" cy="100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898525" y="289719"/>
            <a:ext cx="7575550" cy="56197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 smtClean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614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614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6A84DB-91AD-4529-A87F-CE2ADADB48CB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18436" name="Pfeil nach unten 73"/>
          <p:cNvSpPr>
            <a:spLocks noChangeArrowheads="1"/>
          </p:cNvSpPr>
          <p:nvPr/>
        </p:nvSpPr>
        <p:spPr bwMode="auto">
          <a:xfrm>
            <a:off x="485775" y="1152525"/>
            <a:ext cx="1157288" cy="802853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100">
                <a:solidFill>
                  <a:schemeClr val="bg1"/>
                </a:solidFill>
              </a:rPr>
              <a:t>Name of the idea</a:t>
            </a:r>
          </a:p>
        </p:txBody>
      </p:sp>
      <p:sp>
        <p:nvSpPr>
          <p:cNvPr id="18437" name="Pfeil nach unten 73"/>
          <p:cNvSpPr>
            <a:spLocks noChangeArrowheads="1"/>
          </p:cNvSpPr>
          <p:nvPr/>
        </p:nvSpPr>
        <p:spPr bwMode="auto">
          <a:xfrm>
            <a:off x="485775" y="4398583"/>
            <a:ext cx="1157288" cy="1666692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100">
                <a:solidFill>
                  <a:schemeClr val="bg1"/>
                </a:solidFill>
              </a:rPr>
              <a:t>Financial impact</a:t>
            </a:r>
          </a:p>
        </p:txBody>
      </p:sp>
      <p:sp>
        <p:nvSpPr>
          <p:cNvPr id="18438" name="Pfeil nach unten 73"/>
          <p:cNvSpPr>
            <a:spLocks noChangeArrowheads="1"/>
          </p:cNvSpPr>
          <p:nvPr/>
        </p:nvSpPr>
        <p:spPr bwMode="auto">
          <a:xfrm>
            <a:off x="1643063" y="1152525"/>
            <a:ext cx="7205662" cy="802853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de-DE" sz="1100" b="0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              </a:t>
            </a:r>
            <a:r>
              <a:rPr lang="en-US" u="sng" dirty="0">
                <a:hlinkClick r:id="rId2"/>
              </a:rPr>
              <a:t>https://youtu.be/3SyLguLis5s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100" b="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  <a:endParaRPr lang="en-US" altLang="de-DE" sz="11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439" name="Pfeil nach unten 73"/>
          <p:cNvSpPr>
            <a:spLocks noChangeArrowheads="1"/>
          </p:cNvSpPr>
          <p:nvPr/>
        </p:nvSpPr>
        <p:spPr bwMode="auto">
          <a:xfrm>
            <a:off x="485775" y="2022847"/>
            <a:ext cx="1157288" cy="2172634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100">
                <a:solidFill>
                  <a:schemeClr val="bg1"/>
                </a:solidFill>
              </a:rPr>
              <a:t>Short description of the idea</a:t>
            </a:r>
          </a:p>
        </p:txBody>
      </p:sp>
      <p:sp>
        <p:nvSpPr>
          <p:cNvPr id="18440" name="Pfeil nach unten 73"/>
          <p:cNvSpPr>
            <a:spLocks noChangeArrowheads="1"/>
          </p:cNvSpPr>
          <p:nvPr/>
        </p:nvSpPr>
        <p:spPr bwMode="auto">
          <a:xfrm>
            <a:off x="1643063" y="2022847"/>
            <a:ext cx="7205662" cy="2172634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de-DE" sz="1400" b="0" dirty="0">
                <a:solidFill>
                  <a:schemeClr val="tx1">
                    <a:lumMod val="75000"/>
                  </a:schemeClr>
                </a:solidFill>
              </a:rPr>
              <a:t>In the Digital Age we currently reside, more than half of all smartphone users wake up with their phones.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de-DE" sz="1400" b="0" dirty="0">
                <a:solidFill>
                  <a:schemeClr val="tx1">
                    <a:lumMod val="75000"/>
                  </a:schemeClr>
                </a:solidFill>
              </a:rPr>
              <a:t>Our society has become dependent on smart devices and social media to a point that social media platforms such as Facebook, Twitter, Instagram, and YouTube have become part of our daily vocabulary and has influenced the way we interact.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de-DE" sz="1400" b="0" dirty="0">
                <a:solidFill>
                  <a:schemeClr val="tx1">
                    <a:lumMod val="75000"/>
                  </a:schemeClr>
                </a:solidFill>
              </a:rPr>
              <a:t>At HDI Sigorta, we value the importance of social media marketing and its role in keeping up with the pace of ever evolving consumer </a:t>
            </a:r>
            <a:r>
              <a:rPr lang="en-GB" altLang="de-DE" sz="1400" b="0" dirty="0" err="1">
                <a:solidFill>
                  <a:schemeClr val="tx1">
                    <a:lumMod val="75000"/>
                  </a:schemeClr>
                </a:solidFill>
              </a:rPr>
              <a:t>behavior</a:t>
            </a:r>
            <a:r>
              <a:rPr lang="en-GB" altLang="de-DE" sz="1400" b="0" dirty="0">
                <a:solidFill>
                  <a:schemeClr val="tx1">
                    <a:lumMod val="75000"/>
                  </a:schemeClr>
                </a:solidFill>
              </a:rPr>
              <a:t> and understanding the needs of our customers. </a:t>
            </a:r>
          </a:p>
        </p:txBody>
      </p:sp>
      <p:sp>
        <p:nvSpPr>
          <p:cNvPr id="18441" name="Pfeil nach unten 73"/>
          <p:cNvSpPr>
            <a:spLocks noChangeArrowheads="1"/>
          </p:cNvSpPr>
          <p:nvPr/>
        </p:nvSpPr>
        <p:spPr bwMode="auto">
          <a:xfrm>
            <a:off x="1643063" y="4397930"/>
            <a:ext cx="7205662" cy="1666692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5725"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We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expect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%30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decrease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in 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call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center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work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load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and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reduce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our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claim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handling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time.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Impact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of 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sales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side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is not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quantitative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moment but it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will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keep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us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up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with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trends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in not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only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customer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services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but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also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new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touch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point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and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sales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tr-TR" altLang="de-DE" sz="1400" b="0" dirty="0" err="1">
                <a:solidFill>
                  <a:schemeClr val="tx1">
                    <a:lumMod val="75000"/>
                  </a:schemeClr>
                </a:solidFill>
              </a:rPr>
              <a:t>platforms</a:t>
            </a:r>
            <a:r>
              <a:rPr lang="tr-TR" altLang="de-DE" sz="1400" b="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altLang="de-DE" sz="1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935" y="537881"/>
            <a:ext cx="571922" cy="38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546" y="537881"/>
            <a:ext cx="543179" cy="3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0" y="1210532"/>
            <a:ext cx="2022216" cy="74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42" y="2205319"/>
            <a:ext cx="595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HDIBOT </a:t>
            </a:r>
            <a:r>
              <a:rPr lang="en-US" sz="3200" dirty="0" smtClean="0"/>
              <a:t>is </a:t>
            </a:r>
            <a:r>
              <a:rPr lang="en-US" sz="3200" dirty="0"/>
              <a:t>improving customer engagement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08830" y="2286000"/>
            <a:ext cx="0" cy="2259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2142" y="3469756"/>
            <a:ext cx="595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/>
              <a:t>Chatbots</a:t>
            </a:r>
            <a:r>
              <a:rPr lang="tr-TR" sz="1600" dirty="0" smtClean="0"/>
              <a:t> </a:t>
            </a:r>
            <a:r>
              <a:rPr lang="en-US" sz="1600" dirty="0" smtClean="0"/>
              <a:t>encourages </a:t>
            </a:r>
            <a:r>
              <a:rPr lang="en-US" sz="1600" b="1" dirty="0"/>
              <a:t>customer engagement </a:t>
            </a:r>
            <a:r>
              <a:rPr lang="en-US" sz="1600" dirty="0"/>
              <a:t>with brands because they offer users a convenient way (versus installing apps)</a:t>
            </a:r>
            <a:r>
              <a:rPr lang="tr-TR" sz="1600" dirty="0"/>
              <a:t>. We have</a:t>
            </a:r>
            <a:r>
              <a:rPr lang="en-US" sz="1600" dirty="0"/>
              <a:t> the opportunity to gain </a:t>
            </a:r>
            <a:r>
              <a:rPr lang="en-US" sz="1600" b="1" dirty="0"/>
              <a:t>customer insights</a:t>
            </a:r>
            <a:r>
              <a:rPr lang="en-US" sz="1600" dirty="0"/>
              <a:t>. More insights mean greater personalization of </a:t>
            </a:r>
            <a:r>
              <a:rPr lang="en-US" sz="1600" b="1" dirty="0"/>
              <a:t>brand messaging</a:t>
            </a:r>
            <a:r>
              <a:rPr lang="en-US" sz="1600" dirty="0"/>
              <a:t>, hence more targeted marketing that can </a:t>
            </a:r>
            <a:r>
              <a:rPr lang="en-US" sz="1600" b="1" dirty="0"/>
              <a:t>drive </a:t>
            </a:r>
            <a:r>
              <a:rPr lang="en-US" sz="1600" b="1" dirty="0" smtClean="0"/>
              <a:t>sales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032" y="2205319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tr-TR" sz="138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13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32" y="2205319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tr-TR" sz="138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42" y="2205319"/>
            <a:ext cx="595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Re-defining Customer Satisfaction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08830" y="2286000"/>
            <a:ext cx="0" cy="2259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2142" y="3469756"/>
            <a:ext cx="5957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just">
              <a:defRPr sz="1600"/>
            </a:lvl1pPr>
          </a:lstStyle>
          <a:p>
            <a:r>
              <a:rPr lang="en-US" dirty="0"/>
              <a:t>People communicate by writing messages. Also for the interactions between customers and brands, which today are at 35% digital.</a:t>
            </a:r>
            <a:r>
              <a:rPr lang="tr-TR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smtClean="0"/>
              <a:t>HDIBOT, </a:t>
            </a:r>
            <a:r>
              <a:rPr lang="tr-TR" b="1" dirty="0" err="1" smtClean="0"/>
              <a:t>our</a:t>
            </a:r>
            <a:r>
              <a:rPr lang="tr-TR" b="1" dirty="0" smtClean="0"/>
              <a:t> </a:t>
            </a:r>
            <a:r>
              <a:rPr lang="tr-TR" b="1" dirty="0" err="1" smtClean="0"/>
              <a:t>customers</a:t>
            </a:r>
            <a:r>
              <a:rPr lang="tr-TR" b="1" dirty="0" smtClean="0"/>
              <a:t> </a:t>
            </a:r>
            <a:r>
              <a:rPr lang="tr-TR" b="1" dirty="0"/>
              <a:t>can get their </a:t>
            </a:r>
            <a:r>
              <a:rPr lang="tr-TR" b="1" dirty="0" err="1"/>
              <a:t>quotation</a:t>
            </a:r>
            <a:r>
              <a:rPr lang="tr-TR" b="1" dirty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themselves</a:t>
            </a:r>
            <a:r>
              <a:rPr lang="tr-TR" b="1" dirty="0" smtClean="0"/>
              <a:t> </a:t>
            </a:r>
            <a:r>
              <a:rPr lang="tr-TR" b="1" dirty="0"/>
              <a:t>in two </a:t>
            </a:r>
            <a:r>
              <a:rPr lang="tr-TR" b="1" dirty="0" err="1"/>
              <a:t>minutes</a:t>
            </a:r>
            <a:r>
              <a:rPr lang="tr-TR" b="1" dirty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only</a:t>
            </a:r>
            <a:r>
              <a:rPr lang="tr-TR" b="1" dirty="0" smtClean="0"/>
              <a:t> </a:t>
            </a:r>
            <a:r>
              <a:rPr lang="tr-TR" b="1" dirty="0"/>
              <a:t>two questions.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32" y="2205319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tr-TR" sz="138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42" y="2205319"/>
            <a:ext cx="595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BE friend with your Customer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08830" y="2286000"/>
            <a:ext cx="0" cy="2259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2142" y="3469756"/>
            <a:ext cx="5957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/>
              <a:t>We </a:t>
            </a:r>
            <a:r>
              <a:rPr lang="en-US" sz="1600" dirty="0"/>
              <a:t>can glean a lot of personal information about someone from a conversation</a:t>
            </a:r>
            <a:r>
              <a:rPr lang="tr-TR" sz="1600" dirty="0"/>
              <a:t>. Giving </a:t>
            </a:r>
            <a:r>
              <a:rPr lang="en-US" sz="1600" dirty="0"/>
              <a:t>relevant</a:t>
            </a:r>
            <a:r>
              <a:rPr lang="tr-TR" sz="1600" dirty="0"/>
              <a:t> and</a:t>
            </a:r>
            <a:r>
              <a:rPr lang="en-US" sz="1600" dirty="0"/>
              <a:t> </a:t>
            </a:r>
            <a:r>
              <a:rPr lang="en-US" sz="1600" b="1" dirty="0"/>
              <a:t>well-targeted </a:t>
            </a:r>
            <a:r>
              <a:rPr lang="tr-TR" sz="1600" b="1" dirty="0" err="1" smtClean="0"/>
              <a:t>quotations</a:t>
            </a:r>
            <a:r>
              <a:rPr lang="en-US" sz="1600" b="1" dirty="0" smtClean="0"/>
              <a:t> </a:t>
            </a:r>
            <a:r>
              <a:rPr lang="en-US" sz="1600" dirty="0"/>
              <a:t>at just the right time is a </a:t>
            </a:r>
            <a:r>
              <a:rPr lang="en-US" sz="1600" b="1" dirty="0"/>
              <a:t>perfect way </a:t>
            </a:r>
            <a:r>
              <a:rPr lang="en-US" sz="1600" dirty="0"/>
              <a:t>for chatbots to </a:t>
            </a:r>
            <a:r>
              <a:rPr lang="en-US" sz="1600" b="1" dirty="0"/>
              <a:t>upsell</a:t>
            </a:r>
            <a:r>
              <a:rPr lang="tr-TR" sz="1600" dirty="0"/>
              <a:t> and </a:t>
            </a:r>
            <a:r>
              <a:rPr lang="tr-TR" sz="1600" b="1" dirty="0" err="1"/>
              <a:t>cross</a:t>
            </a:r>
            <a:r>
              <a:rPr lang="en-US" sz="1600" b="1" dirty="0"/>
              <a:t> </a:t>
            </a:r>
            <a:r>
              <a:rPr lang="en-US" sz="1600" b="1" dirty="0" smtClean="0"/>
              <a:t>sell </a:t>
            </a:r>
            <a:r>
              <a:rPr lang="en-US" sz="1600" dirty="0" smtClean="0"/>
              <a:t>existing </a:t>
            </a:r>
            <a:r>
              <a:rPr lang="en-US" sz="1600" dirty="0"/>
              <a:t>customers</a:t>
            </a:r>
            <a:r>
              <a:rPr lang="tr-TR" sz="1600" dirty="0"/>
              <a:t> with </a:t>
            </a:r>
            <a:r>
              <a:rPr lang="tr-TR" sz="1600" b="1" dirty="0"/>
              <a:t>Behavioral Economics </a:t>
            </a:r>
            <a:r>
              <a:rPr lang="tr-TR" sz="1600" dirty="0"/>
              <a:t>effects</a:t>
            </a:r>
            <a:r>
              <a:rPr lang="en-US" sz="16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42" y="2205319"/>
            <a:ext cx="595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Re-Designing Customer Services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12142" y="3469756"/>
            <a:ext cx="595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We found </a:t>
            </a:r>
            <a:r>
              <a:rPr lang="tr-TR" sz="1600" dirty="0" smtClean="0"/>
              <a:t>40% </a:t>
            </a:r>
            <a:r>
              <a:rPr lang="tr-TR" sz="1600" dirty="0"/>
              <a:t>of our incoming calls for learning </a:t>
            </a:r>
            <a:r>
              <a:rPr lang="tr-TR" sz="1600" dirty="0" err="1"/>
              <a:t>their</a:t>
            </a:r>
            <a:r>
              <a:rPr lang="tr-TR" sz="1600" dirty="0"/>
              <a:t> </a:t>
            </a:r>
            <a:r>
              <a:rPr lang="tr-TR" sz="1600" dirty="0" err="1" smtClean="0"/>
              <a:t>claims</a:t>
            </a:r>
            <a:r>
              <a:rPr lang="tr-TR" sz="1600" dirty="0" smtClean="0"/>
              <a:t>’ </a:t>
            </a:r>
            <a:r>
              <a:rPr lang="tr-TR" sz="1600" dirty="0" err="1" smtClean="0"/>
              <a:t>status</a:t>
            </a:r>
            <a:r>
              <a:rPr lang="tr-TR" sz="1600" dirty="0"/>
              <a:t>.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smtClean="0"/>
              <a:t>HDIBOT, </a:t>
            </a:r>
            <a:r>
              <a:rPr lang="tr-TR" sz="1600" dirty="0" err="1" smtClean="0"/>
              <a:t>our</a:t>
            </a:r>
            <a:r>
              <a:rPr lang="tr-TR" sz="1600" dirty="0" smtClean="0"/>
              <a:t> </a:t>
            </a:r>
            <a:r>
              <a:rPr lang="tr-TR" sz="1600" dirty="0" err="1" smtClean="0"/>
              <a:t>customers</a:t>
            </a:r>
            <a:r>
              <a:rPr lang="tr-TR" sz="1600" dirty="0" smtClean="0"/>
              <a:t> </a:t>
            </a:r>
            <a:r>
              <a:rPr lang="tr-TR" sz="1600" dirty="0"/>
              <a:t>are able to learn everything about </a:t>
            </a:r>
            <a:r>
              <a:rPr lang="tr-TR" sz="1600" b="1" dirty="0" err="1"/>
              <a:t>claim</a:t>
            </a:r>
            <a:r>
              <a:rPr lang="tr-TR" sz="1600" b="1" dirty="0"/>
              <a:t> </a:t>
            </a:r>
            <a:r>
              <a:rPr lang="tr-TR" sz="1600" b="1" dirty="0" err="1" smtClean="0"/>
              <a:t>processes</a:t>
            </a:r>
            <a:r>
              <a:rPr lang="tr-TR" sz="1600" b="1" dirty="0" smtClean="0"/>
              <a:t> </a:t>
            </a:r>
            <a:r>
              <a:rPr lang="tr-TR" sz="1600" dirty="0"/>
              <a:t>with </a:t>
            </a:r>
            <a:r>
              <a:rPr lang="tr-TR" sz="1600" b="1" dirty="0"/>
              <a:t>less effort and time. 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032" y="2205319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75000"/>
                  </a:schemeClr>
                </a:solidFill>
              </a:rPr>
              <a:t>#4</a:t>
            </a:r>
            <a:endParaRPr lang="en-US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808830" y="2286000"/>
            <a:ext cx="0" cy="2259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32" y="2205319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#5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142" y="2205319"/>
            <a:ext cx="595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Connecting agents with millions of customers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08830" y="2286000"/>
            <a:ext cx="0" cy="2259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2142" y="3469756"/>
            <a:ext cx="595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With </a:t>
            </a:r>
            <a:r>
              <a:rPr lang="en-US" sz="1600" dirty="0" smtClean="0"/>
              <a:t>HDIBOT, we </a:t>
            </a:r>
            <a:r>
              <a:rPr lang="en-US" sz="1600" dirty="0"/>
              <a:t>are </a:t>
            </a:r>
            <a:r>
              <a:rPr lang="en-US" sz="1600" dirty="0" smtClean="0"/>
              <a:t>creating a </a:t>
            </a:r>
            <a:r>
              <a:rPr lang="en-US" sz="1600" b="1" dirty="0" smtClean="0"/>
              <a:t>new touch point </a:t>
            </a:r>
            <a:r>
              <a:rPr lang="en-US" sz="1600" dirty="0" smtClean="0"/>
              <a:t>at </a:t>
            </a:r>
            <a:r>
              <a:rPr lang="en-US" sz="1600" dirty="0"/>
              <a:t>the </a:t>
            </a:r>
            <a:r>
              <a:rPr lang="en-US" sz="1600" b="1" dirty="0"/>
              <a:t>first time </a:t>
            </a:r>
            <a:r>
              <a:rPr lang="en-US" sz="1600" dirty="0"/>
              <a:t>in the World. Connecting </a:t>
            </a:r>
            <a:r>
              <a:rPr lang="en-US" sz="1600" dirty="0" smtClean="0"/>
              <a:t>our agents </a:t>
            </a:r>
            <a:r>
              <a:rPr lang="en-US" sz="1600" dirty="0"/>
              <a:t>with </a:t>
            </a:r>
            <a:r>
              <a:rPr lang="en-US" sz="1600" b="1" dirty="0"/>
              <a:t>14.5 </a:t>
            </a:r>
            <a:r>
              <a:rPr lang="en-US" sz="1600" b="1" dirty="0" smtClean="0"/>
              <a:t>million </a:t>
            </a:r>
            <a:r>
              <a:rPr lang="en-US" sz="1600" dirty="0" smtClean="0"/>
              <a:t>potential customer via </a:t>
            </a:r>
            <a:r>
              <a:rPr lang="en-US" sz="1600" b="1" dirty="0"/>
              <a:t>Facebook</a:t>
            </a:r>
            <a:r>
              <a:rPr lang="en-US" sz="1600" dirty="0"/>
              <a:t> Messenger Bot in Turkey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>
                <a:solidFill>
                  <a:schemeClr val="tx1"/>
                </a:solidFill>
              </a:rPr>
              <a:t>TDI Europe Innovation Championship 201</a:t>
            </a:r>
            <a:r>
              <a:rPr lang="tr-TR" altLang="de-DE" dirty="0">
                <a:solidFill>
                  <a:schemeClr val="tx1"/>
                </a:solidFill>
              </a:rPr>
              <a:t>7</a:t>
            </a:r>
            <a:endParaRPr lang="en-US" altLang="de-DE" sz="1400" dirty="0">
              <a:solidFill>
                <a:schemeClr val="tx1"/>
              </a:solidFill>
            </a:endParaRP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defRPr sz="1600" b="1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73D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E9A42-5906-483F-A0AF-C31E0602AF56}" type="slidenum">
              <a:rPr lang="en-US" altLang="de-DE" sz="1400" b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de-DE" sz="1400" b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6" y="312030"/>
            <a:ext cx="998849" cy="487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7471" y="2151529"/>
            <a:ext cx="743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Watch                          video from : </a:t>
            </a:r>
            <a:r>
              <a:rPr lang="en-US" sz="2000" u="sng" dirty="0">
                <a:hlinkClick r:id="rId3"/>
              </a:rPr>
              <a:t>https://youtu.be/3SyLguLis5s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1" y="2201498"/>
            <a:ext cx="615420" cy="300171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671" y="2174259"/>
            <a:ext cx="898525" cy="3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4DF4E7-50EB-46EB-9A9D-3B3B756ECCBB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98525" y="6438900"/>
            <a:ext cx="6297613" cy="13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80000"/>
              </a:spcBef>
              <a:buClr>
                <a:schemeClr val="tx1"/>
              </a:buClr>
              <a:buFont typeface="Wingdings" charset="2"/>
              <a:defRPr sz="1600" b="1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6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sz="1600">
                <a:solidFill>
                  <a:srgbClr val="373D4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de-DE" sz="900" b="0">
                <a:solidFill>
                  <a:schemeClr val="tx1"/>
                </a:solidFill>
              </a:rPr>
              <a:t>TINT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46120"/>
            <a:ext cx="6553200" cy="431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373D41"/>
      </a:dk1>
      <a:lt1>
        <a:srgbClr val="FFFFFF"/>
      </a:lt1>
      <a:dk2>
        <a:srgbClr val="373D41"/>
      </a:dk2>
      <a:lt2>
        <a:srgbClr val="808080"/>
      </a:lt2>
      <a:accent1>
        <a:srgbClr val="0066B4"/>
      </a:accent1>
      <a:accent2>
        <a:srgbClr val="0098D4"/>
      </a:accent2>
      <a:accent3>
        <a:srgbClr val="FFFFFF"/>
      </a:accent3>
      <a:accent4>
        <a:srgbClr val="2D3336"/>
      </a:accent4>
      <a:accent5>
        <a:srgbClr val="AAB8D6"/>
      </a:accent5>
      <a:accent6>
        <a:srgbClr val="0089C0"/>
      </a:accent6>
      <a:hlink>
        <a:srgbClr val="80CCEA"/>
      </a:hlink>
      <a:folHlink>
        <a:srgbClr val="C8C8C8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85725" marR="0" indent="-8572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85725" marR="0" indent="-8572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373D41"/>
        </a:dk1>
        <a:lt1>
          <a:srgbClr val="FFFFFF"/>
        </a:lt1>
        <a:dk2>
          <a:srgbClr val="373D41"/>
        </a:dk2>
        <a:lt2>
          <a:srgbClr val="808080"/>
        </a:lt2>
        <a:accent1>
          <a:srgbClr val="0066B4"/>
        </a:accent1>
        <a:accent2>
          <a:srgbClr val="0098D4"/>
        </a:accent2>
        <a:accent3>
          <a:srgbClr val="FFFFFF"/>
        </a:accent3>
        <a:accent4>
          <a:srgbClr val="2D3336"/>
        </a:accent4>
        <a:accent5>
          <a:srgbClr val="AAB8D6"/>
        </a:accent5>
        <a:accent6>
          <a:srgbClr val="0089C0"/>
        </a:accent6>
        <a:hlink>
          <a:srgbClr val="80CCEA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20741</TotalTime>
  <Words>461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Wingdings</vt:lpstr>
      <vt:lpstr>Arial</vt:lpstr>
      <vt:lpstr>Standarddesign</vt:lpstr>
      <vt:lpstr>PowerPoint Presentation</vt:lpstr>
      <vt:lpstr>TDI Europe Innovation Championship 2017</vt:lpstr>
      <vt:lpstr>TDI Europe Innovation Championship 2017</vt:lpstr>
      <vt:lpstr>TDI Europe Innovation Championship 2017</vt:lpstr>
      <vt:lpstr>TDI Europe Innovation Championship 2017</vt:lpstr>
      <vt:lpstr>TDI Europe Innovation Championship 2017</vt:lpstr>
      <vt:lpstr>TDI Europe Innovation Championship 2017</vt:lpstr>
      <vt:lpstr>TDI Europe Innovation Championship 2017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Talanx International  Innovation Champion 2016 Focus: Growth initiatives</dc:title>
  <dc:creator>Emrah ÇALIK</dc:creator>
  <cp:lastModifiedBy>Emrah ÇALIK</cp:lastModifiedBy>
  <cp:revision>123</cp:revision>
  <cp:lastPrinted>2017-04-19T08:12:22Z</cp:lastPrinted>
  <dcterms:created xsi:type="dcterms:W3CDTF">2016-03-11T20:55:20Z</dcterms:created>
  <dcterms:modified xsi:type="dcterms:W3CDTF">2017-04-28T06:16:23Z</dcterms:modified>
</cp:coreProperties>
</file>